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media/image18.bin" ContentType="image/jpeg"/>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1.xml" ContentType="application/vnd.openxmlformats-officedocument.presentationml.tags+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748" r:id="rId5"/>
    <p:sldMasterId id="2147485120" r:id="rId6"/>
    <p:sldMasterId id="2147485151" r:id="rId7"/>
    <p:sldMasterId id="2147485180" r:id="rId8"/>
  </p:sldMasterIdLst>
  <p:notesMasterIdLst>
    <p:notesMasterId r:id="rId67"/>
  </p:notesMasterIdLst>
  <p:sldIdLst>
    <p:sldId id="444" r:id="rId9"/>
    <p:sldId id="516" r:id="rId10"/>
    <p:sldId id="518" r:id="rId11"/>
    <p:sldId id="506" r:id="rId12"/>
    <p:sldId id="486" r:id="rId13"/>
    <p:sldId id="441" r:id="rId14"/>
    <p:sldId id="341" r:id="rId15"/>
    <p:sldId id="456" r:id="rId16"/>
    <p:sldId id="424" r:id="rId17"/>
    <p:sldId id="404" r:id="rId18"/>
    <p:sldId id="507" r:id="rId19"/>
    <p:sldId id="342" r:id="rId20"/>
    <p:sldId id="479" r:id="rId21"/>
    <p:sldId id="510" r:id="rId22"/>
    <p:sldId id="409" r:id="rId23"/>
    <p:sldId id="358" r:id="rId24"/>
    <p:sldId id="315" r:id="rId25"/>
    <p:sldId id="354" r:id="rId26"/>
    <p:sldId id="513" r:id="rId27"/>
    <p:sldId id="514" r:id="rId28"/>
    <p:sldId id="512" r:id="rId29"/>
    <p:sldId id="520" r:id="rId30"/>
    <p:sldId id="440" r:id="rId31"/>
    <p:sldId id="470" r:id="rId32"/>
    <p:sldId id="497" r:id="rId33"/>
    <p:sldId id="410" r:id="rId34"/>
    <p:sldId id="425" r:id="rId35"/>
    <p:sldId id="500" r:id="rId36"/>
    <p:sldId id="477" r:id="rId37"/>
    <p:sldId id="495" r:id="rId38"/>
    <p:sldId id="457" r:id="rId39"/>
    <p:sldId id="387" r:id="rId40"/>
    <p:sldId id="496" r:id="rId41"/>
    <p:sldId id="450" r:id="rId42"/>
    <p:sldId id="482" r:id="rId43"/>
    <p:sldId id="511" r:id="rId44"/>
    <p:sldId id="414" r:id="rId45"/>
    <p:sldId id="509" r:id="rId46"/>
    <p:sldId id="505" r:id="rId47"/>
    <p:sldId id="464" r:id="rId48"/>
    <p:sldId id="503" r:id="rId49"/>
    <p:sldId id="428" r:id="rId50"/>
    <p:sldId id="429" r:id="rId51"/>
    <p:sldId id="294" r:id="rId52"/>
    <p:sldId id="484" r:id="rId53"/>
    <p:sldId id="521" r:id="rId54"/>
    <p:sldId id="522" r:id="rId55"/>
    <p:sldId id="523" r:id="rId56"/>
    <p:sldId id="524" r:id="rId57"/>
    <p:sldId id="525" r:id="rId58"/>
    <p:sldId id="526" r:id="rId59"/>
    <p:sldId id="501" r:id="rId60"/>
    <p:sldId id="442" r:id="rId61"/>
    <p:sldId id="416" r:id="rId62"/>
    <p:sldId id="336" r:id="rId63"/>
    <p:sldId id="445" r:id="rId64"/>
    <p:sldId id="438" r:id="rId65"/>
    <p:sldId id="439"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1F307F-2ADC-415D-8FF2-846CBF459E5A}">
          <p14:sldIdLst>
            <p14:sldId id="444"/>
            <p14:sldId id="516"/>
            <p14:sldId id="518"/>
            <p14:sldId id="506"/>
            <p14:sldId id="486"/>
          </p14:sldIdLst>
        </p14:section>
        <p14:section name="Securing the Platform" id="{520FC4AF-3172-4E9C-92AD-83FDEA8FAEE2}">
          <p14:sldIdLst>
            <p14:sldId id="441"/>
          </p14:sldIdLst>
        </p14:section>
        <p14:section name="Security development lifecycle" id="{B2DCA486-B8E0-4F69-BF8E-576852A1B09B}">
          <p14:sldIdLst>
            <p14:sldId id="341"/>
          </p14:sldIdLst>
        </p14:section>
        <p14:section name="Infrastructure Security Controls" id="{4C9831B3-8596-41CB-AC8F-9015D82FEBEF}">
          <p14:sldIdLst>
            <p14:sldId id="456"/>
            <p14:sldId id="424"/>
            <p14:sldId id="404"/>
            <p14:sldId id="507"/>
            <p14:sldId id="342"/>
            <p14:sldId id="479"/>
          </p14:sldIdLst>
        </p14:section>
        <p14:section name="Operational Security Controls" id="{19046FC4-28CF-4383-89D2-4D22518ACFEA}">
          <p14:sldIdLst>
            <p14:sldId id="510"/>
            <p14:sldId id="409"/>
            <p14:sldId id="358"/>
            <p14:sldId id="315"/>
            <p14:sldId id="354"/>
          </p14:sldIdLst>
        </p14:section>
        <p14:section name="Compliance" id="{B661E4BE-BE81-489B-A9CB-578BCE8EABF6}">
          <p14:sldIdLst>
            <p14:sldId id="513"/>
            <p14:sldId id="514"/>
            <p14:sldId id="512"/>
            <p14:sldId id="520"/>
          </p14:sldIdLst>
        </p14:section>
        <p14:section name="Empowering You" id="{E6E1EC0D-C099-479B-890E-9258A4F880C2}">
          <p14:sldIdLst>
            <p14:sldId id="440"/>
          </p14:sldIdLst>
        </p14:section>
        <p14:section name="Identity &amp; Access" id="{9B69AF71-881C-4C18-951F-3DC58865E190}">
          <p14:sldIdLst>
            <p14:sldId id="470"/>
            <p14:sldId id="497"/>
            <p14:sldId id="410"/>
            <p14:sldId id="425"/>
            <p14:sldId id="500"/>
          </p14:sldIdLst>
        </p14:section>
        <p14:section name="Data Control" id="{E18C6D79-5652-485B-BCE7-628CA80DAAEC}">
          <p14:sldIdLst>
            <p14:sldId id="477"/>
            <p14:sldId id="495"/>
          </p14:sldIdLst>
        </p14:section>
        <p14:section name="Host Protection" id="{EE6343AA-3B00-40C6-B170-BC8A5F2013BA}">
          <p14:sldIdLst>
            <p14:sldId id="457"/>
            <p14:sldId id="387"/>
          </p14:sldIdLst>
        </p14:section>
        <p14:section name="Operations Management Suite" id="{F4176CA6-B33F-4545-89AB-75CB525319AE}">
          <p14:sldIdLst>
            <p14:sldId id="496"/>
          </p14:sldIdLst>
        </p14:section>
        <p14:section name="Azure Security Center" id="{3BC5971F-74D2-4920-A6FA-F30CAE9EF769}">
          <p14:sldIdLst>
            <p14:sldId id="450"/>
          </p14:sldIdLst>
        </p14:section>
        <p14:section name="Encryption" id="{F584EBC7-098A-4B65-8F17-9B8053415A17}">
          <p14:sldIdLst>
            <p14:sldId id="482"/>
            <p14:sldId id="511"/>
            <p14:sldId id="414"/>
            <p14:sldId id="509"/>
            <p14:sldId id="505"/>
          </p14:sldIdLst>
        </p14:section>
        <p14:section name="Secure Networking" id="{917426D3-1B2B-49C3-8B0E-047CE5891CF0}">
          <p14:sldIdLst>
            <p14:sldId id="464"/>
            <p14:sldId id="503"/>
            <p14:sldId id="428"/>
            <p14:sldId id="429"/>
            <p14:sldId id="294"/>
            <p14:sldId id="484"/>
            <p14:sldId id="521"/>
            <p14:sldId id="522"/>
            <p14:sldId id="523"/>
            <p14:sldId id="524"/>
            <p14:sldId id="525"/>
            <p14:sldId id="526"/>
            <p14:sldId id="501"/>
          </p14:sldIdLst>
        </p14:section>
        <p14:section name="Appendix" id="{898B2B16-775E-4212-ACDC-AB44A4746BD8}">
          <p14:sldIdLst>
            <p14:sldId id="442"/>
            <p14:sldId id="416"/>
            <p14:sldId id="336"/>
            <p14:sldId id="445"/>
            <p14:sldId id="438"/>
            <p14:sldId id="439"/>
          </p14:sldIdLst>
        </p14:section>
      </p14:sectionLst>
    </p:ext>
    <p:ext uri="{EFAFB233-063F-42B5-8137-9DF3F51BA10A}">
      <p15:sldGuideLst xmlns:p15="http://schemas.microsoft.com/office/powerpoint/2012/main">
        <p15:guide id="1" orient="horz" pos="2160">
          <p15:clr>
            <a:srgbClr val="A4A3A4"/>
          </p15:clr>
        </p15:guide>
        <p15:guide id="2" orient="horz" pos="621">
          <p15:clr>
            <a:srgbClr val="A4A3A4"/>
          </p15:clr>
        </p15:guide>
        <p15:guide id="3" pos="3840">
          <p15:clr>
            <a:srgbClr val="A4A3A4"/>
          </p15:clr>
        </p15:guide>
        <p15:guide id="4" orient="horz" pos="549">
          <p15:clr>
            <a:srgbClr val="A4A3A4"/>
          </p15:clr>
        </p15:guide>
        <p15:guide id="5" pos="3109">
          <p15:clr>
            <a:srgbClr val="A4A3A4"/>
          </p15:clr>
        </p15:guide>
        <p15:guide id="6" orient="horz" pos="613">
          <p15:clr>
            <a:srgbClr val="A4A3A4"/>
          </p15:clr>
        </p15:guide>
        <p15:guide id="7" orient="horz" pos="620">
          <p15:clr>
            <a:srgbClr val="A4A3A4"/>
          </p15:clr>
        </p15:guide>
        <p15:guide id="8" orient="horz" pos="175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Fender" initials="SF" lastIdx="14" clrIdx="0">
    <p:extLst>
      <p:ext uri="{19B8F6BF-5375-455C-9EA6-DF929625EA0E}">
        <p15:presenceInfo xmlns:p15="http://schemas.microsoft.com/office/powerpoint/2012/main" userId="S-1-5-21-124525095-708259637-1543119021-1275596" providerId="AD"/>
      </p:ext>
    </p:extLst>
  </p:cmAuthor>
  <p:cmAuthor id="2" name="Cindy Lavoie" initials="CL" lastIdx="17"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4F24"/>
    <a:srgbClr val="80B940"/>
    <a:srgbClr val="979DA6"/>
    <a:srgbClr val="00ABEC"/>
    <a:srgbClr val="1D4380"/>
    <a:srgbClr val="0171B0"/>
    <a:srgbClr val="939393"/>
    <a:srgbClr val="7F858F"/>
    <a:srgbClr val="FFFFFF"/>
    <a:srgbClr val="85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50" autoAdjust="0"/>
    <p:restoredTop sz="62218" autoAdjust="0"/>
  </p:normalViewPr>
  <p:slideViewPr>
    <p:cSldViewPr snapToGrid="0" snapToObjects="1">
      <p:cViewPr varScale="1">
        <p:scale>
          <a:sx n="69" d="100"/>
          <a:sy n="69" d="100"/>
        </p:scale>
        <p:origin x="2163" y="55"/>
      </p:cViewPr>
      <p:guideLst>
        <p:guide orient="horz" pos="2160"/>
        <p:guide orient="horz" pos="621"/>
        <p:guide pos="3840"/>
        <p:guide orient="horz" pos="549"/>
        <p:guide pos="3109"/>
        <p:guide orient="horz" pos="613"/>
        <p:guide orient="horz" pos="620"/>
        <p:guide orient="horz" pos="1756"/>
      </p:guideLst>
    </p:cSldViewPr>
  </p:slideViewPr>
  <p:notesTextViewPr>
    <p:cViewPr>
      <p:scale>
        <a:sx n="1" d="1"/>
        <a:sy n="1" d="1"/>
      </p:scale>
      <p:origin x="0" y="0"/>
    </p:cViewPr>
  </p:notesTextViewPr>
  <p:sorterViewPr>
    <p:cViewPr varScale="1">
      <p:scale>
        <a:sx n="100" d="100"/>
        <a:sy n="100" d="100"/>
      </p:scale>
      <p:origin x="0" y="-3546"/>
    </p:cViewPr>
  </p:sorterViewPr>
  <p:notesViewPr>
    <p:cSldViewPr snapToGrid="0" snapToObjects="1">
      <p:cViewPr>
        <p:scale>
          <a:sx n="322" d="100"/>
          <a:sy n="322" d="100"/>
        </p:scale>
        <p:origin x="252" y="-160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1D942C-11D3-4487-9DDD-B14704109C1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225B169-E891-441C-8FD0-A6EB1E70F798}">
      <dgm:prSet phldrT="[Text]"/>
      <dgm:spPr/>
      <dgm:t>
        <a:bodyPr/>
        <a:lstStyle/>
        <a:p>
          <a:r>
            <a:rPr lang="en-US" dirty="0">
              <a:latin typeface="+mj-lt"/>
            </a:rPr>
            <a:t>Networking</a:t>
          </a:r>
        </a:p>
      </dgm:t>
    </dgm:pt>
    <dgm:pt modelId="{CB0D243F-BE2F-4095-8CDF-15CFC66A62F4}" type="parTrans" cxnId="{1355361B-D061-4037-B60D-A50BBB51AE07}">
      <dgm:prSet/>
      <dgm:spPr/>
      <dgm:t>
        <a:bodyPr/>
        <a:lstStyle/>
        <a:p>
          <a:endParaRPr lang="en-US">
            <a:latin typeface="+mj-lt"/>
          </a:endParaRPr>
        </a:p>
      </dgm:t>
    </dgm:pt>
    <dgm:pt modelId="{6953BFC5-ABD1-4A52-8A2D-2F294A4258B1}" type="sibTrans" cxnId="{1355361B-D061-4037-B60D-A50BBB51AE07}">
      <dgm:prSet/>
      <dgm:spPr/>
      <dgm:t>
        <a:bodyPr/>
        <a:lstStyle/>
        <a:p>
          <a:endParaRPr lang="en-US">
            <a:latin typeface="+mj-lt"/>
          </a:endParaRPr>
        </a:p>
      </dgm:t>
    </dgm:pt>
    <dgm:pt modelId="{3814FDBD-E7F6-4E16-B9EB-C2C24C27213E}">
      <dgm:prSet phldrT="[Text]"/>
      <dgm:spPr/>
      <dgm:t>
        <a:bodyPr/>
        <a:lstStyle/>
        <a:p>
          <a:r>
            <a:rPr lang="en-US" dirty="0">
              <a:latin typeface="+mj-lt"/>
            </a:rPr>
            <a:t>Storage</a:t>
          </a:r>
        </a:p>
      </dgm:t>
    </dgm:pt>
    <dgm:pt modelId="{05F9CCC4-AE21-4D9F-B5B3-1277848B0E9F}" type="parTrans" cxnId="{82D854DE-2187-4A3E-B919-601A4B541AA6}">
      <dgm:prSet/>
      <dgm:spPr/>
      <dgm:t>
        <a:bodyPr/>
        <a:lstStyle/>
        <a:p>
          <a:endParaRPr lang="en-US">
            <a:latin typeface="+mj-lt"/>
          </a:endParaRPr>
        </a:p>
      </dgm:t>
    </dgm:pt>
    <dgm:pt modelId="{33879B33-7E20-40DD-A0F7-3D1632BB703E}" type="sibTrans" cxnId="{82D854DE-2187-4A3E-B919-601A4B541AA6}">
      <dgm:prSet/>
      <dgm:spPr/>
      <dgm:t>
        <a:bodyPr/>
        <a:lstStyle/>
        <a:p>
          <a:endParaRPr lang="en-US">
            <a:latin typeface="+mj-lt"/>
          </a:endParaRPr>
        </a:p>
      </dgm:t>
    </dgm:pt>
    <dgm:pt modelId="{3D7327A2-AFFB-4CDC-8713-209C76673C86}">
      <dgm:prSet phldrT="[Text]"/>
      <dgm:spPr/>
      <dgm:t>
        <a:bodyPr/>
        <a:lstStyle/>
        <a:p>
          <a:r>
            <a:rPr lang="en-US" dirty="0">
              <a:latin typeface="+mj-lt"/>
            </a:rPr>
            <a:t>Security</a:t>
          </a:r>
        </a:p>
      </dgm:t>
    </dgm:pt>
    <dgm:pt modelId="{7AE21240-CE82-4FE9-8A09-71177B1A0F24}" type="parTrans" cxnId="{450664F3-9792-4D22-89CF-3E9A4FED57A7}">
      <dgm:prSet/>
      <dgm:spPr/>
      <dgm:t>
        <a:bodyPr/>
        <a:lstStyle/>
        <a:p>
          <a:endParaRPr lang="en-US">
            <a:latin typeface="+mj-lt"/>
          </a:endParaRPr>
        </a:p>
      </dgm:t>
    </dgm:pt>
    <dgm:pt modelId="{C6480ECC-796F-487C-A416-11B5906B66C7}" type="sibTrans" cxnId="{450664F3-9792-4D22-89CF-3E9A4FED57A7}">
      <dgm:prSet/>
      <dgm:spPr/>
      <dgm:t>
        <a:bodyPr/>
        <a:lstStyle/>
        <a:p>
          <a:endParaRPr lang="en-US">
            <a:latin typeface="+mj-lt"/>
          </a:endParaRPr>
        </a:p>
      </dgm:t>
    </dgm:pt>
    <dgm:pt modelId="{60753AB0-3A74-41C3-BA57-A2FB3054EF3D}">
      <dgm:prSet phldrT="[Text]"/>
      <dgm:spPr/>
      <dgm:t>
        <a:bodyPr/>
        <a:lstStyle/>
        <a:p>
          <a:r>
            <a:rPr lang="en-US" dirty="0">
              <a:latin typeface="+mj-lt"/>
            </a:rPr>
            <a:t>Deployment</a:t>
          </a:r>
        </a:p>
      </dgm:t>
    </dgm:pt>
    <dgm:pt modelId="{2F37F97D-ACF4-488C-B238-823FE3778698}" type="parTrans" cxnId="{AA0F824A-DFC1-4B3C-A0BF-7FC78D98A8B4}">
      <dgm:prSet/>
      <dgm:spPr/>
      <dgm:t>
        <a:bodyPr/>
        <a:lstStyle/>
        <a:p>
          <a:endParaRPr lang="en-US">
            <a:latin typeface="+mj-lt"/>
          </a:endParaRPr>
        </a:p>
      </dgm:t>
    </dgm:pt>
    <dgm:pt modelId="{4B94CA5C-A8F5-47FE-9EF7-125FE48C5AED}" type="sibTrans" cxnId="{AA0F824A-DFC1-4B3C-A0BF-7FC78D98A8B4}">
      <dgm:prSet/>
      <dgm:spPr/>
      <dgm:t>
        <a:bodyPr/>
        <a:lstStyle/>
        <a:p>
          <a:endParaRPr lang="en-US">
            <a:latin typeface="+mj-lt"/>
          </a:endParaRPr>
        </a:p>
      </dgm:t>
    </dgm:pt>
    <dgm:pt modelId="{4B0283BC-DAAD-4718-96CE-35FB714D5007}">
      <dgm:prSet phldrT="[Text]"/>
      <dgm:spPr/>
      <dgm:t>
        <a:bodyPr/>
        <a:lstStyle/>
        <a:p>
          <a:r>
            <a:rPr lang="en-US" dirty="0">
              <a:latin typeface="+mj-lt"/>
            </a:rPr>
            <a:t>Administration</a:t>
          </a:r>
        </a:p>
      </dgm:t>
    </dgm:pt>
    <dgm:pt modelId="{71D00776-1B89-4D1D-AE2B-EE2C91D365C7}" type="parTrans" cxnId="{7F3F323C-C8B9-4DDF-9774-A1116E2F27E7}">
      <dgm:prSet/>
      <dgm:spPr/>
      <dgm:t>
        <a:bodyPr/>
        <a:lstStyle/>
        <a:p>
          <a:endParaRPr lang="en-US">
            <a:latin typeface="+mj-lt"/>
          </a:endParaRPr>
        </a:p>
      </dgm:t>
    </dgm:pt>
    <dgm:pt modelId="{09BD0FB3-128C-4FF0-B9C9-705F11122861}" type="sibTrans" cxnId="{7F3F323C-C8B9-4DDF-9774-A1116E2F27E7}">
      <dgm:prSet/>
      <dgm:spPr/>
      <dgm:t>
        <a:bodyPr/>
        <a:lstStyle/>
        <a:p>
          <a:endParaRPr lang="en-US">
            <a:latin typeface="+mj-lt"/>
          </a:endParaRPr>
        </a:p>
      </dgm:t>
    </dgm:pt>
    <dgm:pt modelId="{023224AD-EB39-48C7-8F51-0D9E658EF900}">
      <dgm:prSet phldrT="[Text]"/>
      <dgm:spPr/>
      <dgm:t>
        <a:bodyPr/>
        <a:lstStyle/>
        <a:p>
          <a:r>
            <a:rPr lang="en-US" dirty="0">
              <a:latin typeface="+mj-lt"/>
            </a:rPr>
            <a:t>AD Design</a:t>
          </a:r>
        </a:p>
      </dgm:t>
    </dgm:pt>
    <dgm:pt modelId="{F0611576-921D-4ABE-9CD2-8FDC35CAA7BB}" type="parTrans" cxnId="{3EFAFEBF-B4E9-4A67-ABAD-BA00FEA120F0}">
      <dgm:prSet/>
      <dgm:spPr/>
      <dgm:t>
        <a:bodyPr/>
        <a:lstStyle/>
        <a:p>
          <a:endParaRPr lang="en-US">
            <a:latin typeface="+mj-lt"/>
          </a:endParaRPr>
        </a:p>
      </dgm:t>
    </dgm:pt>
    <dgm:pt modelId="{4246E892-C838-4C61-9068-BBC80C04591C}" type="sibTrans" cxnId="{3EFAFEBF-B4E9-4A67-ABAD-BA00FEA120F0}">
      <dgm:prSet/>
      <dgm:spPr/>
      <dgm:t>
        <a:bodyPr/>
        <a:lstStyle/>
        <a:p>
          <a:endParaRPr lang="en-US">
            <a:latin typeface="+mj-lt"/>
          </a:endParaRPr>
        </a:p>
      </dgm:t>
    </dgm:pt>
    <dgm:pt modelId="{37D766F4-2ABC-462B-8761-5843886AE1D9}" type="pres">
      <dgm:prSet presAssocID="{EB1D942C-11D3-4487-9DDD-B14704109C10}" presName="diagram" presStyleCnt="0">
        <dgm:presLayoutVars>
          <dgm:dir/>
          <dgm:resizeHandles val="exact"/>
        </dgm:presLayoutVars>
      </dgm:prSet>
      <dgm:spPr/>
    </dgm:pt>
    <dgm:pt modelId="{B11BFD77-CBF1-4651-B138-0FE46821FB48}" type="pres">
      <dgm:prSet presAssocID="{0225B169-E891-441C-8FD0-A6EB1E70F798}" presName="node" presStyleLbl="node1" presStyleIdx="0" presStyleCnt="6">
        <dgm:presLayoutVars>
          <dgm:bulletEnabled val="1"/>
        </dgm:presLayoutVars>
      </dgm:prSet>
      <dgm:spPr/>
    </dgm:pt>
    <dgm:pt modelId="{21030E96-4C4E-4E0D-B42D-CFA46CFEA8EA}" type="pres">
      <dgm:prSet presAssocID="{6953BFC5-ABD1-4A52-8A2D-2F294A4258B1}" presName="sibTrans" presStyleCnt="0"/>
      <dgm:spPr/>
    </dgm:pt>
    <dgm:pt modelId="{C0E86AD3-38A2-42E0-91EA-C36E3FBF31C4}" type="pres">
      <dgm:prSet presAssocID="{3814FDBD-E7F6-4E16-B9EB-C2C24C27213E}" presName="node" presStyleLbl="node1" presStyleIdx="1" presStyleCnt="6">
        <dgm:presLayoutVars>
          <dgm:bulletEnabled val="1"/>
        </dgm:presLayoutVars>
      </dgm:prSet>
      <dgm:spPr/>
    </dgm:pt>
    <dgm:pt modelId="{763C4825-2840-425B-B0F9-321EEB26CF34}" type="pres">
      <dgm:prSet presAssocID="{33879B33-7E20-40DD-A0F7-3D1632BB703E}" presName="sibTrans" presStyleCnt="0"/>
      <dgm:spPr/>
    </dgm:pt>
    <dgm:pt modelId="{DB2D1C2E-74D3-4249-9DFD-3C4ADB3D8146}" type="pres">
      <dgm:prSet presAssocID="{3D7327A2-AFFB-4CDC-8713-209C76673C86}" presName="node" presStyleLbl="node1" presStyleIdx="2" presStyleCnt="6">
        <dgm:presLayoutVars>
          <dgm:bulletEnabled val="1"/>
        </dgm:presLayoutVars>
      </dgm:prSet>
      <dgm:spPr/>
    </dgm:pt>
    <dgm:pt modelId="{D90C063E-16BA-453A-98A9-CBF479C98E64}" type="pres">
      <dgm:prSet presAssocID="{C6480ECC-796F-487C-A416-11B5906B66C7}" presName="sibTrans" presStyleCnt="0"/>
      <dgm:spPr/>
    </dgm:pt>
    <dgm:pt modelId="{66C8E942-8A3B-4986-B75E-C98D45E2CE39}" type="pres">
      <dgm:prSet presAssocID="{60753AB0-3A74-41C3-BA57-A2FB3054EF3D}" presName="node" presStyleLbl="node1" presStyleIdx="3" presStyleCnt="6">
        <dgm:presLayoutVars>
          <dgm:bulletEnabled val="1"/>
        </dgm:presLayoutVars>
      </dgm:prSet>
      <dgm:spPr/>
    </dgm:pt>
    <dgm:pt modelId="{AB4AB841-5756-4F8E-867A-B67451B01259}" type="pres">
      <dgm:prSet presAssocID="{4B94CA5C-A8F5-47FE-9EF7-125FE48C5AED}" presName="sibTrans" presStyleCnt="0"/>
      <dgm:spPr/>
    </dgm:pt>
    <dgm:pt modelId="{F77FA087-9F3C-4C30-96D4-CF62E63C51D2}" type="pres">
      <dgm:prSet presAssocID="{4B0283BC-DAAD-4718-96CE-35FB714D5007}" presName="node" presStyleLbl="node1" presStyleIdx="4" presStyleCnt="6">
        <dgm:presLayoutVars>
          <dgm:bulletEnabled val="1"/>
        </dgm:presLayoutVars>
      </dgm:prSet>
      <dgm:spPr/>
    </dgm:pt>
    <dgm:pt modelId="{8303F958-5727-4452-947D-7E9BC437C1A8}" type="pres">
      <dgm:prSet presAssocID="{09BD0FB3-128C-4FF0-B9C9-705F11122861}" presName="sibTrans" presStyleCnt="0"/>
      <dgm:spPr/>
    </dgm:pt>
    <dgm:pt modelId="{2B783B40-8EC8-4173-9C33-74215E670357}" type="pres">
      <dgm:prSet presAssocID="{023224AD-EB39-48C7-8F51-0D9E658EF900}" presName="node" presStyleLbl="node1" presStyleIdx="5" presStyleCnt="6">
        <dgm:presLayoutVars>
          <dgm:bulletEnabled val="1"/>
        </dgm:presLayoutVars>
      </dgm:prSet>
      <dgm:spPr/>
    </dgm:pt>
  </dgm:ptLst>
  <dgm:cxnLst>
    <dgm:cxn modelId="{F5448415-EF22-4E48-8268-D3C2BDF08913}" type="presOf" srcId="{60753AB0-3A74-41C3-BA57-A2FB3054EF3D}" destId="{66C8E942-8A3B-4986-B75E-C98D45E2CE39}" srcOrd="0" destOrd="0" presId="urn:microsoft.com/office/officeart/2005/8/layout/default"/>
    <dgm:cxn modelId="{82D854DE-2187-4A3E-B919-601A4B541AA6}" srcId="{EB1D942C-11D3-4487-9DDD-B14704109C10}" destId="{3814FDBD-E7F6-4E16-B9EB-C2C24C27213E}" srcOrd="1" destOrd="0" parTransId="{05F9CCC4-AE21-4D9F-B5B3-1277848B0E9F}" sibTransId="{33879B33-7E20-40DD-A0F7-3D1632BB703E}"/>
    <dgm:cxn modelId="{7F3F323C-C8B9-4DDF-9774-A1116E2F27E7}" srcId="{EB1D942C-11D3-4487-9DDD-B14704109C10}" destId="{4B0283BC-DAAD-4718-96CE-35FB714D5007}" srcOrd="4" destOrd="0" parTransId="{71D00776-1B89-4D1D-AE2B-EE2C91D365C7}" sibTransId="{09BD0FB3-128C-4FF0-B9C9-705F11122861}"/>
    <dgm:cxn modelId="{3EFAFEBF-B4E9-4A67-ABAD-BA00FEA120F0}" srcId="{EB1D942C-11D3-4487-9DDD-B14704109C10}" destId="{023224AD-EB39-48C7-8F51-0D9E658EF900}" srcOrd="5" destOrd="0" parTransId="{F0611576-921D-4ABE-9CD2-8FDC35CAA7BB}" sibTransId="{4246E892-C838-4C61-9068-BBC80C04591C}"/>
    <dgm:cxn modelId="{AA0F824A-DFC1-4B3C-A0BF-7FC78D98A8B4}" srcId="{EB1D942C-11D3-4487-9DDD-B14704109C10}" destId="{60753AB0-3A74-41C3-BA57-A2FB3054EF3D}" srcOrd="3" destOrd="0" parTransId="{2F37F97D-ACF4-488C-B238-823FE3778698}" sibTransId="{4B94CA5C-A8F5-47FE-9EF7-125FE48C5AED}"/>
    <dgm:cxn modelId="{1355361B-D061-4037-B60D-A50BBB51AE07}" srcId="{EB1D942C-11D3-4487-9DDD-B14704109C10}" destId="{0225B169-E891-441C-8FD0-A6EB1E70F798}" srcOrd="0" destOrd="0" parTransId="{CB0D243F-BE2F-4095-8CDF-15CFC66A62F4}" sibTransId="{6953BFC5-ABD1-4A52-8A2D-2F294A4258B1}"/>
    <dgm:cxn modelId="{98689730-5718-475F-8773-089C20E5A52F}" type="presOf" srcId="{EB1D942C-11D3-4487-9DDD-B14704109C10}" destId="{37D766F4-2ABC-462B-8761-5843886AE1D9}" srcOrd="0" destOrd="0" presId="urn:microsoft.com/office/officeart/2005/8/layout/default"/>
    <dgm:cxn modelId="{79564286-8364-4F05-8BD7-316D990A084F}" type="presOf" srcId="{4B0283BC-DAAD-4718-96CE-35FB714D5007}" destId="{F77FA087-9F3C-4C30-96D4-CF62E63C51D2}" srcOrd="0" destOrd="0" presId="urn:microsoft.com/office/officeart/2005/8/layout/default"/>
    <dgm:cxn modelId="{FF0BBAF2-B2B9-4194-AD9F-666D16D0F485}" type="presOf" srcId="{3D7327A2-AFFB-4CDC-8713-209C76673C86}" destId="{DB2D1C2E-74D3-4249-9DFD-3C4ADB3D8146}" srcOrd="0" destOrd="0" presId="urn:microsoft.com/office/officeart/2005/8/layout/default"/>
    <dgm:cxn modelId="{450664F3-9792-4D22-89CF-3E9A4FED57A7}" srcId="{EB1D942C-11D3-4487-9DDD-B14704109C10}" destId="{3D7327A2-AFFB-4CDC-8713-209C76673C86}" srcOrd="2" destOrd="0" parTransId="{7AE21240-CE82-4FE9-8A09-71177B1A0F24}" sibTransId="{C6480ECC-796F-487C-A416-11B5906B66C7}"/>
    <dgm:cxn modelId="{A6B8E73B-2AB0-41C1-88C6-60B55BF06D17}" type="presOf" srcId="{0225B169-E891-441C-8FD0-A6EB1E70F798}" destId="{B11BFD77-CBF1-4651-B138-0FE46821FB48}" srcOrd="0" destOrd="0" presId="urn:microsoft.com/office/officeart/2005/8/layout/default"/>
    <dgm:cxn modelId="{E5EA605E-E6A4-4408-B973-444D0FBFCBEB}" type="presOf" srcId="{023224AD-EB39-48C7-8F51-0D9E658EF900}" destId="{2B783B40-8EC8-4173-9C33-74215E670357}" srcOrd="0" destOrd="0" presId="urn:microsoft.com/office/officeart/2005/8/layout/default"/>
    <dgm:cxn modelId="{6E040638-268F-42D3-9EF2-11D7C7215C8E}" type="presOf" srcId="{3814FDBD-E7F6-4E16-B9EB-C2C24C27213E}" destId="{C0E86AD3-38A2-42E0-91EA-C36E3FBF31C4}" srcOrd="0" destOrd="0" presId="urn:microsoft.com/office/officeart/2005/8/layout/default"/>
    <dgm:cxn modelId="{C33A1F0D-A460-471D-BF1D-46CCF828DA5A}" type="presParOf" srcId="{37D766F4-2ABC-462B-8761-5843886AE1D9}" destId="{B11BFD77-CBF1-4651-B138-0FE46821FB48}" srcOrd="0" destOrd="0" presId="urn:microsoft.com/office/officeart/2005/8/layout/default"/>
    <dgm:cxn modelId="{68F3A811-1AD1-4241-A52B-D220BA70D87F}" type="presParOf" srcId="{37D766F4-2ABC-462B-8761-5843886AE1D9}" destId="{21030E96-4C4E-4E0D-B42D-CFA46CFEA8EA}" srcOrd="1" destOrd="0" presId="urn:microsoft.com/office/officeart/2005/8/layout/default"/>
    <dgm:cxn modelId="{549DAF52-E1E0-4BE1-8C15-2DAFBFED789D}" type="presParOf" srcId="{37D766F4-2ABC-462B-8761-5843886AE1D9}" destId="{C0E86AD3-38A2-42E0-91EA-C36E3FBF31C4}" srcOrd="2" destOrd="0" presId="urn:microsoft.com/office/officeart/2005/8/layout/default"/>
    <dgm:cxn modelId="{0020B16F-D6DA-4E11-BA36-4DAEDC7AC1C6}" type="presParOf" srcId="{37D766F4-2ABC-462B-8761-5843886AE1D9}" destId="{763C4825-2840-425B-B0F9-321EEB26CF34}" srcOrd="3" destOrd="0" presId="urn:microsoft.com/office/officeart/2005/8/layout/default"/>
    <dgm:cxn modelId="{7C6784FB-FE22-4D01-8BD2-19B05852AF57}" type="presParOf" srcId="{37D766F4-2ABC-462B-8761-5843886AE1D9}" destId="{DB2D1C2E-74D3-4249-9DFD-3C4ADB3D8146}" srcOrd="4" destOrd="0" presId="urn:microsoft.com/office/officeart/2005/8/layout/default"/>
    <dgm:cxn modelId="{8607E2E0-F1AE-4319-AD25-745EC8E502FB}" type="presParOf" srcId="{37D766F4-2ABC-462B-8761-5843886AE1D9}" destId="{D90C063E-16BA-453A-98A9-CBF479C98E64}" srcOrd="5" destOrd="0" presId="urn:microsoft.com/office/officeart/2005/8/layout/default"/>
    <dgm:cxn modelId="{66A83207-C2C6-4125-8460-7D95373795DE}" type="presParOf" srcId="{37D766F4-2ABC-462B-8761-5843886AE1D9}" destId="{66C8E942-8A3B-4986-B75E-C98D45E2CE39}" srcOrd="6" destOrd="0" presId="urn:microsoft.com/office/officeart/2005/8/layout/default"/>
    <dgm:cxn modelId="{91D03F0E-C5D1-449B-B627-B1CDD66097B8}" type="presParOf" srcId="{37D766F4-2ABC-462B-8761-5843886AE1D9}" destId="{AB4AB841-5756-4F8E-867A-B67451B01259}" srcOrd="7" destOrd="0" presId="urn:microsoft.com/office/officeart/2005/8/layout/default"/>
    <dgm:cxn modelId="{08614F0B-9EB7-4C0D-BC3A-52306B5BE49A}" type="presParOf" srcId="{37D766F4-2ABC-462B-8761-5843886AE1D9}" destId="{F77FA087-9F3C-4C30-96D4-CF62E63C51D2}" srcOrd="8" destOrd="0" presId="urn:microsoft.com/office/officeart/2005/8/layout/default"/>
    <dgm:cxn modelId="{B7CA625D-A0C5-4012-BBFC-7D2E41600BC5}" type="presParOf" srcId="{37D766F4-2ABC-462B-8761-5843886AE1D9}" destId="{8303F958-5727-4452-947D-7E9BC437C1A8}" srcOrd="9" destOrd="0" presId="urn:microsoft.com/office/officeart/2005/8/layout/default"/>
    <dgm:cxn modelId="{2CFB530C-A167-4165-9BDF-3360479EB5AA}" type="presParOf" srcId="{37D766F4-2ABC-462B-8761-5843886AE1D9}" destId="{2B783B40-8EC8-4173-9C33-74215E67035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9F85AC-BE02-4F56-858A-ECD0897CCC9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1C2F113-F61D-4AC4-AD12-762800FEC8F8}">
      <dgm:prSet phldrT="[Text]"/>
      <dgm:spPr/>
      <dgm:t>
        <a:bodyPr/>
        <a:lstStyle/>
        <a:p>
          <a:r>
            <a:rPr lang="en-US" dirty="0">
              <a:latin typeface="+mj-lt"/>
            </a:rPr>
            <a:t>Connecting on-premises Domain Controllers to Azure VMs</a:t>
          </a:r>
        </a:p>
      </dgm:t>
    </dgm:pt>
    <dgm:pt modelId="{A0A1FF71-1644-4297-881C-4B7325F0DF68}" type="parTrans" cxnId="{B1A640D1-B4A4-48EA-91E0-DA8F85A485C9}">
      <dgm:prSet/>
      <dgm:spPr/>
      <dgm:t>
        <a:bodyPr/>
        <a:lstStyle/>
        <a:p>
          <a:endParaRPr lang="en-US">
            <a:latin typeface="+mj-lt"/>
          </a:endParaRPr>
        </a:p>
      </dgm:t>
    </dgm:pt>
    <dgm:pt modelId="{C40148D6-44DD-4054-AD81-893B34709ACF}" type="sibTrans" cxnId="{B1A640D1-B4A4-48EA-91E0-DA8F85A485C9}">
      <dgm:prSet/>
      <dgm:spPr/>
      <dgm:t>
        <a:bodyPr/>
        <a:lstStyle/>
        <a:p>
          <a:endParaRPr lang="en-US">
            <a:latin typeface="+mj-lt"/>
          </a:endParaRPr>
        </a:p>
      </dgm:t>
    </dgm:pt>
    <dgm:pt modelId="{F87B61BA-2E52-446C-B553-7F74B06F951F}">
      <dgm:prSet phldrT="[Text]"/>
      <dgm:spPr/>
      <dgm:t>
        <a:bodyPr/>
        <a:lstStyle/>
        <a:p>
          <a:r>
            <a:rPr lang="en-US" dirty="0">
              <a:latin typeface="+mj-lt"/>
            </a:rPr>
            <a:t>If a customer wants to keep Domain Controllers on-premises, they will need either an ExpressRoute connection or a Site-to-Site VPN connection into Azure.  </a:t>
          </a:r>
        </a:p>
      </dgm:t>
    </dgm:pt>
    <dgm:pt modelId="{9DD7047E-6D2D-4D46-8C53-219CE51AEBC7}" type="parTrans" cxnId="{8A8482EA-AA15-4756-B35F-050F960D9C67}">
      <dgm:prSet/>
      <dgm:spPr/>
      <dgm:t>
        <a:bodyPr/>
        <a:lstStyle/>
        <a:p>
          <a:endParaRPr lang="en-US">
            <a:latin typeface="+mj-lt"/>
          </a:endParaRPr>
        </a:p>
      </dgm:t>
    </dgm:pt>
    <dgm:pt modelId="{C83932B2-0F14-4010-8395-6385912784DC}" type="sibTrans" cxnId="{8A8482EA-AA15-4756-B35F-050F960D9C67}">
      <dgm:prSet/>
      <dgm:spPr/>
      <dgm:t>
        <a:bodyPr/>
        <a:lstStyle/>
        <a:p>
          <a:endParaRPr lang="en-US">
            <a:latin typeface="+mj-lt"/>
          </a:endParaRPr>
        </a:p>
      </dgm:t>
    </dgm:pt>
    <dgm:pt modelId="{2ACD2AB8-9B31-4866-B671-D01011997D11}">
      <dgm:prSet phldrT="[Text]"/>
      <dgm:spPr/>
      <dgm:t>
        <a:bodyPr/>
        <a:lstStyle/>
        <a:p>
          <a:r>
            <a:rPr lang="en-US" dirty="0">
              <a:latin typeface="+mj-lt"/>
            </a:rPr>
            <a:t>Networking the Domain Controllers in Azure with the virtual networks in IaaS</a:t>
          </a:r>
        </a:p>
      </dgm:t>
    </dgm:pt>
    <dgm:pt modelId="{5A9FE4CD-E4A5-4672-BB75-1928956710E5}" type="parTrans" cxnId="{DF8C0C61-6405-42AB-8358-E5ACCCD624F7}">
      <dgm:prSet/>
      <dgm:spPr/>
      <dgm:t>
        <a:bodyPr/>
        <a:lstStyle/>
        <a:p>
          <a:endParaRPr lang="en-US">
            <a:latin typeface="+mj-lt"/>
          </a:endParaRPr>
        </a:p>
      </dgm:t>
    </dgm:pt>
    <dgm:pt modelId="{1BF50E44-14B5-4F67-9E79-E885FEF0C755}" type="sibTrans" cxnId="{DF8C0C61-6405-42AB-8358-E5ACCCD624F7}">
      <dgm:prSet/>
      <dgm:spPr/>
      <dgm:t>
        <a:bodyPr/>
        <a:lstStyle/>
        <a:p>
          <a:endParaRPr lang="en-US">
            <a:latin typeface="+mj-lt"/>
          </a:endParaRPr>
        </a:p>
      </dgm:t>
    </dgm:pt>
    <dgm:pt modelId="{EB54F82D-3C14-4DEF-9D1A-F9F183B92D95}">
      <dgm:prSet phldrT="[Text]"/>
      <dgm:spPr/>
      <dgm:t>
        <a:bodyPr/>
        <a:lstStyle/>
        <a:p>
          <a:r>
            <a:rPr lang="en-US" dirty="0">
              <a:latin typeface="+mj-lt"/>
            </a:rPr>
            <a:t>Virtual machines in Azure get IP addresses assigned dynamically from the </a:t>
          </a:r>
          <a:r>
            <a:rPr lang="en-US" dirty="0" err="1">
              <a:latin typeface="+mj-lt"/>
            </a:rPr>
            <a:t>vNet</a:t>
          </a:r>
          <a:r>
            <a:rPr lang="en-US" dirty="0">
              <a:latin typeface="+mj-lt"/>
            </a:rPr>
            <a:t> that they reside in.  </a:t>
          </a:r>
        </a:p>
      </dgm:t>
    </dgm:pt>
    <dgm:pt modelId="{DC181544-671A-47F1-902E-1E222F557245}" type="parTrans" cxnId="{EE0EC931-7ECF-41EA-89EF-10915BBE8539}">
      <dgm:prSet/>
      <dgm:spPr/>
      <dgm:t>
        <a:bodyPr/>
        <a:lstStyle/>
        <a:p>
          <a:endParaRPr lang="en-US">
            <a:latin typeface="+mj-lt"/>
          </a:endParaRPr>
        </a:p>
      </dgm:t>
    </dgm:pt>
    <dgm:pt modelId="{7CD82493-6472-4FE6-9F94-CDF409286E3E}" type="sibTrans" cxnId="{EE0EC931-7ECF-41EA-89EF-10915BBE8539}">
      <dgm:prSet/>
      <dgm:spPr/>
      <dgm:t>
        <a:bodyPr/>
        <a:lstStyle/>
        <a:p>
          <a:endParaRPr lang="en-US">
            <a:latin typeface="+mj-lt"/>
          </a:endParaRPr>
        </a:p>
      </dgm:t>
    </dgm:pt>
    <dgm:pt modelId="{F1E0FD7A-CB99-4C97-ABD8-E71881B1A8FD}">
      <dgm:prSet phldrT="[Text]"/>
      <dgm:spPr/>
      <dgm:t>
        <a:bodyPr/>
        <a:lstStyle/>
        <a:p>
          <a:r>
            <a:rPr lang="en-US" dirty="0">
              <a:latin typeface="+mj-lt"/>
            </a:rPr>
            <a:t>In general, it is safe to allow Azure to assign a dynamic IP address to a DC. If, however, you want a domain controller to have a specific IP address, you can configure Azure to provide a static IP to the DC.</a:t>
          </a:r>
        </a:p>
      </dgm:t>
    </dgm:pt>
    <dgm:pt modelId="{D88D3101-5748-4F4C-B440-31B06C2DD2F6}" type="parTrans" cxnId="{5E89744E-57A9-451A-BAB7-4CDB9C223BA7}">
      <dgm:prSet/>
      <dgm:spPr/>
      <dgm:t>
        <a:bodyPr/>
        <a:lstStyle/>
        <a:p>
          <a:endParaRPr lang="en-US">
            <a:latin typeface="+mj-lt"/>
          </a:endParaRPr>
        </a:p>
      </dgm:t>
    </dgm:pt>
    <dgm:pt modelId="{47C05170-997A-40C7-BFA9-F499E1D5EF60}" type="sibTrans" cxnId="{5E89744E-57A9-451A-BAB7-4CDB9C223BA7}">
      <dgm:prSet/>
      <dgm:spPr/>
      <dgm:t>
        <a:bodyPr/>
        <a:lstStyle/>
        <a:p>
          <a:endParaRPr lang="en-US">
            <a:latin typeface="+mj-lt"/>
          </a:endParaRPr>
        </a:p>
      </dgm:t>
    </dgm:pt>
    <dgm:pt modelId="{94EF4019-7717-429A-8E0A-3D92D7AF138D}">
      <dgm:prSet phldrT="[Text]"/>
      <dgm:spPr/>
      <dgm:t>
        <a:bodyPr/>
        <a:lstStyle/>
        <a:p>
          <a:r>
            <a:rPr lang="en-US" dirty="0">
              <a:latin typeface="+mj-lt"/>
            </a:rPr>
            <a:t>Every time a VM in Azure needs to access a Domain Controller, it will traverse this connection over the WAN. </a:t>
          </a:r>
        </a:p>
      </dgm:t>
    </dgm:pt>
    <dgm:pt modelId="{FF972C5C-9B12-40F0-B578-527B8B2FDE46}" type="parTrans" cxnId="{360F2790-8187-4B4E-AABA-70AD5D224D11}">
      <dgm:prSet/>
      <dgm:spPr/>
      <dgm:t>
        <a:bodyPr/>
        <a:lstStyle/>
        <a:p>
          <a:endParaRPr lang="en-US"/>
        </a:p>
      </dgm:t>
    </dgm:pt>
    <dgm:pt modelId="{B5EC183E-4282-4E3A-A7C2-191D79BA863B}" type="sibTrans" cxnId="{360F2790-8187-4B4E-AABA-70AD5D224D11}">
      <dgm:prSet/>
      <dgm:spPr/>
      <dgm:t>
        <a:bodyPr/>
        <a:lstStyle/>
        <a:p>
          <a:endParaRPr lang="en-US"/>
        </a:p>
      </dgm:t>
    </dgm:pt>
    <dgm:pt modelId="{B17902A6-812C-46C4-9A0B-74BE7E037A3B}" type="pres">
      <dgm:prSet presAssocID="{4A9F85AC-BE02-4F56-858A-ECD0897CCC9B}" presName="Name0" presStyleCnt="0">
        <dgm:presLayoutVars>
          <dgm:dir/>
          <dgm:animLvl val="lvl"/>
          <dgm:resizeHandles val="exact"/>
        </dgm:presLayoutVars>
      </dgm:prSet>
      <dgm:spPr/>
    </dgm:pt>
    <dgm:pt modelId="{5C94DEF1-DFBB-465C-B842-2DA8FD11625A}" type="pres">
      <dgm:prSet presAssocID="{C1C2F113-F61D-4AC4-AD12-762800FEC8F8}" presName="linNode" presStyleCnt="0"/>
      <dgm:spPr/>
    </dgm:pt>
    <dgm:pt modelId="{46B38CB8-EEFD-4DCB-87C3-A190E0DB46CB}" type="pres">
      <dgm:prSet presAssocID="{C1C2F113-F61D-4AC4-AD12-762800FEC8F8}" presName="parentText" presStyleLbl="node1" presStyleIdx="0" presStyleCnt="2">
        <dgm:presLayoutVars>
          <dgm:chMax val="1"/>
          <dgm:bulletEnabled val="1"/>
        </dgm:presLayoutVars>
      </dgm:prSet>
      <dgm:spPr/>
    </dgm:pt>
    <dgm:pt modelId="{6F60D6AD-5CFD-44D9-8A07-7C98641799A0}" type="pres">
      <dgm:prSet presAssocID="{C1C2F113-F61D-4AC4-AD12-762800FEC8F8}" presName="descendantText" presStyleLbl="alignAccFollowNode1" presStyleIdx="0" presStyleCnt="2">
        <dgm:presLayoutVars>
          <dgm:bulletEnabled val="1"/>
        </dgm:presLayoutVars>
      </dgm:prSet>
      <dgm:spPr/>
    </dgm:pt>
    <dgm:pt modelId="{DCE2E540-D3F6-48E4-8390-55620614EFBE}" type="pres">
      <dgm:prSet presAssocID="{C40148D6-44DD-4054-AD81-893B34709ACF}" presName="sp" presStyleCnt="0"/>
      <dgm:spPr/>
    </dgm:pt>
    <dgm:pt modelId="{87AB25CD-0DCB-43C6-83C2-C407066EAEBE}" type="pres">
      <dgm:prSet presAssocID="{2ACD2AB8-9B31-4866-B671-D01011997D11}" presName="linNode" presStyleCnt="0"/>
      <dgm:spPr/>
    </dgm:pt>
    <dgm:pt modelId="{A5C3A8BB-E2BF-4203-B926-64F1DE274B58}" type="pres">
      <dgm:prSet presAssocID="{2ACD2AB8-9B31-4866-B671-D01011997D11}" presName="parentText" presStyleLbl="node1" presStyleIdx="1" presStyleCnt="2">
        <dgm:presLayoutVars>
          <dgm:chMax val="1"/>
          <dgm:bulletEnabled val="1"/>
        </dgm:presLayoutVars>
      </dgm:prSet>
      <dgm:spPr/>
    </dgm:pt>
    <dgm:pt modelId="{E07EB30B-8192-4AAB-A073-E1072EDCE577}" type="pres">
      <dgm:prSet presAssocID="{2ACD2AB8-9B31-4866-B671-D01011997D11}" presName="descendantText" presStyleLbl="alignAccFollowNode1" presStyleIdx="1" presStyleCnt="2">
        <dgm:presLayoutVars>
          <dgm:bulletEnabled val="1"/>
        </dgm:presLayoutVars>
      </dgm:prSet>
      <dgm:spPr/>
    </dgm:pt>
  </dgm:ptLst>
  <dgm:cxnLst>
    <dgm:cxn modelId="{8A8482EA-AA15-4756-B35F-050F960D9C67}" srcId="{C1C2F113-F61D-4AC4-AD12-762800FEC8F8}" destId="{F87B61BA-2E52-446C-B553-7F74B06F951F}" srcOrd="0" destOrd="0" parTransId="{9DD7047E-6D2D-4D46-8C53-219CE51AEBC7}" sibTransId="{C83932B2-0F14-4010-8395-6385912784DC}"/>
    <dgm:cxn modelId="{D9173A31-3D73-4EDB-9C6B-C13640558B0D}" type="presOf" srcId="{4A9F85AC-BE02-4F56-858A-ECD0897CCC9B}" destId="{B17902A6-812C-46C4-9A0B-74BE7E037A3B}" srcOrd="0" destOrd="0" presId="urn:microsoft.com/office/officeart/2005/8/layout/vList5"/>
    <dgm:cxn modelId="{DF8C0C61-6405-42AB-8358-E5ACCCD624F7}" srcId="{4A9F85AC-BE02-4F56-858A-ECD0897CCC9B}" destId="{2ACD2AB8-9B31-4866-B671-D01011997D11}" srcOrd="1" destOrd="0" parTransId="{5A9FE4CD-E4A5-4672-BB75-1928956710E5}" sibTransId="{1BF50E44-14B5-4F67-9E79-E885FEF0C755}"/>
    <dgm:cxn modelId="{A03179DB-D6C1-42EF-BDC0-D0BC573FF9D6}" type="presOf" srcId="{EB54F82D-3C14-4DEF-9D1A-F9F183B92D95}" destId="{E07EB30B-8192-4AAB-A073-E1072EDCE577}" srcOrd="0" destOrd="0" presId="urn:microsoft.com/office/officeart/2005/8/layout/vList5"/>
    <dgm:cxn modelId="{388EE65E-388D-41E6-BFE6-4923059C450F}" type="presOf" srcId="{C1C2F113-F61D-4AC4-AD12-762800FEC8F8}" destId="{46B38CB8-EEFD-4DCB-87C3-A190E0DB46CB}" srcOrd="0" destOrd="0" presId="urn:microsoft.com/office/officeart/2005/8/layout/vList5"/>
    <dgm:cxn modelId="{B1A640D1-B4A4-48EA-91E0-DA8F85A485C9}" srcId="{4A9F85AC-BE02-4F56-858A-ECD0897CCC9B}" destId="{C1C2F113-F61D-4AC4-AD12-762800FEC8F8}" srcOrd="0" destOrd="0" parTransId="{A0A1FF71-1644-4297-881C-4B7325F0DF68}" sibTransId="{C40148D6-44DD-4054-AD81-893B34709ACF}"/>
    <dgm:cxn modelId="{C9FF9D69-1C1F-48F4-9B17-3EEFEA66BED7}" type="presOf" srcId="{94EF4019-7717-429A-8E0A-3D92D7AF138D}" destId="{6F60D6AD-5CFD-44D9-8A07-7C98641799A0}" srcOrd="0" destOrd="1" presId="urn:microsoft.com/office/officeart/2005/8/layout/vList5"/>
    <dgm:cxn modelId="{5E89744E-57A9-451A-BAB7-4CDB9C223BA7}" srcId="{2ACD2AB8-9B31-4866-B671-D01011997D11}" destId="{F1E0FD7A-CB99-4C97-ABD8-E71881B1A8FD}" srcOrd="1" destOrd="0" parTransId="{D88D3101-5748-4F4C-B440-31B06C2DD2F6}" sibTransId="{47C05170-997A-40C7-BFA9-F499E1D5EF60}"/>
    <dgm:cxn modelId="{03A38AC3-48C8-4F32-8D7D-6F0AAE094CDA}" type="presOf" srcId="{2ACD2AB8-9B31-4866-B671-D01011997D11}" destId="{A5C3A8BB-E2BF-4203-B926-64F1DE274B58}" srcOrd="0" destOrd="0" presId="urn:microsoft.com/office/officeart/2005/8/layout/vList5"/>
    <dgm:cxn modelId="{5228A0F8-726B-40BD-A779-70DF111685E9}" type="presOf" srcId="{F1E0FD7A-CB99-4C97-ABD8-E71881B1A8FD}" destId="{E07EB30B-8192-4AAB-A073-E1072EDCE577}" srcOrd="0" destOrd="1" presId="urn:microsoft.com/office/officeart/2005/8/layout/vList5"/>
    <dgm:cxn modelId="{EE0EC931-7ECF-41EA-89EF-10915BBE8539}" srcId="{2ACD2AB8-9B31-4866-B671-D01011997D11}" destId="{EB54F82D-3C14-4DEF-9D1A-F9F183B92D95}" srcOrd="0" destOrd="0" parTransId="{DC181544-671A-47F1-902E-1E222F557245}" sibTransId="{7CD82493-6472-4FE6-9F94-CDF409286E3E}"/>
    <dgm:cxn modelId="{C159E32E-66B9-421F-9CDA-7DF9E0288FE6}" type="presOf" srcId="{F87B61BA-2E52-446C-B553-7F74B06F951F}" destId="{6F60D6AD-5CFD-44D9-8A07-7C98641799A0}" srcOrd="0" destOrd="0" presId="urn:microsoft.com/office/officeart/2005/8/layout/vList5"/>
    <dgm:cxn modelId="{360F2790-8187-4B4E-AABA-70AD5D224D11}" srcId="{C1C2F113-F61D-4AC4-AD12-762800FEC8F8}" destId="{94EF4019-7717-429A-8E0A-3D92D7AF138D}" srcOrd="1" destOrd="0" parTransId="{FF972C5C-9B12-40F0-B578-527B8B2FDE46}" sibTransId="{B5EC183E-4282-4E3A-A7C2-191D79BA863B}"/>
    <dgm:cxn modelId="{D899DF89-76F3-4C28-A184-2C8D49675459}" type="presParOf" srcId="{B17902A6-812C-46C4-9A0B-74BE7E037A3B}" destId="{5C94DEF1-DFBB-465C-B842-2DA8FD11625A}" srcOrd="0" destOrd="0" presId="urn:microsoft.com/office/officeart/2005/8/layout/vList5"/>
    <dgm:cxn modelId="{9AB72A9E-021F-4CCF-A963-ED9578385F11}" type="presParOf" srcId="{5C94DEF1-DFBB-465C-B842-2DA8FD11625A}" destId="{46B38CB8-EEFD-4DCB-87C3-A190E0DB46CB}" srcOrd="0" destOrd="0" presId="urn:microsoft.com/office/officeart/2005/8/layout/vList5"/>
    <dgm:cxn modelId="{73E1324C-322E-4BFA-9882-6E15C09D46A6}" type="presParOf" srcId="{5C94DEF1-DFBB-465C-B842-2DA8FD11625A}" destId="{6F60D6AD-5CFD-44D9-8A07-7C98641799A0}" srcOrd="1" destOrd="0" presId="urn:microsoft.com/office/officeart/2005/8/layout/vList5"/>
    <dgm:cxn modelId="{7B5912A4-E7C2-4D9E-A7DF-812E9AAE29E6}" type="presParOf" srcId="{B17902A6-812C-46C4-9A0B-74BE7E037A3B}" destId="{DCE2E540-D3F6-48E4-8390-55620614EFBE}" srcOrd="1" destOrd="0" presId="urn:microsoft.com/office/officeart/2005/8/layout/vList5"/>
    <dgm:cxn modelId="{94BC90D0-8C73-406B-9CDF-BB0E9F5009A4}" type="presParOf" srcId="{B17902A6-812C-46C4-9A0B-74BE7E037A3B}" destId="{87AB25CD-0DCB-43C6-83C2-C407066EAEBE}" srcOrd="2" destOrd="0" presId="urn:microsoft.com/office/officeart/2005/8/layout/vList5"/>
    <dgm:cxn modelId="{94056321-BE15-4E72-951F-07C546A874D8}" type="presParOf" srcId="{87AB25CD-0DCB-43C6-83C2-C407066EAEBE}" destId="{A5C3A8BB-E2BF-4203-B926-64F1DE274B58}" srcOrd="0" destOrd="0" presId="urn:microsoft.com/office/officeart/2005/8/layout/vList5"/>
    <dgm:cxn modelId="{A0AC314F-4B65-4DC3-AFEC-2F7534D4877B}" type="presParOf" srcId="{87AB25CD-0DCB-43C6-83C2-C407066EAEBE}" destId="{E07EB30B-8192-4AAB-A073-E1072EDCE57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77382-B19C-4411-A7BA-42A4700928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E568E99-A953-48EE-9ECC-51FEC13A07DF}">
      <dgm:prSet phldrT="[Text]"/>
      <dgm:spPr/>
      <dgm:t>
        <a:bodyPr/>
        <a:lstStyle/>
        <a:p>
          <a:r>
            <a:rPr lang="en-US" dirty="0">
              <a:latin typeface="+mj-lt"/>
            </a:rPr>
            <a:t>Domain Controllers in Azure</a:t>
          </a:r>
        </a:p>
      </dgm:t>
    </dgm:pt>
    <dgm:pt modelId="{ACE309BD-E8A0-4A0A-94C8-51C1AF36D9E1}" type="parTrans" cxnId="{1DB7C99E-4813-46C0-91F1-16EA15ECCF67}">
      <dgm:prSet/>
      <dgm:spPr/>
      <dgm:t>
        <a:bodyPr/>
        <a:lstStyle/>
        <a:p>
          <a:endParaRPr lang="en-US">
            <a:latin typeface="+mj-lt"/>
          </a:endParaRPr>
        </a:p>
      </dgm:t>
    </dgm:pt>
    <dgm:pt modelId="{F234D4C8-97B7-4AC5-8753-606F0DBFEF2D}" type="sibTrans" cxnId="{1DB7C99E-4813-46C0-91F1-16EA15ECCF67}">
      <dgm:prSet/>
      <dgm:spPr/>
      <dgm:t>
        <a:bodyPr/>
        <a:lstStyle/>
        <a:p>
          <a:endParaRPr lang="en-US">
            <a:latin typeface="+mj-lt"/>
          </a:endParaRPr>
        </a:p>
      </dgm:t>
    </dgm:pt>
    <dgm:pt modelId="{AF440358-FA3A-4286-9CFC-6E6C541A4DCB}">
      <dgm:prSet phldrT="[Text]"/>
      <dgm:spPr/>
      <dgm:t>
        <a:bodyPr/>
        <a:lstStyle/>
        <a:p>
          <a:r>
            <a:rPr lang="en-US" dirty="0">
              <a:latin typeface="+mj-lt"/>
            </a:rPr>
            <a:t>Most customers will strongly consider placing domain controllers in Azure because they will want the applications </a:t>
          </a:r>
        </a:p>
      </dgm:t>
    </dgm:pt>
    <dgm:pt modelId="{B88F6499-400A-498D-B455-2CE7A7C46620}" type="parTrans" cxnId="{B3EF3050-8526-4D44-A19A-E83ADCC92BB6}">
      <dgm:prSet/>
      <dgm:spPr/>
      <dgm:t>
        <a:bodyPr/>
        <a:lstStyle/>
        <a:p>
          <a:endParaRPr lang="en-US">
            <a:latin typeface="+mj-lt"/>
          </a:endParaRPr>
        </a:p>
      </dgm:t>
    </dgm:pt>
    <dgm:pt modelId="{432A50F4-8D88-44C5-8BCB-57F681FDA474}" type="sibTrans" cxnId="{B3EF3050-8526-4D44-A19A-E83ADCC92BB6}">
      <dgm:prSet/>
      <dgm:spPr/>
      <dgm:t>
        <a:bodyPr/>
        <a:lstStyle/>
        <a:p>
          <a:endParaRPr lang="en-US">
            <a:latin typeface="+mj-lt"/>
          </a:endParaRPr>
        </a:p>
      </dgm:t>
    </dgm:pt>
    <dgm:pt modelId="{FFF00268-7FA0-433C-9608-3F66EDE60BD1}">
      <dgm:prSet phldrT="[Text]"/>
      <dgm:spPr/>
      <dgm:t>
        <a:bodyPr/>
        <a:lstStyle/>
        <a:p>
          <a:r>
            <a:rPr lang="en-US" dirty="0">
              <a:latin typeface="+mj-lt"/>
            </a:rPr>
            <a:t>However, Domain controllers are highly sensitive roles.</a:t>
          </a:r>
        </a:p>
      </dgm:t>
    </dgm:pt>
    <dgm:pt modelId="{63E0CAC0-256C-4088-B09F-BBAF8A4620D5}" type="parTrans" cxnId="{CCAB5D2F-DD0B-4441-A244-49979F3C7E16}">
      <dgm:prSet/>
      <dgm:spPr/>
      <dgm:t>
        <a:bodyPr/>
        <a:lstStyle/>
        <a:p>
          <a:endParaRPr lang="en-US">
            <a:latin typeface="+mj-lt"/>
          </a:endParaRPr>
        </a:p>
      </dgm:t>
    </dgm:pt>
    <dgm:pt modelId="{DC955271-3B54-4211-876B-EA5F889C0BE0}" type="sibTrans" cxnId="{CCAB5D2F-DD0B-4441-A244-49979F3C7E16}">
      <dgm:prSet/>
      <dgm:spPr/>
      <dgm:t>
        <a:bodyPr/>
        <a:lstStyle/>
        <a:p>
          <a:endParaRPr lang="en-US">
            <a:latin typeface="+mj-lt"/>
          </a:endParaRPr>
        </a:p>
      </dgm:t>
    </dgm:pt>
    <dgm:pt modelId="{38740400-E179-47B0-A67B-C2BADAEBCD1D}">
      <dgm:prSet phldrT="[Text]"/>
      <dgm:spPr/>
      <dgm:t>
        <a:bodyPr/>
        <a:lstStyle/>
        <a:p>
          <a:r>
            <a:rPr lang="en-US" dirty="0">
              <a:latin typeface="+mj-lt"/>
            </a:rPr>
            <a:t>Read-Only Domain Controllers</a:t>
          </a:r>
        </a:p>
      </dgm:t>
    </dgm:pt>
    <dgm:pt modelId="{511CC164-9B8F-437E-B41A-2F18193EC87F}" type="parTrans" cxnId="{394AA498-802C-4775-82A9-96A4FCDFF19A}">
      <dgm:prSet/>
      <dgm:spPr/>
      <dgm:t>
        <a:bodyPr/>
        <a:lstStyle/>
        <a:p>
          <a:endParaRPr lang="en-US">
            <a:latin typeface="+mj-lt"/>
          </a:endParaRPr>
        </a:p>
      </dgm:t>
    </dgm:pt>
    <dgm:pt modelId="{C350FF56-55C0-43CE-AC50-5EA633050577}" type="sibTrans" cxnId="{394AA498-802C-4775-82A9-96A4FCDFF19A}">
      <dgm:prSet/>
      <dgm:spPr/>
      <dgm:t>
        <a:bodyPr/>
        <a:lstStyle/>
        <a:p>
          <a:endParaRPr lang="en-US">
            <a:latin typeface="+mj-lt"/>
          </a:endParaRPr>
        </a:p>
      </dgm:t>
    </dgm:pt>
    <dgm:pt modelId="{B6787674-3F25-450B-9754-0F3F6DC2A56C}">
      <dgm:prSet phldrT="[Text]"/>
      <dgm:spPr/>
      <dgm:t>
        <a:bodyPr/>
        <a:lstStyle/>
        <a:p>
          <a:r>
            <a:rPr lang="en-US" dirty="0">
              <a:latin typeface="+mj-lt"/>
            </a:rPr>
            <a:t>Do not use Read-Only Domain Controllers as a security measure in Azure.</a:t>
          </a:r>
        </a:p>
      </dgm:t>
    </dgm:pt>
    <dgm:pt modelId="{C5B7FC8E-82A8-4F5C-BCDC-6B02AFC132DC}" type="parTrans" cxnId="{C97E8842-65C0-4965-9233-7FFFDCC747FA}">
      <dgm:prSet/>
      <dgm:spPr/>
      <dgm:t>
        <a:bodyPr/>
        <a:lstStyle/>
        <a:p>
          <a:endParaRPr lang="en-US">
            <a:latin typeface="+mj-lt"/>
          </a:endParaRPr>
        </a:p>
      </dgm:t>
    </dgm:pt>
    <dgm:pt modelId="{BBFCBD44-A9F3-4C98-B947-F9900CFD9891}" type="sibTrans" cxnId="{C97E8842-65C0-4965-9233-7FFFDCC747FA}">
      <dgm:prSet/>
      <dgm:spPr/>
      <dgm:t>
        <a:bodyPr/>
        <a:lstStyle/>
        <a:p>
          <a:endParaRPr lang="en-US">
            <a:latin typeface="+mj-lt"/>
          </a:endParaRPr>
        </a:p>
      </dgm:t>
    </dgm:pt>
    <dgm:pt modelId="{91C3AE8D-8A55-41BE-B488-2F7891965CF0}">
      <dgm:prSet phldrT="[Text]"/>
      <dgm:spPr/>
      <dgm:t>
        <a:bodyPr/>
        <a:lstStyle/>
        <a:p>
          <a:r>
            <a:rPr lang="en-US" dirty="0">
              <a:latin typeface="+mj-lt"/>
            </a:rPr>
            <a:t>A primary reason that the use of RODCs is discouraged in Azure is that application compatibility is unpredictable. </a:t>
          </a:r>
        </a:p>
      </dgm:t>
    </dgm:pt>
    <dgm:pt modelId="{7B20054D-903D-42B7-8017-707AFE16979A}" type="parTrans" cxnId="{56EA0C90-3263-4382-ADBD-5A622F20D21D}">
      <dgm:prSet/>
      <dgm:spPr/>
      <dgm:t>
        <a:bodyPr/>
        <a:lstStyle/>
        <a:p>
          <a:endParaRPr lang="en-US">
            <a:latin typeface="+mj-lt"/>
          </a:endParaRPr>
        </a:p>
      </dgm:t>
    </dgm:pt>
    <dgm:pt modelId="{02BAB93E-E955-4BAC-8F29-FDE9EA41BE52}" type="sibTrans" cxnId="{56EA0C90-3263-4382-ADBD-5A622F20D21D}">
      <dgm:prSet/>
      <dgm:spPr/>
      <dgm:t>
        <a:bodyPr/>
        <a:lstStyle/>
        <a:p>
          <a:endParaRPr lang="en-US">
            <a:latin typeface="+mj-lt"/>
          </a:endParaRPr>
        </a:p>
      </dgm:t>
    </dgm:pt>
    <dgm:pt modelId="{A4253DB4-FE56-4B9A-8308-1AB40888CCE5}">
      <dgm:prSet phldrT="[Text]"/>
      <dgm:spPr/>
      <dgm:t>
        <a:bodyPr/>
        <a:lstStyle/>
        <a:p>
          <a:r>
            <a:rPr lang="en-US" dirty="0">
              <a:latin typeface="+mj-lt"/>
            </a:rPr>
            <a:t>Understand how Azure is secured to avoid risk doubts in placing a DC in Azure.</a:t>
          </a:r>
        </a:p>
      </dgm:t>
    </dgm:pt>
    <dgm:pt modelId="{7221044E-410E-47B7-8D76-8113ADE701F0}" type="parTrans" cxnId="{592AE934-2CF7-482B-8F92-9B9ADDBCB775}">
      <dgm:prSet/>
      <dgm:spPr/>
      <dgm:t>
        <a:bodyPr/>
        <a:lstStyle/>
        <a:p>
          <a:endParaRPr lang="en-US">
            <a:latin typeface="+mj-lt"/>
          </a:endParaRPr>
        </a:p>
      </dgm:t>
    </dgm:pt>
    <dgm:pt modelId="{19FFE20E-849D-456B-B906-5DA6BEA913D0}" type="sibTrans" cxnId="{592AE934-2CF7-482B-8F92-9B9ADDBCB775}">
      <dgm:prSet/>
      <dgm:spPr/>
      <dgm:t>
        <a:bodyPr/>
        <a:lstStyle/>
        <a:p>
          <a:endParaRPr lang="en-US">
            <a:latin typeface="+mj-lt"/>
          </a:endParaRPr>
        </a:p>
      </dgm:t>
    </dgm:pt>
    <dgm:pt modelId="{E7450229-7C63-4DC5-9023-A3386490CB85}">
      <dgm:prSet phldrT="[Text]"/>
      <dgm:spPr/>
      <dgm:t>
        <a:bodyPr/>
        <a:lstStyle/>
        <a:p>
          <a:r>
            <a:rPr lang="en-US" dirty="0">
              <a:latin typeface="+mj-lt"/>
            </a:rPr>
            <a:t>In addition, RODCs, by design, redirect a client’s LDAP write request to a RWDC</a:t>
          </a:r>
        </a:p>
      </dgm:t>
    </dgm:pt>
    <dgm:pt modelId="{EC348457-39FB-46AD-8557-68DA2CBF25CC}" type="parTrans" cxnId="{DD923071-12D7-4ABE-B692-912D7E5953C6}">
      <dgm:prSet/>
      <dgm:spPr/>
      <dgm:t>
        <a:bodyPr/>
        <a:lstStyle/>
        <a:p>
          <a:endParaRPr lang="en-US">
            <a:latin typeface="+mj-lt"/>
          </a:endParaRPr>
        </a:p>
      </dgm:t>
    </dgm:pt>
    <dgm:pt modelId="{7FE675C9-A387-4F9C-B3F4-79B56878C00B}" type="sibTrans" cxnId="{DD923071-12D7-4ABE-B692-912D7E5953C6}">
      <dgm:prSet/>
      <dgm:spPr/>
      <dgm:t>
        <a:bodyPr/>
        <a:lstStyle/>
        <a:p>
          <a:endParaRPr lang="en-US">
            <a:latin typeface="+mj-lt"/>
          </a:endParaRPr>
        </a:p>
      </dgm:t>
    </dgm:pt>
    <dgm:pt modelId="{9E701F31-D42E-4C1A-9D88-78D908F20CEB}">
      <dgm:prSet phldrT="[Text]"/>
      <dgm:spPr/>
      <dgm:t>
        <a:bodyPr/>
        <a:lstStyle/>
        <a:p>
          <a:r>
            <a:rPr lang="en-US" dirty="0">
              <a:latin typeface="+mj-lt"/>
            </a:rPr>
            <a:t>Windows Server Core</a:t>
          </a:r>
        </a:p>
      </dgm:t>
    </dgm:pt>
    <dgm:pt modelId="{E6DFCE28-4638-4724-9E1B-3ABB2965521D}" type="parTrans" cxnId="{960BD3A2-A32C-4047-9B04-827410DCAF90}">
      <dgm:prSet/>
      <dgm:spPr/>
      <dgm:t>
        <a:bodyPr/>
        <a:lstStyle/>
        <a:p>
          <a:endParaRPr lang="en-US">
            <a:latin typeface="+mj-lt"/>
          </a:endParaRPr>
        </a:p>
      </dgm:t>
    </dgm:pt>
    <dgm:pt modelId="{CEEC718B-00B9-452D-9B5A-AD2AAA8309A5}" type="sibTrans" cxnId="{960BD3A2-A32C-4047-9B04-827410DCAF90}">
      <dgm:prSet/>
      <dgm:spPr/>
      <dgm:t>
        <a:bodyPr/>
        <a:lstStyle/>
        <a:p>
          <a:endParaRPr lang="en-US">
            <a:latin typeface="+mj-lt"/>
          </a:endParaRPr>
        </a:p>
      </dgm:t>
    </dgm:pt>
    <dgm:pt modelId="{CF310474-2EA8-49D5-97E1-42886EA36197}">
      <dgm:prSet phldrT="[Text]"/>
      <dgm:spPr/>
      <dgm:t>
        <a:bodyPr/>
        <a:lstStyle/>
        <a:p>
          <a:r>
            <a:rPr lang="en-US">
              <a:latin typeface="+mj-lt"/>
            </a:rPr>
            <a:t>Unless a customer is already using Domain Controllers running on Windows Server Core on-premises, MS would not recommend asking customers to use Server Core for Azure-based Domain Controllers.</a:t>
          </a:r>
        </a:p>
      </dgm:t>
    </dgm:pt>
    <dgm:pt modelId="{19DD17BC-4501-4248-9251-877363CB61D2}" type="parTrans" cxnId="{472CA6A8-9821-4223-A6A7-A6CA066383E9}">
      <dgm:prSet/>
      <dgm:spPr/>
      <dgm:t>
        <a:bodyPr/>
        <a:lstStyle/>
        <a:p>
          <a:endParaRPr lang="en-US">
            <a:latin typeface="+mj-lt"/>
          </a:endParaRPr>
        </a:p>
      </dgm:t>
    </dgm:pt>
    <dgm:pt modelId="{17F6EF60-47C6-4C26-8C5F-F9F5F20C8319}" type="sibTrans" cxnId="{472CA6A8-9821-4223-A6A7-A6CA066383E9}">
      <dgm:prSet/>
      <dgm:spPr/>
      <dgm:t>
        <a:bodyPr/>
        <a:lstStyle/>
        <a:p>
          <a:endParaRPr lang="en-US">
            <a:latin typeface="+mj-lt"/>
          </a:endParaRPr>
        </a:p>
      </dgm:t>
    </dgm:pt>
    <dgm:pt modelId="{B6BC00C3-7FE6-4FF5-9DF1-0B9FFBF53E90}" type="pres">
      <dgm:prSet presAssocID="{AD977382-B19C-4411-A7BA-42A470092871}" presName="Name0" presStyleCnt="0">
        <dgm:presLayoutVars>
          <dgm:dir/>
          <dgm:animLvl val="lvl"/>
          <dgm:resizeHandles val="exact"/>
        </dgm:presLayoutVars>
      </dgm:prSet>
      <dgm:spPr/>
    </dgm:pt>
    <dgm:pt modelId="{37DFCD16-3519-45C8-964F-66D428E805B5}" type="pres">
      <dgm:prSet presAssocID="{DE568E99-A953-48EE-9ECC-51FEC13A07DF}" presName="composite" presStyleCnt="0"/>
      <dgm:spPr/>
    </dgm:pt>
    <dgm:pt modelId="{8EE11CDE-3FF7-41CF-A1CA-371961C68BB1}" type="pres">
      <dgm:prSet presAssocID="{DE568E99-A953-48EE-9ECC-51FEC13A07DF}" presName="parTx" presStyleLbl="alignNode1" presStyleIdx="0" presStyleCnt="3">
        <dgm:presLayoutVars>
          <dgm:chMax val="0"/>
          <dgm:chPref val="0"/>
          <dgm:bulletEnabled val="1"/>
        </dgm:presLayoutVars>
      </dgm:prSet>
      <dgm:spPr/>
    </dgm:pt>
    <dgm:pt modelId="{45F8D53F-9842-4D65-B38D-5CC339F4DCD8}" type="pres">
      <dgm:prSet presAssocID="{DE568E99-A953-48EE-9ECC-51FEC13A07DF}" presName="desTx" presStyleLbl="alignAccFollowNode1" presStyleIdx="0" presStyleCnt="3">
        <dgm:presLayoutVars>
          <dgm:bulletEnabled val="1"/>
        </dgm:presLayoutVars>
      </dgm:prSet>
      <dgm:spPr/>
    </dgm:pt>
    <dgm:pt modelId="{498BFD3D-B83B-472D-B81A-E203F8A5B0DB}" type="pres">
      <dgm:prSet presAssocID="{F234D4C8-97B7-4AC5-8753-606F0DBFEF2D}" presName="space" presStyleCnt="0"/>
      <dgm:spPr/>
    </dgm:pt>
    <dgm:pt modelId="{61457570-3525-4D9F-A74B-50BEACC7B86B}" type="pres">
      <dgm:prSet presAssocID="{38740400-E179-47B0-A67B-C2BADAEBCD1D}" presName="composite" presStyleCnt="0"/>
      <dgm:spPr/>
    </dgm:pt>
    <dgm:pt modelId="{DB24D058-8C01-4B99-99AC-3E20E3E5BA23}" type="pres">
      <dgm:prSet presAssocID="{38740400-E179-47B0-A67B-C2BADAEBCD1D}" presName="parTx" presStyleLbl="alignNode1" presStyleIdx="1" presStyleCnt="3">
        <dgm:presLayoutVars>
          <dgm:chMax val="0"/>
          <dgm:chPref val="0"/>
          <dgm:bulletEnabled val="1"/>
        </dgm:presLayoutVars>
      </dgm:prSet>
      <dgm:spPr/>
    </dgm:pt>
    <dgm:pt modelId="{44CB6E8D-5D36-48F4-82D9-0946B1CAC941}" type="pres">
      <dgm:prSet presAssocID="{38740400-E179-47B0-A67B-C2BADAEBCD1D}" presName="desTx" presStyleLbl="alignAccFollowNode1" presStyleIdx="1" presStyleCnt="3">
        <dgm:presLayoutVars>
          <dgm:bulletEnabled val="1"/>
        </dgm:presLayoutVars>
      </dgm:prSet>
      <dgm:spPr/>
    </dgm:pt>
    <dgm:pt modelId="{473C3C41-69B2-47E0-8B48-94F54A4C483E}" type="pres">
      <dgm:prSet presAssocID="{C350FF56-55C0-43CE-AC50-5EA633050577}" presName="space" presStyleCnt="0"/>
      <dgm:spPr/>
    </dgm:pt>
    <dgm:pt modelId="{0116B178-80DE-4BB9-9D1D-A65723AB37DD}" type="pres">
      <dgm:prSet presAssocID="{9E701F31-D42E-4C1A-9D88-78D908F20CEB}" presName="composite" presStyleCnt="0"/>
      <dgm:spPr/>
    </dgm:pt>
    <dgm:pt modelId="{89D065D1-606F-473E-A10E-21BAE4FEE186}" type="pres">
      <dgm:prSet presAssocID="{9E701F31-D42E-4C1A-9D88-78D908F20CEB}" presName="parTx" presStyleLbl="alignNode1" presStyleIdx="2" presStyleCnt="3">
        <dgm:presLayoutVars>
          <dgm:chMax val="0"/>
          <dgm:chPref val="0"/>
          <dgm:bulletEnabled val="1"/>
        </dgm:presLayoutVars>
      </dgm:prSet>
      <dgm:spPr/>
    </dgm:pt>
    <dgm:pt modelId="{809216AD-9771-4185-BDA7-D83C54DA81FC}" type="pres">
      <dgm:prSet presAssocID="{9E701F31-D42E-4C1A-9D88-78D908F20CEB}" presName="desTx" presStyleLbl="alignAccFollowNode1" presStyleIdx="2" presStyleCnt="3">
        <dgm:presLayoutVars>
          <dgm:bulletEnabled val="1"/>
        </dgm:presLayoutVars>
      </dgm:prSet>
      <dgm:spPr/>
    </dgm:pt>
  </dgm:ptLst>
  <dgm:cxnLst>
    <dgm:cxn modelId="{C97E8842-65C0-4965-9233-7FFFDCC747FA}" srcId="{38740400-E179-47B0-A67B-C2BADAEBCD1D}" destId="{B6787674-3F25-450B-9754-0F3F6DC2A56C}" srcOrd="0" destOrd="0" parTransId="{C5B7FC8E-82A8-4F5C-BCDC-6B02AFC132DC}" sibTransId="{BBFCBD44-A9F3-4C98-B947-F9900CFD9891}"/>
    <dgm:cxn modelId="{394AA498-802C-4775-82A9-96A4FCDFF19A}" srcId="{AD977382-B19C-4411-A7BA-42A470092871}" destId="{38740400-E179-47B0-A67B-C2BADAEBCD1D}" srcOrd="1" destOrd="0" parTransId="{511CC164-9B8F-437E-B41A-2F18193EC87F}" sibTransId="{C350FF56-55C0-43CE-AC50-5EA633050577}"/>
    <dgm:cxn modelId="{6FD18EC1-5FF5-4FD9-BA3F-409C420E14B5}" type="presOf" srcId="{38740400-E179-47B0-A67B-C2BADAEBCD1D}" destId="{DB24D058-8C01-4B99-99AC-3E20E3E5BA23}" srcOrd="0" destOrd="0" presId="urn:microsoft.com/office/officeart/2005/8/layout/hList1"/>
    <dgm:cxn modelId="{992161C7-2C64-4000-8FE7-296215C24267}" type="presOf" srcId="{AD977382-B19C-4411-A7BA-42A470092871}" destId="{B6BC00C3-7FE6-4FF5-9DF1-0B9FFBF53E90}" srcOrd="0" destOrd="0" presId="urn:microsoft.com/office/officeart/2005/8/layout/hList1"/>
    <dgm:cxn modelId="{2C55E4E5-388A-4BA8-A0F2-B4B91121CA80}" type="presOf" srcId="{E7450229-7C63-4DC5-9023-A3386490CB85}" destId="{44CB6E8D-5D36-48F4-82D9-0946B1CAC941}" srcOrd="0" destOrd="2" presId="urn:microsoft.com/office/officeart/2005/8/layout/hList1"/>
    <dgm:cxn modelId="{DD923071-12D7-4ABE-B692-912D7E5953C6}" srcId="{38740400-E179-47B0-A67B-C2BADAEBCD1D}" destId="{E7450229-7C63-4DC5-9023-A3386490CB85}" srcOrd="2" destOrd="0" parTransId="{EC348457-39FB-46AD-8557-68DA2CBF25CC}" sibTransId="{7FE675C9-A387-4F9C-B3F4-79B56878C00B}"/>
    <dgm:cxn modelId="{AD976BE4-8865-48D9-9AEB-18C3561BABC2}" type="presOf" srcId="{CF310474-2EA8-49D5-97E1-42886EA36197}" destId="{809216AD-9771-4185-BDA7-D83C54DA81FC}" srcOrd="0" destOrd="0" presId="urn:microsoft.com/office/officeart/2005/8/layout/hList1"/>
    <dgm:cxn modelId="{F2CBA634-9D6D-49F3-9EED-904D98D89F26}" type="presOf" srcId="{AF440358-FA3A-4286-9CFC-6E6C541A4DCB}" destId="{45F8D53F-9842-4D65-B38D-5CC339F4DCD8}" srcOrd="0" destOrd="0" presId="urn:microsoft.com/office/officeart/2005/8/layout/hList1"/>
    <dgm:cxn modelId="{56EA0C90-3263-4382-ADBD-5A622F20D21D}" srcId="{38740400-E179-47B0-A67B-C2BADAEBCD1D}" destId="{91C3AE8D-8A55-41BE-B488-2F7891965CF0}" srcOrd="1" destOrd="0" parTransId="{7B20054D-903D-42B7-8017-707AFE16979A}" sibTransId="{02BAB93E-E955-4BAC-8F29-FDE9EA41BE52}"/>
    <dgm:cxn modelId="{592AE934-2CF7-482B-8F92-9B9ADDBCB775}" srcId="{DE568E99-A953-48EE-9ECC-51FEC13A07DF}" destId="{A4253DB4-FE56-4B9A-8308-1AB40888CCE5}" srcOrd="2" destOrd="0" parTransId="{7221044E-410E-47B7-8D76-8113ADE701F0}" sibTransId="{19FFE20E-849D-456B-B906-5DA6BEA913D0}"/>
    <dgm:cxn modelId="{CCAB5D2F-DD0B-4441-A244-49979F3C7E16}" srcId="{DE568E99-A953-48EE-9ECC-51FEC13A07DF}" destId="{FFF00268-7FA0-433C-9608-3F66EDE60BD1}" srcOrd="1" destOrd="0" parTransId="{63E0CAC0-256C-4088-B09F-BBAF8A4620D5}" sibTransId="{DC955271-3B54-4211-876B-EA5F889C0BE0}"/>
    <dgm:cxn modelId="{68FE0133-F35D-4AF2-BB5E-8DE559A6FD1F}" type="presOf" srcId="{9E701F31-D42E-4C1A-9D88-78D908F20CEB}" destId="{89D065D1-606F-473E-A10E-21BAE4FEE186}" srcOrd="0" destOrd="0" presId="urn:microsoft.com/office/officeart/2005/8/layout/hList1"/>
    <dgm:cxn modelId="{B3EF3050-8526-4D44-A19A-E83ADCC92BB6}" srcId="{DE568E99-A953-48EE-9ECC-51FEC13A07DF}" destId="{AF440358-FA3A-4286-9CFC-6E6C541A4DCB}" srcOrd="0" destOrd="0" parTransId="{B88F6499-400A-498D-B455-2CE7A7C46620}" sibTransId="{432A50F4-8D88-44C5-8BCB-57F681FDA474}"/>
    <dgm:cxn modelId="{DCACBB85-9E18-4446-9CCC-B77DE7A10094}" type="presOf" srcId="{A4253DB4-FE56-4B9A-8308-1AB40888CCE5}" destId="{45F8D53F-9842-4D65-B38D-5CC339F4DCD8}" srcOrd="0" destOrd="2" presId="urn:microsoft.com/office/officeart/2005/8/layout/hList1"/>
    <dgm:cxn modelId="{472CA6A8-9821-4223-A6A7-A6CA066383E9}" srcId="{9E701F31-D42E-4C1A-9D88-78D908F20CEB}" destId="{CF310474-2EA8-49D5-97E1-42886EA36197}" srcOrd="0" destOrd="0" parTransId="{19DD17BC-4501-4248-9251-877363CB61D2}" sibTransId="{17F6EF60-47C6-4C26-8C5F-F9F5F20C8319}"/>
    <dgm:cxn modelId="{1DB7C99E-4813-46C0-91F1-16EA15ECCF67}" srcId="{AD977382-B19C-4411-A7BA-42A470092871}" destId="{DE568E99-A953-48EE-9ECC-51FEC13A07DF}" srcOrd="0" destOrd="0" parTransId="{ACE309BD-E8A0-4A0A-94C8-51C1AF36D9E1}" sibTransId="{F234D4C8-97B7-4AC5-8753-606F0DBFEF2D}"/>
    <dgm:cxn modelId="{370EDB38-5206-440F-8955-D767F1978019}" type="presOf" srcId="{FFF00268-7FA0-433C-9608-3F66EDE60BD1}" destId="{45F8D53F-9842-4D65-B38D-5CC339F4DCD8}" srcOrd="0" destOrd="1" presId="urn:microsoft.com/office/officeart/2005/8/layout/hList1"/>
    <dgm:cxn modelId="{960BD3A2-A32C-4047-9B04-827410DCAF90}" srcId="{AD977382-B19C-4411-A7BA-42A470092871}" destId="{9E701F31-D42E-4C1A-9D88-78D908F20CEB}" srcOrd="2" destOrd="0" parTransId="{E6DFCE28-4638-4724-9E1B-3ABB2965521D}" sibTransId="{CEEC718B-00B9-452D-9B5A-AD2AAA8309A5}"/>
    <dgm:cxn modelId="{83E3B587-5AEF-4193-A7E9-D83B258DB78E}" type="presOf" srcId="{91C3AE8D-8A55-41BE-B488-2F7891965CF0}" destId="{44CB6E8D-5D36-48F4-82D9-0946B1CAC941}" srcOrd="0" destOrd="1" presId="urn:microsoft.com/office/officeart/2005/8/layout/hList1"/>
    <dgm:cxn modelId="{12C2C75E-80AD-4D90-97BE-3BF6FBE3336E}" type="presOf" srcId="{DE568E99-A953-48EE-9ECC-51FEC13A07DF}" destId="{8EE11CDE-3FF7-41CF-A1CA-371961C68BB1}" srcOrd="0" destOrd="0" presId="urn:microsoft.com/office/officeart/2005/8/layout/hList1"/>
    <dgm:cxn modelId="{8DB61E43-312B-4AA2-A170-8C1D0649B84B}" type="presOf" srcId="{B6787674-3F25-450B-9754-0F3F6DC2A56C}" destId="{44CB6E8D-5D36-48F4-82D9-0946B1CAC941}" srcOrd="0" destOrd="0" presId="urn:microsoft.com/office/officeart/2005/8/layout/hList1"/>
    <dgm:cxn modelId="{8A589E05-0125-4511-9FF6-6532867D6E63}" type="presParOf" srcId="{B6BC00C3-7FE6-4FF5-9DF1-0B9FFBF53E90}" destId="{37DFCD16-3519-45C8-964F-66D428E805B5}" srcOrd="0" destOrd="0" presId="urn:microsoft.com/office/officeart/2005/8/layout/hList1"/>
    <dgm:cxn modelId="{55E08E2C-04C7-4F8B-9703-FEDCAFFA22BB}" type="presParOf" srcId="{37DFCD16-3519-45C8-964F-66D428E805B5}" destId="{8EE11CDE-3FF7-41CF-A1CA-371961C68BB1}" srcOrd="0" destOrd="0" presId="urn:microsoft.com/office/officeart/2005/8/layout/hList1"/>
    <dgm:cxn modelId="{C53A2226-8035-4E7D-AD7B-C2DECD9AFCAC}" type="presParOf" srcId="{37DFCD16-3519-45C8-964F-66D428E805B5}" destId="{45F8D53F-9842-4D65-B38D-5CC339F4DCD8}" srcOrd="1" destOrd="0" presId="urn:microsoft.com/office/officeart/2005/8/layout/hList1"/>
    <dgm:cxn modelId="{1BF78440-E686-432A-B157-421B39705162}" type="presParOf" srcId="{B6BC00C3-7FE6-4FF5-9DF1-0B9FFBF53E90}" destId="{498BFD3D-B83B-472D-B81A-E203F8A5B0DB}" srcOrd="1" destOrd="0" presId="urn:microsoft.com/office/officeart/2005/8/layout/hList1"/>
    <dgm:cxn modelId="{3F22BBFB-8648-488D-8427-EBE3A9F56A8D}" type="presParOf" srcId="{B6BC00C3-7FE6-4FF5-9DF1-0B9FFBF53E90}" destId="{61457570-3525-4D9F-A74B-50BEACC7B86B}" srcOrd="2" destOrd="0" presId="urn:microsoft.com/office/officeart/2005/8/layout/hList1"/>
    <dgm:cxn modelId="{EEAA3C15-5F59-4EB8-8810-2C121874E51E}" type="presParOf" srcId="{61457570-3525-4D9F-A74B-50BEACC7B86B}" destId="{DB24D058-8C01-4B99-99AC-3E20E3E5BA23}" srcOrd="0" destOrd="0" presId="urn:microsoft.com/office/officeart/2005/8/layout/hList1"/>
    <dgm:cxn modelId="{27A7C44D-7C89-4A44-91AE-8C0D52F16951}" type="presParOf" srcId="{61457570-3525-4D9F-A74B-50BEACC7B86B}" destId="{44CB6E8D-5D36-48F4-82D9-0946B1CAC941}" srcOrd="1" destOrd="0" presId="urn:microsoft.com/office/officeart/2005/8/layout/hList1"/>
    <dgm:cxn modelId="{5DBFA313-1305-43E5-AEAA-F38EC245178D}" type="presParOf" srcId="{B6BC00C3-7FE6-4FF5-9DF1-0B9FFBF53E90}" destId="{473C3C41-69B2-47E0-8B48-94F54A4C483E}" srcOrd="3" destOrd="0" presId="urn:microsoft.com/office/officeart/2005/8/layout/hList1"/>
    <dgm:cxn modelId="{A2B0826E-3194-49F1-979F-80DA952C0B46}" type="presParOf" srcId="{B6BC00C3-7FE6-4FF5-9DF1-0B9FFBF53E90}" destId="{0116B178-80DE-4BB9-9D1D-A65723AB37DD}" srcOrd="4" destOrd="0" presId="urn:microsoft.com/office/officeart/2005/8/layout/hList1"/>
    <dgm:cxn modelId="{867ED52D-E606-4CA8-9863-DAD04EBA3331}" type="presParOf" srcId="{0116B178-80DE-4BB9-9D1D-A65723AB37DD}" destId="{89D065D1-606F-473E-A10E-21BAE4FEE186}" srcOrd="0" destOrd="0" presId="urn:microsoft.com/office/officeart/2005/8/layout/hList1"/>
    <dgm:cxn modelId="{4DC88DB1-FBE9-4FAF-8980-4DEAB5DFDAC5}" type="presParOf" srcId="{0116B178-80DE-4BB9-9D1D-A65723AB37DD}" destId="{809216AD-9771-4185-BDA7-D83C54DA81FC}"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977382-B19C-4411-A7BA-42A4700928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E568E99-A953-48EE-9ECC-51FEC13A07DF}">
      <dgm:prSet phldrT="[Text]"/>
      <dgm:spPr/>
      <dgm:t>
        <a:bodyPr/>
        <a:lstStyle/>
        <a:p>
          <a:r>
            <a:rPr lang="en-US">
              <a:latin typeface="+mj-lt"/>
            </a:rPr>
            <a:t>Protecting VHDs</a:t>
          </a:r>
          <a:endParaRPr lang="en-US" dirty="0">
            <a:latin typeface="+mj-lt"/>
          </a:endParaRPr>
        </a:p>
      </dgm:t>
    </dgm:pt>
    <dgm:pt modelId="{ACE309BD-E8A0-4A0A-94C8-51C1AF36D9E1}" type="parTrans" cxnId="{1DB7C99E-4813-46C0-91F1-16EA15ECCF67}">
      <dgm:prSet/>
      <dgm:spPr/>
      <dgm:t>
        <a:bodyPr/>
        <a:lstStyle/>
        <a:p>
          <a:endParaRPr lang="en-US">
            <a:latin typeface="+mj-lt"/>
          </a:endParaRPr>
        </a:p>
      </dgm:t>
    </dgm:pt>
    <dgm:pt modelId="{F234D4C8-97B7-4AC5-8753-606F0DBFEF2D}" type="sibTrans" cxnId="{1DB7C99E-4813-46C0-91F1-16EA15ECCF67}">
      <dgm:prSet/>
      <dgm:spPr/>
      <dgm:t>
        <a:bodyPr/>
        <a:lstStyle/>
        <a:p>
          <a:endParaRPr lang="en-US">
            <a:latin typeface="+mj-lt"/>
          </a:endParaRPr>
        </a:p>
      </dgm:t>
    </dgm:pt>
    <dgm:pt modelId="{E04E6FFC-B230-4C7E-8504-06A03DCEFB6C}">
      <dgm:prSet phldrT="[Text]"/>
      <dgm:spPr/>
      <dgm:t>
        <a:bodyPr/>
        <a:lstStyle/>
        <a:p>
          <a:r>
            <a:rPr lang="en-US" dirty="0">
              <a:latin typeface="+mj-lt"/>
            </a:rPr>
            <a:t>Create a separate Storage Account for Domain Controller VHDs, and make sure that no one has the API keys. </a:t>
          </a:r>
        </a:p>
      </dgm:t>
    </dgm:pt>
    <dgm:pt modelId="{7E522AF3-12B8-4D97-86A0-8328CFF91823}" type="parTrans" cxnId="{FE723DC6-E693-4A1A-BA33-7B8D61563833}">
      <dgm:prSet/>
      <dgm:spPr/>
      <dgm:t>
        <a:bodyPr/>
        <a:lstStyle/>
        <a:p>
          <a:endParaRPr lang="en-US">
            <a:latin typeface="+mj-lt"/>
          </a:endParaRPr>
        </a:p>
      </dgm:t>
    </dgm:pt>
    <dgm:pt modelId="{5325E43B-B4D4-4137-A2E2-821CC2B7E805}" type="sibTrans" cxnId="{FE723DC6-E693-4A1A-BA33-7B8D61563833}">
      <dgm:prSet/>
      <dgm:spPr/>
      <dgm:t>
        <a:bodyPr/>
        <a:lstStyle/>
        <a:p>
          <a:endParaRPr lang="en-US">
            <a:latin typeface="+mj-lt"/>
          </a:endParaRPr>
        </a:p>
      </dgm:t>
    </dgm:pt>
    <dgm:pt modelId="{38740400-E179-47B0-A67B-C2BADAEBCD1D}">
      <dgm:prSet phldrT="[Text]"/>
      <dgm:spPr/>
      <dgm:t>
        <a:bodyPr/>
        <a:lstStyle/>
        <a:p>
          <a:r>
            <a:rPr lang="en-US" dirty="0">
              <a:latin typeface="+mj-lt"/>
            </a:rPr>
            <a:t>Limiting Endpoint Exposure</a:t>
          </a:r>
        </a:p>
      </dgm:t>
    </dgm:pt>
    <dgm:pt modelId="{511CC164-9B8F-437E-B41A-2F18193EC87F}" type="parTrans" cxnId="{394AA498-802C-4775-82A9-96A4FCDFF19A}">
      <dgm:prSet/>
      <dgm:spPr/>
      <dgm:t>
        <a:bodyPr/>
        <a:lstStyle/>
        <a:p>
          <a:endParaRPr lang="en-US">
            <a:latin typeface="+mj-lt"/>
          </a:endParaRPr>
        </a:p>
      </dgm:t>
    </dgm:pt>
    <dgm:pt modelId="{C350FF56-55C0-43CE-AC50-5EA633050577}" type="sibTrans" cxnId="{394AA498-802C-4775-82A9-96A4FCDFF19A}">
      <dgm:prSet/>
      <dgm:spPr/>
      <dgm:t>
        <a:bodyPr/>
        <a:lstStyle/>
        <a:p>
          <a:endParaRPr lang="en-US">
            <a:latin typeface="+mj-lt"/>
          </a:endParaRPr>
        </a:p>
      </dgm:t>
    </dgm:pt>
    <dgm:pt modelId="{B6787674-3F25-450B-9754-0F3F6DC2A56C}">
      <dgm:prSet phldrT="[Text]"/>
      <dgm:spPr/>
      <dgm:t>
        <a:bodyPr/>
        <a:lstStyle/>
        <a:p>
          <a:r>
            <a:rPr lang="en-US" dirty="0">
              <a:latin typeface="+mj-lt"/>
            </a:rPr>
            <a:t>Remove the Remote Desktop endpoint from Domain Controller virtual machines in Azure.</a:t>
          </a:r>
        </a:p>
      </dgm:t>
    </dgm:pt>
    <dgm:pt modelId="{C5B7FC8E-82A8-4F5C-BCDC-6B02AFC132DC}" type="parTrans" cxnId="{C97E8842-65C0-4965-9233-7FFFDCC747FA}">
      <dgm:prSet/>
      <dgm:spPr/>
      <dgm:t>
        <a:bodyPr/>
        <a:lstStyle/>
        <a:p>
          <a:endParaRPr lang="en-US">
            <a:latin typeface="+mj-lt"/>
          </a:endParaRPr>
        </a:p>
      </dgm:t>
    </dgm:pt>
    <dgm:pt modelId="{BBFCBD44-A9F3-4C98-B947-F9900CFD9891}" type="sibTrans" cxnId="{C97E8842-65C0-4965-9233-7FFFDCC747FA}">
      <dgm:prSet/>
      <dgm:spPr/>
      <dgm:t>
        <a:bodyPr/>
        <a:lstStyle/>
        <a:p>
          <a:endParaRPr lang="en-US">
            <a:latin typeface="+mj-lt"/>
          </a:endParaRPr>
        </a:p>
      </dgm:t>
    </dgm:pt>
    <dgm:pt modelId="{91C3AE8D-8A55-41BE-B488-2F7891965CF0}">
      <dgm:prSet phldrT="[Text]"/>
      <dgm:spPr/>
      <dgm:t>
        <a:bodyPr/>
        <a:lstStyle/>
        <a:p>
          <a:r>
            <a:rPr lang="en-US" dirty="0">
              <a:latin typeface="+mj-lt"/>
            </a:rPr>
            <a:t>Remove the </a:t>
          </a:r>
          <a:r>
            <a:rPr lang="en-US" dirty="0" err="1">
              <a:latin typeface="+mj-lt"/>
            </a:rPr>
            <a:t>WinRM</a:t>
          </a:r>
          <a:r>
            <a:rPr lang="en-US" dirty="0">
              <a:latin typeface="+mj-lt"/>
            </a:rPr>
            <a:t> endpoint from Domain Controller virtual machines in Azure.</a:t>
          </a:r>
        </a:p>
      </dgm:t>
    </dgm:pt>
    <dgm:pt modelId="{7B20054D-903D-42B7-8017-707AFE16979A}" type="parTrans" cxnId="{56EA0C90-3263-4382-ADBD-5A622F20D21D}">
      <dgm:prSet/>
      <dgm:spPr/>
      <dgm:t>
        <a:bodyPr/>
        <a:lstStyle/>
        <a:p>
          <a:endParaRPr lang="en-US">
            <a:latin typeface="+mj-lt"/>
          </a:endParaRPr>
        </a:p>
      </dgm:t>
    </dgm:pt>
    <dgm:pt modelId="{02BAB93E-E955-4BAC-8F29-FDE9EA41BE52}" type="sibTrans" cxnId="{56EA0C90-3263-4382-ADBD-5A622F20D21D}">
      <dgm:prSet/>
      <dgm:spPr/>
      <dgm:t>
        <a:bodyPr/>
        <a:lstStyle/>
        <a:p>
          <a:endParaRPr lang="en-US">
            <a:latin typeface="+mj-lt"/>
          </a:endParaRPr>
        </a:p>
      </dgm:t>
    </dgm:pt>
    <dgm:pt modelId="{FEA5FEF7-CDDE-4294-89B2-8A2F32075CC1}">
      <dgm:prSet phldrT="[Text]"/>
      <dgm:spPr/>
      <dgm:t>
        <a:bodyPr/>
        <a:lstStyle/>
        <a:p>
          <a:r>
            <a:rPr lang="en-US" dirty="0">
              <a:latin typeface="+mj-lt"/>
            </a:rPr>
            <a:t>Limit access to the Azure Management Portal to administrators that really need it, to prevent unauthorized people from getting access to the API keys for the Storage Account that the Domain Controller VHDs are stored in.</a:t>
          </a:r>
        </a:p>
      </dgm:t>
    </dgm:pt>
    <dgm:pt modelId="{543A1B57-4074-4853-AD63-F5B644BC61EC}" type="parTrans" cxnId="{25076ED7-CA08-4444-BE3E-C031CED80985}">
      <dgm:prSet/>
      <dgm:spPr/>
      <dgm:t>
        <a:bodyPr/>
        <a:lstStyle/>
        <a:p>
          <a:endParaRPr lang="en-US">
            <a:latin typeface="+mj-lt"/>
          </a:endParaRPr>
        </a:p>
      </dgm:t>
    </dgm:pt>
    <dgm:pt modelId="{8563D393-CBEA-4B6F-A4D3-9EC4B97587BF}" type="sibTrans" cxnId="{25076ED7-CA08-4444-BE3E-C031CED80985}">
      <dgm:prSet/>
      <dgm:spPr/>
      <dgm:t>
        <a:bodyPr/>
        <a:lstStyle/>
        <a:p>
          <a:endParaRPr lang="en-US">
            <a:latin typeface="+mj-lt"/>
          </a:endParaRPr>
        </a:p>
      </dgm:t>
    </dgm:pt>
    <dgm:pt modelId="{B4E32664-3952-4C87-B2F2-69B4B35B5307}">
      <dgm:prSet phldrT="[Text]"/>
      <dgm:spPr/>
      <dgm:t>
        <a:bodyPr/>
        <a:lstStyle/>
        <a:p>
          <a:r>
            <a:rPr lang="en-US" dirty="0">
              <a:latin typeface="+mj-lt"/>
            </a:rPr>
            <a:t>Encrypt Domain Controller VHDs in Azure using a 3</a:t>
          </a:r>
          <a:r>
            <a:rPr lang="en-US" baseline="30000" dirty="0">
              <a:latin typeface="+mj-lt"/>
            </a:rPr>
            <a:t>rd</a:t>
          </a:r>
          <a:r>
            <a:rPr lang="en-US" dirty="0">
              <a:latin typeface="+mj-lt"/>
            </a:rPr>
            <a:t> party partner solution, such as </a:t>
          </a:r>
          <a:r>
            <a:rPr lang="en-US" dirty="0" err="1">
              <a:latin typeface="+mj-lt"/>
            </a:rPr>
            <a:t>CloudLink</a:t>
          </a:r>
          <a:r>
            <a:rPr lang="en-US" dirty="0">
              <a:latin typeface="+mj-lt"/>
            </a:rPr>
            <a:t> </a:t>
          </a:r>
          <a:r>
            <a:rPr lang="en-US" dirty="0" err="1">
              <a:latin typeface="+mj-lt"/>
            </a:rPr>
            <a:t>SecureVM</a:t>
          </a:r>
          <a:r>
            <a:rPr lang="en-US" dirty="0">
              <a:latin typeface="+mj-lt"/>
            </a:rPr>
            <a:t>.</a:t>
          </a:r>
        </a:p>
      </dgm:t>
    </dgm:pt>
    <dgm:pt modelId="{5BFE3311-5E89-4136-97D5-2FCC7D3516B3}" type="parTrans" cxnId="{64D2C4F3-C970-4C92-896D-0DA9306C271B}">
      <dgm:prSet/>
      <dgm:spPr/>
      <dgm:t>
        <a:bodyPr/>
        <a:lstStyle/>
        <a:p>
          <a:endParaRPr lang="en-US">
            <a:latin typeface="+mj-lt"/>
          </a:endParaRPr>
        </a:p>
      </dgm:t>
    </dgm:pt>
    <dgm:pt modelId="{5786C95D-2E7D-4C95-A8F6-3C15F4B2A045}" type="sibTrans" cxnId="{64D2C4F3-C970-4C92-896D-0DA9306C271B}">
      <dgm:prSet/>
      <dgm:spPr/>
      <dgm:t>
        <a:bodyPr/>
        <a:lstStyle/>
        <a:p>
          <a:endParaRPr lang="en-US">
            <a:latin typeface="+mj-lt"/>
          </a:endParaRPr>
        </a:p>
      </dgm:t>
    </dgm:pt>
    <dgm:pt modelId="{B6BC00C3-7FE6-4FF5-9DF1-0B9FFBF53E90}" type="pres">
      <dgm:prSet presAssocID="{AD977382-B19C-4411-A7BA-42A470092871}" presName="Name0" presStyleCnt="0">
        <dgm:presLayoutVars>
          <dgm:dir/>
          <dgm:animLvl val="lvl"/>
          <dgm:resizeHandles val="exact"/>
        </dgm:presLayoutVars>
      </dgm:prSet>
      <dgm:spPr/>
    </dgm:pt>
    <dgm:pt modelId="{37DFCD16-3519-45C8-964F-66D428E805B5}" type="pres">
      <dgm:prSet presAssocID="{DE568E99-A953-48EE-9ECC-51FEC13A07DF}" presName="composite" presStyleCnt="0"/>
      <dgm:spPr/>
    </dgm:pt>
    <dgm:pt modelId="{8EE11CDE-3FF7-41CF-A1CA-371961C68BB1}" type="pres">
      <dgm:prSet presAssocID="{DE568E99-A953-48EE-9ECC-51FEC13A07DF}" presName="parTx" presStyleLbl="alignNode1" presStyleIdx="0" presStyleCnt="2">
        <dgm:presLayoutVars>
          <dgm:chMax val="0"/>
          <dgm:chPref val="0"/>
          <dgm:bulletEnabled val="1"/>
        </dgm:presLayoutVars>
      </dgm:prSet>
      <dgm:spPr/>
    </dgm:pt>
    <dgm:pt modelId="{45F8D53F-9842-4D65-B38D-5CC339F4DCD8}" type="pres">
      <dgm:prSet presAssocID="{DE568E99-A953-48EE-9ECC-51FEC13A07DF}" presName="desTx" presStyleLbl="alignAccFollowNode1" presStyleIdx="0" presStyleCnt="2">
        <dgm:presLayoutVars>
          <dgm:bulletEnabled val="1"/>
        </dgm:presLayoutVars>
      </dgm:prSet>
      <dgm:spPr/>
    </dgm:pt>
    <dgm:pt modelId="{498BFD3D-B83B-472D-B81A-E203F8A5B0DB}" type="pres">
      <dgm:prSet presAssocID="{F234D4C8-97B7-4AC5-8753-606F0DBFEF2D}" presName="space" presStyleCnt="0"/>
      <dgm:spPr/>
    </dgm:pt>
    <dgm:pt modelId="{61457570-3525-4D9F-A74B-50BEACC7B86B}" type="pres">
      <dgm:prSet presAssocID="{38740400-E179-47B0-A67B-C2BADAEBCD1D}" presName="composite" presStyleCnt="0"/>
      <dgm:spPr/>
    </dgm:pt>
    <dgm:pt modelId="{DB24D058-8C01-4B99-99AC-3E20E3E5BA23}" type="pres">
      <dgm:prSet presAssocID="{38740400-E179-47B0-A67B-C2BADAEBCD1D}" presName="parTx" presStyleLbl="alignNode1" presStyleIdx="1" presStyleCnt="2">
        <dgm:presLayoutVars>
          <dgm:chMax val="0"/>
          <dgm:chPref val="0"/>
          <dgm:bulletEnabled val="1"/>
        </dgm:presLayoutVars>
      </dgm:prSet>
      <dgm:spPr/>
    </dgm:pt>
    <dgm:pt modelId="{44CB6E8D-5D36-48F4-82D9-0946B1CAC941}" type="pres">
      <dgm:prSet presAssocID="{38740400-E179-47B0-A67B-C2BADAEBCD1D}" presName="desTx" presStyleLbl="alignAccFollowNode1" presStyleIdx="1" presStyleCnt="2">
        <dgm:presLayoutVars>
          <dgm:bulletEnabled val="1"/>
        </dgm:presLayoutVars>
      </dgm:prSet>
      <dgm:spPr/>
    </dgm:pt>
  </dgm:ptLst>
  <dgm:cxnLst>
    <dgm:cxn modelId="{FE723DC6-E693-4A1A-BA33-7B8D61563833}" srcId="{DE568E99-A953-48EE-9ECC-51FEC13A07DF}" destId="{E04E6FFC-B230-4C7E-8504-06A03DCEFB6C}" srcOrd="0" destOrd="0" parTransId="{7E522AF3-12B8-4D97-86A0-8328CFF91823}" sibTransId="{5325E43B-B4D4-4137-A2E2-821CC2B7E805}"/>
    <dgm:cxn modelId="{394AA498-802C-4775-82A9-96A4FCDFF19A}" srcId="{AD977382-B19C-4411-A7BA-42A470092871}" destId="{38740400-E179-47B0-A67B-C2BADAEBCD1D}" srcOrd="1" destOrd="0" parTransId="{511CC164-9B8F-437E-B41A-2F18193EC87F}" sibTransId="{C350FF56-55C0-43CE-AC50-5EA633050577}"/>
    <dgm:cxn modelId="{1E77760F-323F-4CB8-B22F-E961236B5A64}" type="presOf" srcId="{AD977382-B19C-4411-A7BA-42A470092871}" destId="{B6BC00C3-7FE6-4FF5-9DF1-0B9FFBF53E90}" srcOrd="0" destOrd="0" presId="urn:microsoft.com/office/officeart/2005/8/layout/hList1"/>
    <dgm:cxn modelId="{87B0CC73-924F-497C-8524-302BA562FEAC}" type="presOf" srcId="{FEA5FEF7-CDDE-4294-89B2-8A2F32075CC1}" destId="{45F8D53F-9842-4D65-B38D-5CC339F4DCD8}" srcOrd="0" destOrd="1" presId="urn:microsoft.com/office/officeart/2005/8/layout/hList1"/>
    <dgm:cxn modelId="{7D9F4281-6A0D-4080-87B2-0B6EC423D344}" type="presOf" srcId="{91C3AE8D-8A55-41BE-B488-2F7891965CF0}" destId="{44CB6E8D-5D36-48F4-82D9-0946B1CAC941}" srcOrd="0" destOrd="1" presId="urn:microsoft.com/office/officeart/2005/8/layout/hList1"/>
    <dgm:cxn modelId="{64D2C4F3-C970-4C92-896D-0DA9306C271B}" srcId="{DE568E99-A953-48EE-9ECC-51FEC13A07DF}" destId="{B4E32664-3952-4C87-B2F2-69B4B35B5307}" srcOrd="2" destOrd="0" parTransId="{5BFE3311-5E89-4136-97D5-2FCC7D3516B3}" sibTransId="{5786C95D-2E7D-4C95-A8F6-3C15F4B2A045}"/>
    <dgm:cxn modelId="{C97E8842-65C0-4965-9233-7FFFDCC747FA}" srcId="{38740400-E179-47B0-A67B-C2BADAEBCD1D}" destId="{B6787674-3F25-450B-9754-0F3F6DC2A56C}" srcOrd="0" destOrd="0" parTransId="{C5B7FC8E-82A8-4F5C-BCDC-6B02AFC132DC}" sibTransId="{BBFCBD44-A9F3-4C98-B947-F9900CFD9891}"/>
    <dgm:cxn modelId="{56EA0C90-3263-4382-ADBD-5A622F20D21D}" srcId="{38740400-E179-47B0-A67B-C2BADAEBCD1D}" destId="{91C3AE8D-8A55-41BE-B488-2F7891965CF0}" srcOrd="1" destOrd="0" parTransId="{7B20054D-903D-42B7-8017-707AFE16979A}" sibTransId="{02BAB93E-E955-4BAC-8F29-FDE9EA41BE52}"/>
    <dgm:cxn modelId="{F65A0B97-F669-4B3B-BFDE-492D3973FD03}" type="presOf" srcId="{E04E6FFC-B230-4C7E-8504-06A03DCEFB6C}" destId="{45F8D53F-9842-4D65-B38D-5CC339F4DCD8}" srcOrd="0" destOrd="0" presId="urn:microsoft.com/office/officeart/2005/8/layout/hList1"/>
    <dgm:cxn modelId="{73949E70-492D-499B-A74B-15B4522BC229}" type="presOf" srcId="{DE568E99-A953-48EE-9ECC-51FEC13A07DF}" destId="{8EE11CDE-3FF7-41CF-A1CA-371961C68BB1}" srcOrd="0" destOrd="0" presId="urn:microsoft.com/office/officeart/2005/8/layout/hList1"/>
    <dgm:cxn modelId="{25076ED7-CA08-4444-BE3E-C031CED80985}" srcId="{DE568E99-A953-48EE-9ECC-51FEC13A07DF}" destId="{FEA5FEF7-CDDE-4294-89B2-8A2F32075CC1}" srcOrd="1" destOrd="0" parTransId="{543A1B57-4074-4853-AD63-F5B644BC61EC}" sibTransId="{8563D393-CBEA-4B6F-A4D3-9EC4B97587BF}"/>
    <dgm:cxn modelId="{36DA4881-A3AA-4A04-A29B-838F3ACA1B3B}" type="presOf" srcId="{B6787674-3F25-450B-9754-0F3F6DC2A56C}" destId="{44CB6E8D-5D36-48F4-82D9-0946B1CAC941}" srcOrd="0" destOrd="0" presId="urn:microsoft.com/office/officeart/2005/8/layout/hList1"/>
    <dgm:cxn modelId="{B31C854D-E68C-4A7B-B098-14E75DC8A952}" type="presOf" srcId="{38740400-E179-47B0-A67B-C2BADAEBCD1D}" destId="{DB24D058-8C01-4B99-99AC-3E20E3E5BA23}" srcOrd="0" destOrd="0" presId="urn:microsoft.com/office/officeart/2005/8/layout/hList1"/>
    <dgm:cxn modelId="{448CA5B5-F43D-4BD1-B760-DF0107BAEADA}" type="presOf" srcId="{B4E32664-3952-4C87-B2F2-69B4B35B5307}" destId="{45F8D53F-9842-4D65-B38D-5CC339F4DCD8}" srcOrd="0" destOrd="2" presId="urn:microsoft.com/office/officeart/2005/8/layout/hList1"/>
    <dgm:cxn modelId="{1DB7C99E-4813-46C0-91F1-16EA15ECCF67}" srcId="{AD977382-B19C-4411-A7BA-42A470092871}" destId="{DE568E99-A953-48EE-9ECC-51FEC13A07DF}" srcOrd="0" destOrd="0" parTransId="{ACE309BD-E8A0-4A0A-94C8-51C1AF36D9E1}" sibTransId="{F234D4C8-97B7-4AC5-8753-606F0DBFEF2D}"/>
    <dgm:cxn modelId="{A9669B08-9CF5-4FF6-B5A7-BE5D7FF1918C}" type="presParOf" srcId="{B6BC00C3-7FE6-4FF5-9DF1-0B9FFBF53E90}" destId="{37DFCD16-3519-45C8-964F-66D428E805B5}" srcOrd="0" destOrd="0" presId="urn:microsoft.com/office/officeart/2005/8/layout/hList1"/>
    <dgm:cxn modelId="{4B3A50AF-4FD9-4874-A592-E86CC9B86B3E}" type="presParOf" srcId="{37DFCD16-3519-45C8-964F-66D428E805B5}" destId="{8EE11CDE-3FF7-41CF-A1CA-371961C68BB1}" srcOrd="0" destOrd="0" presId="urn:microsoft.com/office/officeart/2005/8/layout/hList1"/>
    <dgm:cxn modelId="{E5EF7495-49C1-4968-8DDA-5CBE9B10D083}" type="presParOf" srcId="{37DFCD16-3519-45C8-964F-66D428E805B5}" destId="{45F8D53F-9842-4D65-B38D-5CC339F4DCD8}" srcOrd="1" destOrd="0" presId="urn:microsoft.com/office/officeart/2005/8/layout/hList1"/>
    <dgm:cxn modelId="{063B1E8C-7A6B-49B7-9ED1-BF57E83D1A21}" type="presParOf" srcId="{B6BC00C3-7FE6-4FF5-9DF1-0B9FFBF53E90}" destId="{498BFD3D-B83B-472D-B81A-E203F8A5B0DB}" srcOrd="1" destOrd="0" presId="urn:microsoft.com/office/officeart/2005/8/layout/hList1"/>
    <dgm:cxn modelId="{44A0BC77-AC5E-4282-98F8-4B078B3CE032}" type="presParOf" srcId="{B6BC00C3-7FE6-4FF5-9DF1-0B9FFBF53E90}" destId="{61457570-3525-4D9F-A74B-50BEACC7B86B}" srcOrd="2" destOrd="0" presId="urn:microsoft.com/office/officeart/2005/8/layout/hList1"/>
    <dgm:cxn modelId="{29A669AF-C32D-45CA-B40E-1DC67AFA6F66}" type="presParOf" srcId="{61457570-3525-4D9F-A74B-50BEACC7B86B}" destId="{DB24D058-8C01-4B99-99AC-3E20E3E5BA23}" srcOrd="0" destOrd="0" presId="urn:microsoft.com/office/officeart/2005/8/layout/hList1"/>
    <dgm:cxn modelId="{00A2535E-76CB-41E0-824F-BD3941987838}" type="presParOf" srcId="{61457570-3525-4D9F-A74B-50BEACC7B86B}" destId="{44CB6E8D-5D36-48F4-82D9-0946B1CAC94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BFD77-CBF1-4651-B138-0FE46821FB48}">
      <dsp:nvSpPr>
        <dsp:cNvPr id="0" name=""/>
        <dsp:cNvSpPr/>
      </dsp:nvSpPr>
      <dsp:spPr>
        <a:xfrm>
          <a:off x="451833" y="780"/>
          <a:ext cx="1722912" cy="10337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Networking</a:t>
          </a:r>
        </a:p>
      </dsp:txBody>
      <dsp:txXfrm>
        <a:off x="451833" y="780"/>
        <a:ext cx="1722912" cy="1033747"/>
      </dsp:txXfrm>
    </dsp:sp>
    <dsp:sp modelId="{C0E86AD3-38A2-42E0-91EA-C36E3FBF31C4}">
      <dsp:nvSpPr>
        <dsp:cNvPr id="0" name=""/>
        <dsp:cNvSpPr/>
      </dsp:nvSpPr>
      <dsp:spPr>
        <a:xfrm>
          <a:off x="2347037" y="780"/>
          <a:ext cx="1722912" cy="10337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Storage</a:t>
          </a:r>
        </a:p>
      </dsp:txBody>
      <dsp:txXfrm>
        <a:off x="2347037" y="780"/>
        <a:ext cx="1722912" cy="1033747"/>
      </dsp:txXfrm>
    </dsp:sp>
    <dsp:sp modelId="{DB2D1C2E-74D3-4249-9DFD-3C4ADB3D8146}">
      <dsp:nvSpPr>
        <dsp:cNvPr id="0" name=""/>
        <dsp:cNvSpPr/>
      </dsp:nvSpPr>
      <dsp:spPr>
        <a:xfrm>
          <a:off x="4242241" y="780"/>
          <a:ext cx="1722912" cy="10337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Security</a:t>
          </a:r>
        </a:p>
      </dsp:txBody>
      <dsp:txXfrm>
        <a:off x="4242241" y="780"/>
        <a:ext cx="1722912" cy="1033747"/>
      </dsp:txXfrm>
    </dsp:sp>
    <dsp:sp modelId="{66C8E942-8A3B-4986-B75E-C98D45E2CE39}">
      <dsp:nvSpPr>
        <dsp:cNvPr id="0" name=""/>
        <dsp:cNvSpPr/>
      </dsp:nvSpPr>
      <dsp:spPr>
        <a:xfrm>
          <a:off x="6137445" y="780"/>
          <a:ext cx="1722912" cy="10337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Deployment</a:t>
          </a:r>
        </a:p>
      </dsp:txBody>
      <dsp:txXfrm>
        <a:off x="6137445" y="780"/>
        <a:ext cx="1722912" cy="1033747"/>
      </dsp:txXfrm>
    </dsp:sp>
    <dsp:sp modelId="{F77FA087-9F3C-4C30-96D4-CF62E63C51D2}">
      <dsp:nvSpPr>
        <dsp:cNvPr id="0" name=""/>
        <dsp:cNvSpPr/>
      </dsp:nvSpPr>
      <dsp:spPr>
        <a:xfrm>
          <a:off x="2347037" y="1206819"/>
          <a:ext cx="1722912" cy="10337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Administration</a:t>
          </a:r>
        </a:p>
      </dsp:txBody>
      <dsp:txXfrm>
        <a:off x="2347037" y="1206819"/>
        <a:ext cx="1722912" cy="1033747"/>
      </dsp:txXfrm>
    </dsp:sp>
    <dsp:sp modelId="{2B783B40-8EC8-4173-9C33-74215E670357}">
      <dsp:nvSpPr>
        <dsp:cNvPr id="0" name=""/>
        <dsp:cNvSpPr/>
      </dsp:nvSpPr>
      <dsp:spPr>
        <a:xfrm>
          <a:off x="4242241" y="1206819"/>
          <a:ext cx="1722912" cy="10337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AD Design</a:t>
          </a:r>
        </a:p>
      </dsp:txBody>
      <dsp:txXfrm>
        <a:off x="4242241" y="1206819"/>
        <a:ext cx="1722912" cy="10337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0D6AD-5CFD-44D9-8A07-7C98641799A0}">
      <dsp:nvSpPr>
        <dsp:cNvPr id="0" name=""/>
        <dsp:cNvSpPr/>
      </dsp:nvSpPr>
      <dsp:spPr>
        <a:xfrm rot="5400000">
          <a:off x="4821979" y="-1621960"/>
          <a:ext cx="1660622" cy="531980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mj-lt"/>
            </a:rPr>
            <a:t>If a customer wants to keep Domain Controllers on-premises, they will need either an ExpressRoute connection or a Site-to-Site VPN connection into Azure.  </a:t>
          </a:r>
        </a:p>
        <a:p>
          <a:pPr marL="114300" lvl="1" indent="-114300" algn="l" defTabSz="666750">
            <a:lnSpc>
              <a:spcPct val="90000"/>
            </a:lnSpc>
            <a:spcBef>
              <a:spcPct val="0"/>
            </a:spcBef>
            <a:spcAft>
              <a:spcPct val="15000"/>
            </a:spcAft>
            <a:buChar char="•"/>
          </a:pPr>
          <a:r>
            <a:rPr lang="en-US" sz="1500" kern="1200" dirty="0">
              <a:latin typeface="+mj-lt"/>
            </a:rPr>
            <a:t>Every time a VM in Azure needs to access a Domain Controller, it will traverse this connection over the WAN. </a:t>
          </a:r>
        </a:p>
      </dsp:txBody>
      <dsp:txXfrm rot="-5400000">
        <a:off x="2992390" y="288694"/>
        <a:ext cx="5238737" cy="1498492"/>
      </dsp:txXfrm>
    </dsp:sp>
    <dsp:sp modelId="{46B38CB8-EEFD-4DCB-87C3-A190E0DB46CB}">
      <dsp:nvSpPr>
        <dsp:cNvPr id="0" name=""/>
        <dsp:cNvSpPr/>
      </dsp:nvSpPr>
      <dsp:spPr>
        <a:xfrm>
          <a:off x="0" y="51"/>
          <a:ext cx="2992389" cy="20757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mj-lt"/>
            </a:rPr>
            <a:t>Connecting on-premises Domain Controllers to Azure VMs</a:t>
          </a:r>
        </a:p>
      </dsp:txBody>
      <dsp:txXfrm>
        <a:off x="101331" y="101382"/>
        <a:ext cx="2789727" cy="1873115"/>
      </dsp:txXfrm>
    </dsp:sp>
    <dsp:sp modelId="{E07EB30B-8192-4AAB-A073-E1072EDCE577}">
      <dsp:nvSpPr>
        <dsp:cNvPr id="0" name=""/>
        <dsp:cNvSpPr/>
      </dsp:nvSpPr>
      <dsp:spPr>
        <a:xfrm rot="5400000">
          <a:off x="4821979" y="557605"/>
          <a:ext cx="1660622" cy="531980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mj-lt"/>
            </a:rPr>
            <a:t>Virtual machines in Azure get IP addresses assigned dynamically from the </a:t>
          </a:r>
          <a:r>
            <a:rPr lang="en-US" sz="1500" kern="1200" dirty="0" err="1">
              <a:latin typeface="+mj-lt"/>
            </a:rPr>
            <a:t>vNet</a:t>
          </a:r>
          <a:r>
            <a:rPr lang="en-US" sz="1500" kern="1200" dirty="0">
              <a:latin typeface="+mj-lt"/>
            </a:rPr>
            <a:t> that they reside in.  </a:t>
          </a:r>
        </a:p>
        <a:p>
          <a:pPr marL="114300" lvl="1" indent="-114300" algn="l" defTabSz="666750">
            <a:lnSpc>
              <a:spcPct val="90000"/>
            </a:lnSpc>
            <a:spcBef>
              <a:spcPct val="0"/>
            </a:spcBef>
            <a:spcAft>
              <a:spcPct val="15000"/>
            </a:spcAft>
            <a:buChar char="•"/>
          </a:pPr>
          <a:r>
            <a:rPr lang="en-US" sz="1500" kern="1200" dirty="0">
              <a:latin typeface="+mj-lt"/>
            </a:rPr>
            <a:t>In general, it is safe to allow Azure to assign a dynamic IP address to a DC. If, however, you want a domain controller to have a specific IP address, you can configure Azure to provide a static IP to the DC.</a:t>
          </a:r>
        </a:p>
      </dsp:txBody>
      <dsp:txXfrm rot="-5400000">
        <a:off x="2992390" y="2468260"/>
        <a:ext cx="5238737" cy="1498492"/>
      </dsp:txXfrm>
    </dsp:sp>
    <dsp:sp modelId="{A5C3A8BB-E2BF-4203-B926-64F1DE274B58}">
      <dsp:nvSpPr>
        <dsp:cNvPr id="0" name=""/>
        <dsp:cNvSpPr/>
      </dsp:nvSpPr>
      <dsp:spPr>
        <a:xfrm>
          <a:off x="0" y="2179618"/>
          <a:ext cx="2992389" cy="207577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mj-lt"/>
            </a:rPr>
            <a:t>Networking the Domain Controllers in Azure with the virtual networks in IaaS</a:t>
          </a:r>
        </a:p>
      </dsp:txBody>
      <dsp:txXfrm>
        <a:off x="101331" y="2280949"/>
        <a:ext cx="2789727" cy="1873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11CDE-3FF7-41CF-A1CA-371961C68BB1}">
      <dsp:nvSpPr>
        <dsp:cNvPr id="0" name=""/>
        <dsp:cNvSpPr/>
      </dsp:nvSpPr>
      <dsp:spPr>
        <a:xfrm>
          <a:off x="2521" y="130528"/>
          <a:ext cx="2458478" cy="58707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j-lt"/>
            </a:rPr>
            <a:t>Domain Controllers in Azure</a:t>
          </a:r>
        </a:p>
      </dsp:txBody>
      <dsp:txXfrm>
        <a:off x="2521" y="130528"/>
        <a:ext cx="2458478" cy="587078"/>
      </dsp:txXfrm>
    </dsp:sp>
    <dsp:sp modelId="{45F8D53F-9842-4D65-B38D-5CC339F4DCD8}">
      <dsp:nvSpPr>
        <dsp:cNvPr id="0" name=""/>
        <dsp:cNvSpPr/>
      </dsp:nvSpPr>
      <dsp:spPr>
        <a:xfrm>
          <a:off x="2521" y="717607"/>
          <a:ext cx="2458478" cy="333260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mj-lt"/>
            </a:rPr>
            <a:t>Most customers will strongly consider placing domain controllers in Azure because they will want the applications </a:t>
          </a:r>
        </a:p>
        <a:p>
          <a:pPr marL="114300" lvl="1" indent="-114300" algn="l" defTabSz="666750">
            <a:lnSpc>
              <a:spcPct val="90000"/>
            </a:lnSpc>
            <a:spcBef>
              <a:spcPct val="0"/>
            </a:spcBef>
            <a:spcAft>
              <a:spcPct val="15000"/>
            </a:spcAft>
            <a:buChar char="•"/>
          </a:pPr>
          <a:r>
            <a:rPr lang="en-US" sz="1500" kern="1200" dirty="0">
              <a:latin typeface="+mj-lt"/>
            </a:rPr>
            <a:t>However, Domain controllers are highly sensitive roles.</a:t>
          </a:r>
        </a:p>
        <a:p>
          <a:pPr marL="114300" lvl="1" indent="-114300" algn="l" defTabSz="666750">
            <a:lnSpc>
              <a:spcPct val="90000"/>
            </a:lnSpc>
            <a:spcBef>
              <a:spcPct val="0"/>
            </a:spcBef>
            <a:spcAft>
              <a:spcPct val="15000"/>
            </a:spcAft>
            <a:buChar char="•"/>
          </a:pPr>
          <a:r>
            <a:rPr lang="en-US" sz="1500" kern="1200" dirty="0">
              <a:latin typeface="+mj-lt"/>
            </a:rPr>
            <a:t>Understand how Azure is secured to avoid risk doubts in placing a DC in Azure.</a:t>
          </a:r>
        </a:p>
      </dsp:txBody>
      <dsp:txXfrm>
        <a:off x="2521" y="717607"/>
        <a:ext cx="2458478" cy="3332601"/>
      </dsp:txXfrm>
    </dsp:sp>
    <dsp:sp modelId="{DB24D058-8C01-4B99-99AC-3E20E3E5BA23}">
      <dsp:nvSpPr>
        <dsp:cNvPr id="0" name=""/>
        <dsp:cNvSpPr/>
      </dsp:nvSpPr>
      <dsp:spPr>
        <a:xfrm>
          <a:off x="2805187" y="130528"/>
          <a:ext cx="2458478" cy="58707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j-lt"/>
            </a:rPr>
            <a:t>Read-Only Domain Controllers</a:t>
          </a:r>
        </a:p>
      </dsp:txBody>
      <dsp:txXfrm>
        <a:off x="2805187" y="130528"/>
        <a:ext cx="2458478" cy="587078"/>
      </dsp:txXfrm>
    </dsp:sp>
    <dsp:sp modelId="{44CB6E8D-5D36-48F4-82D9-0946B1CAC941}">
      <dsp:nvSpPr>
        <dsp:cNvPr id="0" name=""/>
        <dsp:cNvSpPr/>
      </dsp:nvSpPr>
      <dsp:spPr>
        <a:xfrm>
          <a:off x="2805187" y="717607"/>
          <a:ext cx="2458478" cy="333260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mj-lt"/>
            </a:rPr>
            <a:t>Do not use Read-Only Domain Controllers as a security measure in Azure.</a:t>
          </a:r>
        </a:p>
        <a:p>
          <a:pPr marL="114300" lvl="1" indent="-114300" algn="l" defTabSz="666750">
            <a:lnSpc>
              <a:spcPct val="90000"/>
            </a:lnSpc>
            <a:spcBef>
              <a:spcPct val="0"/>
            </a:spcBef>
            <a:spcAft>
              <a:spcPct val="15000"/>
            </a:spcAft>
            <a:buChar char="•"/>
          </a:pPr>
          <a:r>
            <a:rPr lang="en-US" sz="1500" kern="1200" dirty="0">
              <a:latin typeface="+mj-lt"/>
            </a:rPr>
            <a:t>A primary reason that the use of RODCs is discouraged in Azure is that application compatibility is unpredictable. </a:t>
          </a:r>
        </a:p>
        <a:p>
          <a:pPr marL="114300" lvl="1" indent="-114300" algn="l" defTabSz="666750">
            <a:lnSpc>
              <a:spcPct val="90000"/>
            </a:lnSpc>
            <a:spcBef>
              <a:spcPct val="0"/>
            </a:spcBef>
            <a:spcAft>
              <a:spcPct val="15000"/>
            </a:spcAft>
            <a:buChar char="•"/>
          </a:pPr>
          <a:r>
            <a:rPr lang="en-US" sz="1500" kern="1200" dirty="0">
              <a:latin typeface="+mj-lt"/>
            </a:rPr>
            <a:t>In addition, RODCs, by design, redirect a client’s LDAP write request to a RWDC</a:t>
          </a:r>
        </a:p>
      </dsp:txBody>
      <dsp:txXfrm>
        <a:off x="2805187" y="717607"/>
        <a:ext cx="2458478" cy="3332601"/>
      </dsp:txXfrm>
    </dsp:sp>
    <dsp:sp modelId="{89D065D1-606F-473E-A10E-21BAE4FEE186}">
      <dsp:nvSpPr>
        <dsp:cNvPr id="0" name=""/>
        <dsp:cNvSpPr/>
      </dsp:nvSpPr>
      <dsp:spPr>
        <a:xfrm>
          <a:off x="5607852" y="130528"/>
          <a:ext cx="2458478" cy="58707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j-lt"/>
            </a:rPr>
            <a:t>Windows Server Core</a:t>
          </a:r>
        </a:p>
      </dsp:txBody>
      <dsp:txXfrm>
        <a:off x="5607852" y="130528"/>
        <a:ext cx="2458478" cy="587078"/>
      </dsp:txXfrm>
    </dsp:sp>
    <dsp:sp modelId="{809216AD-9771-4185-BDA7-D83C54DA81FC}">
      <dsp:nvSpPr>
        <dsp:cNvPr id="0" name=""/>
        <dsp:cNvSpPr/>
      </dsp:nvSpPr>
      <dsp:spPr>
        <a:xfrm>
          <a:off x="5607852" y="717607"/>
          <a:ext cx="2458478" cy="333260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latin typeface="+mj-lt"/>
            </a:rPr>
            <a:t>Unless a customer is already using Domain Controllers running on Windows Server Core on-premises, MS would not recommend asking customers to use Server Core for Azure-based Domain Controllers.</a:t>
          </a:r>
        </a:p>
      </dsp:txBody>
      <dsp:txXfrm>
        <a:off x="5607852" y="717607"/>
        <a:ext cx="2458478" cy="33326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11CDE-3FF7-41CF-A1CA-371961C68BB1}">
      <dsp:nvSpPr>
        <dsp:cNvPr id="0" name=""/>
        <dsp:cNvSpPr/>
      </dsp:nvSpPr>
      <dsp:spPr>
        <a:xfrm>
          <a:off x="39" y="8690"/>
          <a:ext cx="3770455"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Protecting VHDs</a:t>
          </a:r>
          <a:endParaRPr lang="en-US" sz="1700" kern="1200" dirty="0">
            <a:latin typeface="+mj-lt"/>
          </a:endParaRPr>
        </a:p>
      </dsp:txBody>
      <dsp:txXfrm>
        <a:off x="39" y="8690"/>
        <a:ext cx="3770455" cy="489600"/>
      </dsp:txXfrm>
    </dsp:sp>
    <dsp:sp modelId="{45F8D53F-9842-4D65-B38D-5CC339F4DCD8}">
      <dsp:nvSpPr>
        <dsp:cNvPr id="0" name=""/>
        <dsp:cNvSpPr/>
      </dsp:nvSpPr>
      <dsp:spPr>
        <a:xfrm>
          <a:off x="39" y="498290"/>
          <a:ext cx="3770455" cy="419985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mj-lt"/>
            </a:rPr>
            <a:t>Create a separate Storage Account for Domain Controller VHDs, and make sure that no one has the API keys. </a:t>
          </a:r>
        </a:p>
        <a:p>
          <a:pPr marL="171450" lvl="1" indent="-171450" algn="l" defTabSz="755650">
            <a:lnSpc>
              <a:spcPct val="90000"/>
            </a:lnSpc>
            <a:spcBef>
              <a:spcPct val="0"/>
            </a:spcBef>
            <a:spcAft>
              <a:spcPct val="15000"/>
            </a:spcAft>
            <a:buChar char="•"/>
          </a:pPr>
          <a:r>
            <a:rPr lang="en-US" sz="1700" kern="1200" dirty="0">
              <a:latin typeface="+mj-lt"/>
            </a:rPr>
            <a:t>Limit access to the Azure Management Portal to administrators that really need it, to prevent unauthorized people from getting access to the API keys for the Storage Account that the Domain Controller VHDs are stored in.</a:t>
          </a:r>
        </a:p>
        <a:p>
          <a:pPr marL="171450" lvl="1" indent="-171450" algn="l" defTabSz="755650">
            <a:lnSpc>
              <a:spcPct val="90000"/>
            </a:lnSpc>
            <a:spcBef>
              <a:spcPct val="0"/>
            </a:spcBef>
            <a:spcAft>
              <a:spcPct val="15000"/>
            </a:spcAft>
            <a:buChar char="•"/>
          </a:pPr>
          <a:r>
            <a:rPr lang="en-US" sz="1700" kern="1200" dirty="0">
              <a:latin typeface="+mj-lt"/>
            </a:rPr>
            <a:t>Encrypt Domain Controller VHDs in Azure using a 3</a:t>
          </a:r>
          <a:r>
            <a:rPr lang="en-US" sz="1700" kern="1200" baseline="30000" dirty="0">
              <a:latin typeface="+mj-lt"/>
            </a:rPr>
            <a:t>rd</a:t>
          </a:r>
          <a:r>
            <a:rPr lang="en-US" sz="1700" kern="1200" dirty="0">
              <a:latin typeface="+mj-lt"/>
            </a:rPr>
            <a:t> party partner solution, such as </a:t>
          </a:r>
          <a:r>
            <a:rPr lang="en-US" sz="1700" kern="1200" dirty="0" err="1">
              <a:latin typeface="+mj-lt"/>
            </a:rPr>
            <a:t>CloudLink</a:t>
          </a:r>
          <a:r>
            <a:rPr lang="en-US" sz="1700" kern="1200" dirty="0">
              <a:latin typeface="+mj-lt"/>
            </a:rPr>
            <a:t> </a:t>
          </a:r>
          <a:r>
            <a:rPr lang="en-US" sz="1700" kern="1200" dirty="0" err="1">
              <a:latin typeface="+mj-lt"/>
            </a:rPr>
            <a:t>SecureVM</a:t>
          </a:r>
          <a:r>
            <a:rPr lang="en-US" sz="1700" kern="1200" dirty="0">
              <a:latin typeface="+mj-lt"/>
            </a:rPr>
            <a:t>.</a:t>
          </a:r>
        </a:p>
      </dsp:txBody>
      <dsp:txXfrm>
        <a:off x="39" y="498290"/>
        <a:ext cx="3770455" cy="4199850"/>
      </dsp:txXfrm>
    </dsp:sp>
    <dsp:sp modelId="{DB24D058-8C01-4B99-99AC-3E20E3E5BA23}">
      <dsp:nvSpPr>
        <dsp:cNvPr id="0" name=""/>
        <dsp:cNvSpPr/>
      </dsp:nvSpPr>
      <dsp:spPr>
        <a:xfrm>
          <a:off x="4298358" y="8690"/>
          <a:ext cx="3770455"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Limiting Endpoint Exposure</a:t>
          </a:r>
        </a:p>
      </dsp:txBody>
      <dsp:txXfrm>
        <a:off x="4298358" y="8690"/>
        <a:ext cx="3770455" cy="489600"/>
      </dsp:txXfrm>
    </dsp:sp>
    <dsp:sp modelId="{44CB6E8D-5D36-48F4-82D9-0946B1CAC941}">
      <dsp:nvSpPr>
        <dsp:cNvPr id="0" name=""/>
        <dsp:cNvSpPr/>
      </dsp:nvSpPr>
      <dsp:spPr>
        <a:xfrm>
          <a:off x="4298358" y="498290"/>
          <a:ext cx="3770455" cy="419985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mj-lt"/>
            </a:rPr>
            <a:t>Remove the Remote Desktop endpoint from Domain Controller virtual machines in Azure.</a:t>
          </a:r>
        </a:p>
        <a:p>
          <a:pPr marL="171450" lvl="1" indent="-171450" algn="l" defTabSz="755650">
            <a:lnSpc>
              <a:spcPct val="90000"/>
            </a:lnSpc>
            <a:spcBef>
              <a:spcPct val="0"/>
            </a:spcBef>
            <a:spcAft>
              <a:spcPct val="15000"/>
            </a:spcAft>
            <a:buChar char="•"/>
          </a:pPr>
          <a:r>
            <a:rPr lang="en-US" sz="1700" kern="1200" dirty="0">
              <a:latin typeface="+mj-lt"/>
            </a:rPr>
            <a:t>Remove the </a:t>
          </a:r>
          <a:r>
            <a:rPr lang="en-US" sz="1700" kern="1200" dirty="0" err="1">
              <a:latin typeface="+mj-lt"/>
            </a:rPr>
            <a:t>WinRM</a:t>
          </a:r>
          <a:r>
            <a:rPr lang="en-US" sz="1700" kern="1200" dirty="0">
              <a:latin typeface="+mj-lt"/>
            </a:rPr>
            <a:t> endpoint from Domain Controller virtual machines in Azure.</a:t>
          </a:r>
        </a:p>
      </dsp:txBody>
      <dsp:txXfrm>
        <a:off x="4298358" y="498290"/>
        <a:ext cx="3770455" cy="419985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E990FE3-7537-4D15-A9F5-FDF1805FD5F8}" type="datetimeFigureOut">
              <a:rPr lang="en-US" smtClean="0"/>
              <a:t>7/26/2016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E8C67A6-C0E7-47DF-97C2-CA9B11275397}" type="slidenum">
              <a:rPr lang="en-US" smtClean="0"/>
              <a:t>‹Nº›</a:t>
            </a:fld>
            <a:endParaRPr lang="en-US" dirty="0"/>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logs.msdn.com/b/windowsazurestorage/archive/2011/09/15/introducing-geo-replication-for-windows-azure-storage.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microsoft.com/privacy/bydesign.aspx"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Microsoft_account"/></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ea typeface="Times New Roman" panose="02020603050405020304" pitchFamily="18" charset="0"/>
                <a:cs typeface="Times New Roman" panose="02020603050405020304" pitchFamily="18" charset="0"/>
              </a:rPr>
              <a:t>Slide script: </a:t>
            </a:r>
            <a:endParaRPr lang="en-US" dirty="0"/>
          </a:p>
          <a:p>
            <a:r>
              <a:rPr lang="en-US" dirty="0"/>
              <a:t>Thank</a:t>
            </a:r>
            <a:r>
              <a:rPr lang="en-US" baseline="0" dirty="0"/>
              <a:t> you for taking the time today to walk through an end-to-end tour of Azure Security- the intensive and extensive work we’re doing to deliver a cloud you can trust.</a:t>
            </a:r>
          </a:p>
          <a:p>
            <a:endParaRPr lang="en-US" baseline="0" dirty="0"/>
          </a:p>
          <a:p>
            <a:r>
              <a:rPr lang="en-US" baseline="0" dirty="0"/>
              <a:t>We’ll focus first on the work we do to secure the platform, and then we’ll cover all of the options we provide to empower you to meet your security requirements.</a:t>
            </a:r>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41001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15000"/>
              </a:lnSpc>
              <a:spcBef>
                <a:spcPts val="0"/>
              </a:spcBef>
              <a:spcAft>
                <a:spcPts val="1019"/>
              </a:spcAft>
              <a:buClrTx/>
              <a:buSzTx/>
              <a:buFontTx/>
              <a:buNone/>
              <a:tabLst/>
              <a:defRPr/>
            </a:pPr>
            <a:r>
              <a:rPr lang="en-US" b="1" dirty="0"/>
              <a:t>Slide script:</a:t>
            </a:r>
          </a:p>
          <a:p>
            <a:pPr marL="0" marR="0" indent="0" algn="l" defTabSz="931774" rtl="0" eaLnBrk="1" fontAlgn="auto" latinLnBrk="0" hangingPunct="1">
              <a:lnSpc>
                <a:spcPct val="115000"/>
              </a:lnSpc>
              <a:spcBef>
                <a:spcPts val="0"/>
              </a:spcBef>
              <a:spcAft>
                <a:spcPts val="1019"/>
              </a:spcAft>
              <a:buClrTx/>
              <a:buSzTx/>
              <a:buFontTx/>
              <a:buNone/>
              <a:tabLst/>
              <a:defRPr/>
            </a:pPr>
            <a:r>
              <a:rPr lang="en-US" dirty="0"/>
              <a:t>With Azure, you can literally create a virtual “datacenter” in the Cloud. You can do this by leveraging a feature called </a:t>
            </a:r>
            <a:r>
              <a:rPr lang="en-US" b="1" dirty="0"/>
              <a:t>Virtual Network (VNET) </a:t>
            </a:r>
            <a:r>
              <a:rPr lang="en-US" dirty="0"/>
              <a:t>which allows you to create a logically isolated section of Azure and treat it like your own network. You can customize</a:t>
            </a:r>
            <a:r>
              <a:rPr lang="en-US" baseline="0" dirty="0"/>
              <a:t> the network configuration for a VNET - </a:t>
            </a:r>
            <a:r>
              <a:rPr lang="en-US" dirty="0"/>
              <a:t>create subnets, assign private IP addresses and bring your own DNS server if you wish.  Within a virtual network for example, you can create a public-facing subnet for your webservers that has access to the Internet, and place your backend systems such as databases or application servers in a private-facing subnet with no Internet access. You can enable VNETs to connect to</a:t>
            </a:r>
            <a:r>
              <a:rPr lang="en-US" baseline="0" dirty="0"/>
              <a:t> other VNETS. </a:t>
            </a:r>
            <a:r>
              <a:rPr lang="en-US" dirty="0"/>
              <a:t>And, you can securely connect</a:t>
            </a:r>
            <a:r>
              <a:rPr lang="en-US" baseline="0" dirty="0"/>
              <a:t> your </a:t>
            </a:r>
            <a:r>
              <a:rPr lang="en-US" dirty="0"/>
              <a:t>Azure Virtual Network to on-premises infrastructure</a:t>
            </a:r>
            <a:r>
              <a:rPr lang="en-US" baseline="0" dirty="0"/>
              <a:t> (we’ll look at options for securely connecting next)</a:t>
            </a:r>
            <a:r>
              <a:rPr lang="en-US" dirty="0"/>
              <a:t>.</a:t>
            </a:r>
          </a:p>
          <a:p>
            <a:pPr defTabSz="931774">
              <a:lnSpc>
                <a:spcPct val="115000"/>
              </a:lnSpc>
              <a:spcAft>
                <a:spcPts val="1019"/>
              </a:spcAft>
              <a:defRPr/>
            </a:pPr>
            <a:endParaRPr lang="en-US" b="1" dirty="0"/>
          </a:p>
          <a:p>
            <a:pPr defTabSz="697005">
              <a:spcAft>
                <a:spcPts val="600"/>
              </a:spcAft>
            </a:pPr>
            <a:r>
              <a:rPr lang="en-US" sz="1400" b="1" dirty="0">
                <a:solidFill>
                  <a:srgbClr val="247BC2"/>
                </a:solidFill>
              </a:rPr>
              <a:t>AZURE:</a:t>
            </a:r>
          </a:p>
          <a:p>
            <a:pPr marL="285750" indent="-285750" defTabSz="697005">
              <a:spcAft>
                <a:spcPts val="600"/>
              </a:spcAft>
              <a:buFont typeface="Arial" panose="020B0604020202020204" pitchFamily="34" charset="0"/>
              <a:buChar char="•"/>
            </a:pPr>
            <a:r>
              <a:rPr lang="en-US" dirty="0">
                <a:solidFill>
                  <a:srgbClr val="44546A"/>
                </a:solidFill>
              </a:rPr>
              <a:t>Provides logical isolation while enabling customer control via Virtual Networks</a:t>
            </a:r>
          </a:p>
          <a:p>
            <a:pPr marL="217815" indent="-217815" defTabSz="697005">
              <a:spcAft>
                <a:spcPts val="600"/>
              </a:spcAft>
              <a:buFont typeface="Arial" panose="020B0604020202020204" pitchFamily="34" charset="0"/>
              <a:buChar char="•"/>
            </a:pPr>
            <a:r>
              <a:rPr lang="en-US" dirty="0">
                <a:solidFill>
                  <a:srgbClr val="44546A"/>
                </a:solidFill>
              </a:rPr>
              <a:t>  Azure does not enable internet access by default</a:t>
            </a:r>
          </a:p>
          <a:p>
            <a:pPr marL="217815" indent="-217815" defTabSz="697005">
              <a:spcAft>
                <a:spcPts val="600"/>
              </a:spcAft>
              <a:buFont typeface="Arial" panose="020B0604020202020204" pitchFamily="34" charset="0"/>
              <a:buChar char="•"/>
            </a:pPr>
            <a:r>
              <a:rPr lang="en-US" baseline="0" dirty="0">
                <a:solidFill>
                  <a:srgbClr val="44546A"/>
                </a:solidFill>
              </a:rPr>
              <a:t>   Azure e</a:t>
            </a:r>
            <a:r>
              <a:rPr lang="en-US" dirty="0">
                <a:solidFill>
                  <a:srgbClr val="44546A"/>
                </a:solidFill>
              </a:rPr>
              <a:t>nables access from the internet and remote devices through Private IP addresses isolated from other customers</a:t>
            </a:r>
          </a:p>
          <a:p>
            <a:pPr marL="217815" indent="-217815" defTabSz="697005">
              <a:spcAft>
                <a:spcPts val="600"/>
              </a:spcAft>
              <a:buFont typeface="Arial" panose="020B0604020202020204" pitchFamily="34" charset="0"/>
              <a:buChar char="•"/>
            </a:pPr>
            <a:endParaRPr lang="en-US" dirty="0">
              <a:solidFill>
                <a:srgbClr val="44546A"/>
              </a:solidFill>
            </a:endParaRPr>
          </a:p>
          <a:p>
            <a:r>
              <a:rPr lang="en-US" sz="1200" kern="1200" dirty="0">
                <a:solidFill>
                  <a:schemeClr val="tx1"/>
                </a:solidFill>
                <a:effectLst/>
                <a:latin typeface="+mn-lt"/>
                <a:ea typeface="+mn-ea"/>
                <a:cs typeface="+mn-cs"/>
              </a:rPr>
              <a:t>Azure networking provides the infrastructure necessary to securely connect VMs to one another and to connect on-premises data centers with Azure VMs. Azure blocks unauthorized traffic to and within Microsoft data centers using a variety of technologies such as firewalls, NATs, partitioned Local Area Networks and physical separation of back-end servers from public-facing interfaces.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Network isolation. </a:t>
            </a:r>
            <a:r>
              <a:rPr lang="en-US" sz="1200" kern="1200" dirty="0">
                <a:solidFill>
                  <a:schemeClr val="tx1"/>
                </a:solidFill>
                <a:effectLst/>
                <a:latin typeface="+mn-lt"/>
                <a:ea typeface="+mn-ea"/>
                <a:cs typeface="+mn-cs"/>
              </a:rPr>
              <a:t>Network isolation prevents unwanted tenant-to-tenant communications, and access controls block unauthorized users from the network. Virtual machines do not receive inbound traffic from the Internet unless customers configure them specifically to do so.</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Virtual Networks.</a:t>
            </a:r>
            <a:r>
              <a:rPr lang="en-US" sz="1200" kern="1200" dirty="0">
                <a:solidFill>
                  <a:schemeClr val="tx1"/>
                </a:solidFill>
                <a:effectLst/>
                <a:latin typeface="+mn-lt"/>
                <a:ea typeface="+mn-ea"/>
                <a:cs typeface="+mn-cs"/>
              </a:rPr>
              <a:t> A customer can choose to assign multiple deployments within a subscription to a virtual network and allow those deployments to communicate with each other through private IP addresses. Each virtual network is isolated from other virtual networks.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Encrypting communications. </a:t>
            </a:r>
            <a:r>
              <a:rPr lang="en-US" sz="1200" kern="1200" dirty="0">
                <a:solidFill>
                  <a:schemeClr val="tx1"/>
                </a:solidFill>
                <a:effectLst/>
                <a:latin typeface="+mn-lt"/>
                <a:ea typeface="+mn-ea"/>
                <a:cs typeface="+mn-cs"/>
              </a:rPr>
              <a:t>Built-in cryptographic technology enables customers to encrypt communications within and between deployments, between Microsoft Azure regions, and from Microsoft Azure to on-premises data centers. Encryption can be configured to protect administrator access to virtual machines through remote desktop sessions and remote Windows PowerShell. Access to the Microsoft Azure Management Portal is encrypted by default using HTTPS. Customers can use an optional Express Route private fiber link into Microsoft Azure data centers to keep their traffic off the Internet.</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Firewalls</a:t>
            </a:r>
            <a:r>
              <a:rPr lang="en-US" b="1" dirty="0"/>
              <a:t>:</a:t>
            </a:r>
          </a:p>
          <a:p>
            <a:pPr marL="0" marR="0" indent="0" algn="l" defTabSz="924641" rtl="0" eaLnBrk="1" fontAlgn="auto" latinLnBrk="0" hangingPunct="1">
              <a:lnSpc>
                <a:spcPct val="100000"/>
              </a:lnSpc>
              <a:spcBef>
                <a:spcPts val="0"/>
              </a:spcBef>
              <a:spcAft>
                <a:spcPts val="0"/>
              </a:spcAft>
              <a:buClrTx/>
              <a:buSzTx/>
              <a:buFontTx/>
              <a:buNone/>
              <a:tabLst/>
              <a:defRPr/>
            </a:pPr>
            <a:r>
              <a:rPr lang="en-US" dirty="0"/>
              <a:t>Azure blocks unauthorized traffic to and within Microsoft datacenters, using a variety of technologies such as firewalls, partitioned local area networks (LANs), and the physical separation of back-end servers from public-facing interfaces.</a:t>
            </a:r>
          </a:p>
          <a:p>
            <a:pPr marL="0" marR="0" indent="0" algn="l" defTabSz="924641" rtl="0" eaLnBrk="1" fontAlgn="auto" latinLnBrk="0" hangingPunct="1">
              <a:lnSpc>
                <a:spcPct val="100000"/>
              </a:lnSpc>
              <a:spcBef>
                <a:spcPts val="0"/>
              </a:spcBef>
              <a:spcAft>
                <a:spcPts val="0"/>
              </a:spcAft>
              <a:buClrTx/>
              <a:buSzTx/>
              <a:buFontTx/>
              <a:buNone/>
              <a:tabLst/>
              <a:defRPr/>
            </a:pPr>
            <a:endParaRPr lang="en-US" dirty="0"/>
          </a:p>
          <a:p>
            <a:pPr marL="0" marR="0" indent="0" algn="l" defTabSz="924641"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Light" pitchFamily="34" charset="0"/>
                <a:ea typeface="+mn-ea"/>
                <a:cs typeface="+mn-cs"/>
              </a:rPr>
              <a:t>Azure Virtual Networks use a combination of logical isolation, firewalls, access controls, authentication, and encryption to protect customer data in-transit. </a:t>
            </a:r>
          </a:p>
          <a:p>
            <a:pPr marL="0" marR="0" indent="0" algn="l" defTabSz="924641"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Light" pitchFamily="34" charset="0"/>
              <a:ea typeface="+mn-ea"/>
              <a:cs typeface="+mn-cs"/>
            </a:endParaRPr>
          </a:p>
          <a:p>
            <a:pPr marL="0" marR="0" indent="0" algn="l" defTabSz="924641"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Light" pitchFamily="34" charset="0"/>
                <a:ea typeface="+mn-ea"/>
                <a:cs typeface="+mn-cs"/>
              </a:rPr>
              <a:t>The mechanisms for administrators to manage network security on their Azure private networks are in the Azure Cloud Access Layer, which is comparable to the edge of a corporate network that faces the Internet. The Cloud Access Layer includes a firewall, load-balancer, and network address translation (NAT) functionality managed by the customer administrator. </a:t>
            </a:r>
            <a:endParaRPr lang="en-US" dirty="0"/>
          </a:p>
          <a:p>
            <a:endParaRPr lang="en-US" sz="1800" dirty="0"/>
          </a:p>
          <a:p>
            <a:pPr marL="241269" indent="-241269">
              <a:lnSpc>
                <a:spcPct val="90000"/>
              </a:lnSpc>
              <a:spcBef>
                <a:spcPts val="312"/>
              </a:spcBef>
              <a:spcAft>
                <a:spcPts val="204"/>
              </a:spcAft>
              <a:buSzPct val="98000"/>
              <a:buFont typeface="Arial" panose="020B0604020202020204" pitchFamily="34" charset="0"/>
              <a:buChar char="•"/>
            </a:pPr>
            <a:r>
              <a:rPr lang="en-US" sz="1200" dirty="0">
                <a:solidFill>
                  <a:schemeClr val="bg1"/>
                </a:solidFill>
                <a:latin typeface="Segoe UI Light"/>
              </a:rPr>
              <a:t>Restricts access from the Internet, permits traffic only to endpoints, and provides load balancing and NAT at the Cloud Access Layer</a:t>
            </a:r>
          </a:p>
          <a:p>
            <a:pPr marL="241269" indent="-241269">
              <a:spcAft>
                <a:spcPts val="204"/>
              </a:spcAft>
              <a:buSzPct val="98000"/>
              <a:buFont typeface="Arial" panose="020B0604020202020204" pitchFamily="34" charset="0"/>
              <a:buChar char="•"/>
            </a:pPr>
            <a:r>
              <a:rPr lang="en-US" sz="1200" dirty="0">
                <a:solidFill>
                  <a:schemeClr val="bg1"/>
                </a:solidFill>
                <a:latin typeface="Segoe UI Light"/>
              </a:rPr>
              <a:t>Isolates traffic and provides intrusion defense through a distributed firewall</a:t>
            </a:r>
          </a:p>
          <a:p>
            <a:pPr marL="171450" indent="-171450">
              <a:buFont typeface="Arial" panose="020B0604020202020204" pitchFamily="34" charset="0"/>
              <a:buChar char="•"/>
            </a:pPr>
            <a:endParaRPr lang="en-US" dirty="0">
              <a:solidFill>
                <a:srgbClr val="44546A"/>
              </a:solidFill>
            </a:endParaRPr>
          </a:p>
          <a:p>
            <a:pPr marL="0" indent="0" defTabSz="697005">
              <a:spcAft>
                <a:spcPts val="600"/>
              </a:spcAft>
              <a:buFont typeface="Arial" panose="020B0604020202020204" pitchFamily="34" charset="0"/>
              <a:buNone/>
            </a:pPr>
            <a:endParaRPr lang="en-US" dirty="0">
              <a:solidFill>
                <a:srgbClr val="44546A"/>
              </a:solidFill>
            </a:endParaRPr>
          </a:p>
          <a:p>
            <a:pPr defTabSz="697005">
              <a:spcAft>
                <a:spcPts val="600"/>
              </a:spcAft>
            </a:pPr>
            <a:r>
              <a:rPr lang="en-US" sz="1400" b="1" dirty="0">
                <a:solidFill>
                  <a:srgbClr val="247BC2"/>
                </a:solidFill>
              </a:rPr>
              <a:t>CUSTOMER:</a:t>
            </a:r>
          </a:p>
          <a:p>
            <a:pPr marL="217815" indent="-217815" defTabSz="697005">
              <a:spcAft>
                <a:spcPts val="600"/>
              </a:spcAft>
              <a:buFont typeface="Arial" panose="020B0604020202020204" pitchFamily="34" charset="0"/>
              <a:buChar char="•"/>
            </a:pPr>
            <a:r>
              <a:rPr lang="en-US" dirty="0">
                <a:solidFill>
                  <a:srgbClr val="44546A"/>
                </a:solidFill>
              </a:rPr>
              <a:t>Creates Virtual Networks with Subnets and Private IP addresses. </a:t>
            </a:r>
            <a:r>
              <a:rPr lang="en-US" dirty="0"/>
              <a:t>You retain control over the network topology and configuration, and manage it in the same way you would your on-premises infrastructure.</a:t>
            </a:r>
            <a:endParaRPr lang="en-US" dirty="0">
              <a:solidFill>
                <a:srgbClr val="44546A"/>
              </a:solidFill>
            </a:endParaRPr>
          </a:p>
          <a:p>
            <a:pPr marL="217815" indent="-217815" defTabSz="697005">
              <a:spcAft>
                <a:spcPts val="600"/>
              </a:spcAft>
              <a:buFont typeface="Arial" panose="020B0604020202020204" pitchFamily="34" charset="0"/>
              <a:buChar char="•"/>
            </a:pPr>
            <a:r>
              <a:rPr lang="en-US" dirty="0">
                <a:solidFill>
                  <a:srgbClr val="44546A"/>
                </a:solidFill>
              </a:rPr>
              <a:t>Enables communications between their Virtual Networks</a:t>
            </a:r>
          </a:p>
          <a:p>
            <a:pPr marL="217815" indent="-217815" defTabSz="697005">
              <a:spcAft>
                <a:spcPts val="600"/>
              </a:spcAft>
              <a:buFont typeface="Arial" panose="020B0604020202020204" pitchFamily="34" charset="0"/>
              <a:buChar char="•"/>
            </a:pPr>
            <a:r>
              <a:rPr lang="en-US" dirty="0">
                <a:solidFill>
                  <a:srgbClr val="44546A"/>
                </a:solidFill>
              </a:rPr>
              <a:t>Can brings their own DNS</a:t>
            </a:r>
          </a:p>
          <a:p>
            <a:pPr marL="217815" indent="-217815" defTabSz="697005">
              <a:spcAft>
                <a:spcPts val="600"/>
              </a:spcAft>
              <a:buFont typeface="Arial" panose="020B0604020202020204" pitchFamily="34" charset="0"/>
              <a:buChar char="•"/>
            </a:pPr>
            <a:r>
              <a:rPr lang="en-US" dirty="0">
                <a:solidFill>
                  <a:srgbClr val="44546A"/>
                </a:solidFill>
              </a:rPr>
              <a:t>Can domain join their Virtual Machines</a:t>
            </a:r>
          </a:p>
          <a:p>
            <a:pPr marL="217815" indent="-217815" defTabSz="697005">
              <a:spcAft>
                <a:spcPts val="600"/>
              </a:spcAft>
              <a:buFont typeface="Arial" panose="020B0604020202020204" pitchFamily="34" charset="0"/>
              <a:buChar char="•"/>
            </a:pPr>
            <a:endParaRPr lang="en-US" b="0" dirty="0">
              <a:solidFill>
                <a:srgbClr val="44546A"/>
              </a:solidFill>
            </a:endParaRPr>
          </a:p>
          <a:p>
            <a:pPr marL="0" indent="0" defTabSz="697005">
              <a:spcAft>
                <a:spcPts val="600"/>
              </a:spcAft>
              <a:buFont typeface="Arial" panose="020B0604020202020204" pitchFamily="34" charset="0"/>
              <a:buNone/>
            </a:pPr>
            <a:r>
              <a:rPr lang="en-US" dirty="0"/>
              <a:t>Virtual Network makes it easier to build cloud applications hosted in a hybrid environment, maintaining secure connections with on-premises infrastructure without the creation of custom codes. For example, a web application hosted in Azure can securely access an </a:t>
            </a:r>
            <a:r>
              <a:rPr lang="en-US" dirty="0" err="1"/>
              <a:t>on-premise</a:t>
            </a:r>
            <a:r>
              <a:rPr lang="en-US" dirty="0"/>
              <a:t> SQL Server database server or authenticate users against an </a:t>
            </a:r>
            <a:r>
              <a:rPr lang="en-US" dirty="0" err="1"/>
              <a:t>on-premise</a:t>
            </a:r>
            <a:r>
              <a:rPr lang="en-US" dirty="0"/>
              <a:t> Active Directory service.</a:t>
            </a:r>
          </a:p>
          <a:p>
            <a:pPr defTabSz="931774">
              <a:lnSpc>
                <a:spcPct val="115000"/>
              </a:lnSpc>
              <a:spcAft>
                <a:spcPts val="1019"/>
              </a:spcAft>
              <a:defRPr/>
            </a:pPr>
            <a:endParaRPr lang="en-US" b="1" dirty="0"/>
          </a:p>
          <a:p>
            <a:pPr defTabSz="931774">
              <a:lnSpc>
                <a:spcPct val="115000"/>
              </a:lnSpc>
              <a:spcAft>
                <a:spcPts val="1019"/>
              </a:spcAft>
              <a:defRPr/>
            </a:pPr>
            <a:r>
              <a:rPr lang="en-US" b="1" dirty="0"/>
              <a:t>Security</a:t>
            </a:r>
            <a:r>
              <a:rPr lang="en-US" b="1" baseline="0" dirty="0"/>
              <a:t> Groups</a:t>
            </a:r>
          </a:p>
          <a:p>
            <a:pPr defTabSz="931774">
              <a:lnSpc>
                <a:spcPct val="115000"/>
              </a:lnSpc>
              <a:spcAft>
                <a:spcPts val="1019"/>
              </a:spcAft>
              <a:defRPr/>
            </a:pPr>
            <a:endParaRPr lang="en-US" b="1" baseline="0" dirty="0"/>
          </a:p>
          <a:p>
            <a:pPr defTabSz="704811">
              <a:spcAft>
                <a:spcPts val="607"/>
              </a:spcAft>
            </a:pPr>
            <a:r>
              <a:rPr lang="en-US" sz="1400" dirty="0"/>
              <a:t>A Network Security Group consists of a set of access control rules that describe traffic filters. </a:t>
            </a:r>
          </a:p>
          <a:p>
            <a:pPr marL="288950" indent="-288950" defTabSz="704811">
              <a:spcAft>
                <a:spcPts val="607"/>
              </a:spcAft>
              <a:buFont typeface="Arial" panose="020B0604020202020204" pitchFamily="34" charset="0"/>
              <a:buChar char="•"/>
            </a:pPr>
            <a:r>
              <a:rPr lang="en-US" dirty="0">
                <a:solidFill>
                  <a:srgbClr val="44546A"/>
                </a:solidFill>
              </a:rPr>
              <a:t>Provides control over network traffic flowing in and out of customer services in Azure </a:t>
            </a:r>
          </a:p>
          <a:p>
            <a:pPr marL="288950" indent="-288950" defTabSz="704811">
              <a:spcAft>
                <a:spcPts val="607"/>
              </a:spcAft>
              <a:buFont typeface="Arial" panose="020B0604020202020204" pitchFamily="34" charset="0"/>
              <a:buChar char="•"/>
            </a:pPr>
            <a:r>
              <a:rPr lang="en-US" dirty="0">
                <a:solidFill>
                  <a:srgbClr val="44546A"/>
                </a:solidFill>
              </a:rPr>
              <a:t>Provides segmentation within a Virtual Network for multi-tier applications</a:t>
            </a:r>
          </a:p>
          <a:p>
            <a:pPr marL="288950" indent="-288950" defTabSz="704811">
              <a:spcAft>
                <a:spcPts val="607"/>
              </a:spcAft>
              <a:buFont typeface="Arial" panose="020B0604020202020204" pitchFamily="34" charset="0"/>
              <a:buChar char="•"/>
            </a:pPr>
            <a:r>
              <a:rPr lang="en-US" dirty="0">
                <a:solidFill>
                  <a:srgbClr val="44546A"/>
                </a:solidFill>
              </a:rPr>
              <a:t>Enables access control rule changes to be applied across Virtual Networks to thousands of machines in seconds</a:t>
            </a:r>
          </a:p>
          <a:p>
            <a:pPr defTabSz="931774">
              <a:lnSpc>
                <a:spcPct val="115000"/>
              </a:lnSpc>
              <a:spcAft>
                <a:spcPts val="1019"/>
              </a:spcAft>
              <a:defRPr/>
            </a:pPr>
            <a:endParaRPr lang="en-US" b="1"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dirty="0"/>
          </a:p>
        </p:txBody>
      </p:sp>
    </p:spTree>
    <p:extLst>
      <p:ext uri="{BB962C8B-B14F-4D97-AF65-F5344CB8AC3E}">
        <p14:creationId xmlns:p14="http://schemas.microsoft.com/office/powerpoint/2010/main" val="1833147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script:</a:t>
            </a:r>
          </a:p>
          <a:p>
            <a:r>
              <a:rPr lang="en-US" sz="900" kern="1200" dirty="0">
                <a:solidFill>
                  <a:schemeClr val="tx1"/>
                </a:solidFill>
                <a:effectLst/>
                <a:latin typeface="Segoe UI Light" pitchFamily="34" charset="0"/>
                <a:ea typeface="+mn-ea"/>
                <a:cs typeface="+mn-cs"/>
              </a:rPr>
              <a:t>There are more distributed denial-of-services (DDoS) attacks than ever before, and they vary widely; they can be highly targeted or generic, long in duration or short. And they mutate; there’s a new breed of DDoS attacks that use Web servers as payload carrying bots, which makes them even more deadly because of exponential performance increases. And then there are application attacks, which are often targeted towards at financial systems, which can bring a company to its knees.</a:t>
            </a:r>
            <a:endParaRPr lang="en-US" b="1" dirty="0"/>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Azure has a defense system against DDoS attacks on Azure platform services. It uses standard detection and mitigation techniques such as SYN cookies, rate limiting, and connection limits. Azure’s DDoS defense system is designed to withstand attacks generated from outside and inside the platform.</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Azure’s DDoS defense system is designed not only to withstand attacks from the outside, but also from within.</a:t>
            </a:r>
          </a:p>
          <a:p>
            <a:pPr marL="171450" indent="-171450">
              <a:buFont typeface="Arial" panose="020B0604020202020204" pitchFamily="34" charset="0"/>
              <a:buChar char="•"/>
            </a:pPr>
            <a:r>
              <a:rPr lang="en-US" dirty="0"/>
              <a:t>Azure monitors and detects internally initiated DDoS attacks and removes offending VMs from the network.</a:t>
            </a:r>
          </a:p>
          <a:p>
            <a:pPr marL="171450" indent="-171450">
              <a:buFont typeface="Arial" panose="020B0604020202020204" pitchFamily="34" charset="0"/>
              <a:buChar char="•"/>
            </a:pPr>
            <a:r>
              <a:rPr lang="en-US" dirty="0"/>
              <a:t>Azure’s DDoS protection also benefits applications. However, it is still possible for applications to be targeted individually. As a result, customers should actively monitor their Windows Azure applications.</a:t>
            </a:r>
          </a:p>
          <a:p>
            <a:pPr marL="171450" indent="-171450">
              <a:buFont typeface="Arial" panose="020B0604020202020204" pitchFamily="34" charset="0"/>
              <a:buChar char="•"/>
            </a:pPr>
            <a:endParaRPr lang="en-US" dirty="0"/>
          </a:p>
          <a:p>
            <a:pPr marL="0" indent="0">
              <a:buFontTx/>
              <a:buNone/>
            </a:pPr>
            <a:r>
              <a:rPr lang="en-US" dirty="0"/>
              <a:t>Supported DDOS Attack Profiles:</a:t>
            </a:r>
          </a:p>
          <a:p>
            <a:pPr marL="623717" lvl="1" indent="-166517" defTabSz="896043">
              <a:spcBef>
                <a:spcPts val="294"/>
              </a:spcBef>
              <a:buFont typeface="Arial" panose="020B0604020202020204" pitchFamily="34" charset="0"/>
              <a:buChar char="•"/>
            </a:pPr>
            <a:r>
              <a:rPr lang="en-IN" sz="1200" dirty="0">
                <a:solidFill>
                  <a:srgbClr val="0078D7"/>
                </a:solidFill>
                <a:ea typeface="Segoe UI" panose="020B0502040204020203" pitchFamily="34" charset="0"/>
                <a:cs typeface="Segoe UI" panose="020B0502040204020203" pitchFamily="34" charset="0"/>
              </a:rPr>
              <a:t>TCP SYN</a:t>
            </a:r>
          </a:p>
          <a:p>
            <a:pPr marL="623717" lvl="1" indent="-166517" defTabSz="896043">
              <a:spcBef>
                <a:spcPts val="294"/>
              </a:spcBef>
              <a:buFont typeface="Arial" panose="020B0604020202020204" pitchFamily="34" charset="0"/>
              <a:buChar char="•"/>
            </a:pPr>
            <a:r>
              <a:rPr lang="en-IN" sz="1200" dirty="0">
                <a:solidFill>
                  <a:srgbClr val="0078D7"/>
                </a:solidFill>
                <a:ea typeface="Segoe UI" panose="020B0502040204020203" pitchFamily="34" charset="0"/>
                <a:cs typeface="Segoe UI" panose="020B0502040204020203" pitchFamily="34" charset="0"/>
              </a:rPr>
              <a:t>UDP/ICMP/TCP Flood</a:t>
            </a:r>
          </a:p>
          <a:p>
            <a:pPr marL="0" lvl="0" indent="0" defTabSz="896043">
              <a:spcBef>
                <a:spcPts val="294"/>
              </a:spcBef>
              <a:buFontTx/>
              <a:buNone/>
            </a:pPr>
            <a:r>
              <a:rPr lang="en-IN" sz="1200" dirty="0">
                <a:solidFill>
                  <a:srgbClr val="0078D7"/>
                </a:solidFill>
                <a:ea typeface="Segoe UI" panose="020B0502040204020203" pitchFamily="34" charset="0"/>
                <a:cs typeface="Segoe UI" panose="020B0502040204020203" pitchFamily="34" charset="0"/>
              </a:rPr>
              <a:t>Detection</a:t>
            </a:r>
            <a:r>
              <a:rPr lang="en-IN" sz="1200" baseline="0" dirty="0">
                <a:solidFill>
                  <a:srgbClr val="0078D7"/>
                </a:solidFill>
                <a:ea typeface="Segoe UI" panose="020B0502040204020203" pitchFamily="34" charset="0"/>
                <a:cs typeface="Segoe UI" panose="020B0502040204020203" pitchFamily="34" charset="0"/>
              </a:rPr>
              <a:t> Process</a:t>
            </a:r>
          </a:p>
          <a:p>
            <a:pPr marL="623717" marR="0" lvl="1" indent="-166517" algn="l" defTabSz="896043" rtl="0" eaLnBrk="1" fontAlgn="auto" latinLnBrk="0" hangingPunct="1">
              <a:lnSpc>
                <a:spcPct val="100000"/>
              </a:lnSpc>
              <a:spcBef>
                <a:spcPts val="294"/>
              </a:spcBef>
              <a:spcAft>
                <a:spcPts val="0"/>
              </a:spcAft>
              <a:buClrTx/>
              <a:buSzTx/>
              <a:buFont typeface="Arial" panose="020B0604020202020204" pitchFamily="34" charset="0"/>
              <a:buChar char="•"/>
              <a:tabLst/>
              <a:defRPr/>
            </a:pPr>
            <a:r>
              <a:rPr lang="en-IN" sz="1200" dirty="0">
                <a:solidFill>
                  <a:srgbClr val="0078D7"/>
                </a:solidFill>
                <a:ea typeface="Segoe UI" panose="020B0502040204020203" pitchFamily="34" charset="0"/>
                <a:cs typeface="Segoe UI" panose="020B0502040204020203" pitchFamily="34" charset="0"/>
              </a:rPr>
              <a:t>Traffic to a given /32 VIP Inbound or Outbound is tracked, recorded, and </a:t>
            </a:r>
            <a:r>
              <a:rPr lang="en-IN" sz="1200" dirty="0" err="1">
                <a:solidFill>
                  <a:srgbClr val="0078D7"/>
                </a:solidFill>
                <a:ea typeface="Segoe UI" panose="020B0502040204020203" pitchFamily="34" charset="0"/>
                <a:cs typeface="Segoe UI" panose="020B0502040204020203" pitchFamily="34" charset="0"/>
              </a:rPr>
              <a:t>analyzed</a:t>
            </a:r>
            <a:r>
              <a:rPr lang="en-IN" sz="1200" dirty="0">
                <a:solidFill>
                  <a:srgbClr val="0078D7"/>
                </a:solidFill>
                <a:ea typeface="Segoe UI" panose="020B0502040204020203" pitchFamily="34" charset="0"/>
                <a:cs typeface="Segoe UI" panose="020B0502040204020203" pitchFamily="34" charset="0"/>
              </a:rPr>
              <a:t> in real time to determine attack behaviour</a:t>
            </a:r>
          </a:p>
          <a:p>
            <a:pPr marL="0" marR="0" lvl="0" indent="0" algn="l" defTabSz="896043" rtl="0" eaLnBrk="1" fontAlgn="auto" latinLnBrk="0" hangingPunct="1">
              <a:lnSpc>
                <a:spcPct val="100000"/>
              </a:lnSpc>
              <a:spcBef>
                <a:spcPts val="294"/>
              </a:spcBef>
              <a:spcAft>
                <a:spcPts val="0"/>
              </a:spcAft>
              <a:buClrTx/>
              <a:buSzTx/>
              <a:buFontTx/>
              <a:buNone/>
              <a:tabLst/>
              <a:defRPr/>
            </a:pPr>
            <a:r>
              <a:rPr lang="en-IN" sz="1200" dirty="0">
                <a:solidFill>
                  <a:srgbClr val="0078D7"/>
                </a:solidFill>
                <a:ea typeface="Segoe UI" panose="020B0502040204020203" pitchFamily="34" charset="0"/>
                <a:cs typeface="Segoe UI" panose="020B0502040204020203" pitchFamily="34" charset="0"/>
              </a:rPr>
              <a:t>Mitigation</a:t>
            </a:r>
            <a:r>
              <a:rPr lang="en-IN" sz="1200" baseline="0" dirty="0">
                <a:solidFill>
                  <a:srgbClr val="0078D7"/>
                </a:solidFill>
                <a:ea typeface="Segoe UI" panose="020B0502040204020203" pitchFamily="34" charset="0"/>
                <a:cs typeface="Segoe UI" panose="020B0502040204020203" pitchFamily="34" charset="0"/>
              </a:rPr>
              <a:t> Process</a:t>
            </a:r>
          </a:p>
          <a:p>
            <a:pPr marL="623717" lvl="1" indent="-166517" defTabSz="896043">
              <a:spcBef>
                <a:spcPts val="294"/>
              </a:spcBef>
              <a:buFont typeface="Arial" panose="020B0604020202020204" pitchFamily="34" charset="0"/>
              <a:buChar char="•"/>
            </a:pPr>
            <a:r>
              <a:rPr lang="en-IN" sz="1372" dirty="0">
                <a:solidFill>
                  <a:srgbClr val="0078D7"/>
                </a:solidFill>
                <a:ea typeface="Segoe UI" panose="020B0502040204020203" pitchFamily="34" charset="0"/>
                <a:cs typeface="Segoe UI" panose="020B0502040204020203" pitchFamily="34" charset="0"/>
              </a:rPr>
              <a:t>Traffic is re-routed to scrubbers via dynamic routing updates</a:t>
            </a:r>
          </a:p>
          <a:p>
            <a:pPr marL="623717" lvl="1" indent="-166517" defTabSz="896043">
              <a:spcBef>
                <a:spcPts val="294"/>
              </a:spcBef>
              <a:buFont typeface="Arial" panose="020B0604020202020204" pitchFamily="34" charset="0"/>
              <a:buChar char="•"/>
            </a:pPr>
            <a:r>
              <a:rPr lang="en-IN" sz="1372" dirty="0">
                <a:solidFill>
                  <a:srgbClr val="0078D7"/>
                </a:solidFill>
                <a:ea typeface="Segoe UI" panose="020B0502040204020203" pitchFamily="34" charset="0"/>
                <a:cs typeface="Segoe UI" panose="020B0502040204020203" pitchFamily="34" charset="0"/>
              </a:rPr>
              <a:t>Traffic is SYN auth. and rate limited</a:t>
            </a:r>
          </a:p>
          <a:p>
            <a:pPr marL="623717" marR="0" lvl="1" indent="-166517" algn="l" defTabSz="896043" rtl="0" eaLnBrk="1" fontAlgn="auto" latinLnBrk="0" hangingPunct="1">
              <a:lnSpc>
                <a:spcPct val="100000"/>
              </a:lnSpc>
              <a:spcBef>
                <a:spcPts val="294"/>
              </a:spcBef>
              <a:spcAft>
                <a:spcPts val="0"/>
              </a:spcAft>
              <a:buClrTx/>
              <a:buSzTx/>
              <a:buFont typeface="Arial" panose="020B0604020202020204" pitchFamily="34" charset="0"/>
              <a:buChar char="•"/>
              <a:tabLst/>
              <a:defRPr/>
            </a:pPr>
            <a:endParaRPr lang="en-IN" sz="1200" dirty="0">
              <a:solidFill>
                <a:srgbClr val="0078D7"/>
              </a:solidFill>
              <a:ea typeface="Segoe UI" panose="020B0502040204020203" pitchFamily="34" charset="0"/>
              <a:cs typeface="Segoe UI" panose="020B0502040204020203" pitchFamily="34" charset="0"/>
            </a:endParaRPr>
          </a:p>
          <a:p>
            <a:pPr marL="166517" lvl="0" indent="-166517" defTabSz="896043">
              <a:spcBef>
                <a:spcPts val="294"/>
              </a:spcBef>
              <a:buFont typeface="Arial" panose="020B0604020202020204" pitchFamily="34" charset="0"/>
              <a:buChar char="•"/>
            </a:pPr>
            <a:endParaRPr lang="en-IN" sz="1200" dirty="0">
              <a:solidFill>
                <a:srgbClr val="0078D7"/>
              </a:solidFill>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BC7EFFED-872A-484A-AD84-FE1E4EB21367}" type="datetime8">
              <a:rPr lang="en-US" smtClean="0">
                <a:solidFill>
                  <a:prstClr val="black"/>
                </a:solidFill>
              </a:rPr>
              <a:pPr/>
              <a:t>7/26/2016 3:24 PM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35643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script:</a:t>
            </a:r>
          </a:p>
          <a:p>
            <a:r>
              <a:rPr lang="en-US" dirty="0"/>
              <a:t>Microsoft Azure uses logical isolation to segregate each customer’s data from that of others. This provides the scale and economic benefits of multitenant services while rigorously preventing customers from accessing one another’s data. </a:t>
            </a:r>
          </a:p>
          <a:p>
            <a:endParaRPr lang="en-US" sz="1200" kern="1200" dirty="0">
              <a:solidFill>
                <a:schemeClr val="tx1"/>
              </a:solidFill>
              <a:effectLst/>
              <a:latin typeface="+mn-lt"/>
              <a:ea typeface="+mn-ea"/>
              <a:cs typeface="+mn-cs"/>
            </a:endParaRPr>
          </a:p>
          <a:p>
            <a:pPr>
              <a:spcAft>
                <a:spcPts val="300"/>
              </a:spcAft>
            </a:pPr>
            <a:r>
              <a:rPr lang="en-US" sz="1400" b="1" dirty="0">
                <a:solidFill>
                  <a:srgbClr val="0171B0"/>
                </a:solidFill>
              </a:rPr>
              <a:t>Storage isolation:</a:t>
            </a:r>
            <a:endParaRPr lang="en-US" sz="1400" b="1" dirty="0">
              <a:solidFill>
                <a:srgbClr val="44546A"/>
              </a:solidFill>
            </a:endParaRPr>
          </a:p>
          <a:p>
            <a:pPr marL="236538" indent="-236538">
              <a:spcAft>
                <a:spcPts val="300"/>
              </a:spcAft>
              <a:buFont typeface="Arial" panose="020B0604020202020204" pitchFamily="34" charset="0"/>
              <a:buChar char="•"/>
            </a:pPr>
            <a:r>
              <a:rPr lang="en-US" dirty="0">
                <a:solidFill>
                  <a:srgbClr val="44546A"/>
                </a:solidFill>
              </a:rPr>
              <a:t>Data accessible only through claims-based IDM &amp; access control with a Storage Access Key (SAK). Shared Access Signature (SAS) tokens can be generated using storage access keys to provide more granular, restricted access.  Storage access keys can be reset via the Microsoft Azure Portal or SMAPI. </a:t>
            </a:r>
            <a:endParaRPr lang="en-US" sz="1400" b="1" dirty="0">
              <a:solidFill>
                <a:srgbClr val="44546A"/>
              </a:solidFill>
            </a:endParaRPr>
          </a:p>
          <a:p>
            <a:pPr marL="236538" indent="-236538">
              <a:spcAft>
                <a:spcPts val="300"/>
              </a:spcAft>
              <a:buFont typeface="Arial" panose="020B0604020202020204" pitchFamily="34" charset="0"/>
              <a:buChar char="•"/>
            </a:pPr>
            <a:r>
              <a:rPr lang="en-US" dirty="0">
                <a:solidFill>
                  <a:srgbClr val="44546A"/>
                </a:solidFill>
              </a:rPr>
              <a:t>Storage blocks are hashed by the hypervisor to separate accounts</a:t>
            </a:r>
          </a:p>
          <a:p>
            <a:pPr>
              <a:spcAft>
                <a:spcPts val="300"/>
              </a:spcAft>
            </a:pPr>
            <a:r>
              <a:rPr lang="en-US" b="1" dirty="0">
                <a:solidFill>
                  <a:srgbClr val="0171B0"/>
                </a:solidFill>
              </a:rPr>
              <a:t>SQL isolation:</a:t>
            </a:r>
            <a:endParaRPr lang="en-US" b="1" dirty="0">
              <a:solidFill>
                <a:srgbClr val="44546A"/>
              </a:solidFill>
            </a:endParaRPr>
          </a:p>
          <a:p>
            <a:pPr marL="236538" indent="-236538">
              <a:spcAft>
                <a:spcPts val="300"/>
              </a:spcAft>
              <a:buFont typeface="Arial" panose="020B0604020202020204" pitchFamily="34" charset="0"/>
              <a:buChar char="•"/>
            </a:pPr>
            <a:r>
              <a:rPr lang="en-US" dirty="0">
                <a:solidFill>
                  <a:srgbClr val="44546A"/>
                </a:solidFill>
              </a:rPr>
              <a:t>SQL Azure isolates separate account databases</a:t>
            </a:r>
          </a:p>
          <a:p>
            <a:pPr>
              <a:spcAft>
                <a:spcPts val="300"/>
              </a:spcAft>
            </a:pPr>
            <a:r>
              <a:rPr lang="en-US" b="1" dirty="0">
                <a:solidFill>
                  <a:srgbClr val="0171B0"/>
                </a:solidFill>
              </a:rPr>
              <a:t>Network isolation:</a:t>
            </a:r>
            <a:endParaRPr lang="en-US" b="1" dirty="0">
              <a:solidFill>
                <a:srgbClr val="44546A"/>
              </a:solidFill>
            </a:endParaRPr>
          </a:p>
          <a:p>
            <a:pPr marL="236538" indent="-236538">
              <a:spcAft>
                <a:spcPts val="300"/>
              </a:spcAft>
              <a:buFont typeface="Arial" panose="020B0604020202020204" pitchFamily="34" charset="0"/>
              <a:buChar char="•"/>
            </a:pPr>
            <a:r>
              <a:rPr lang="en-US" dirty="0">
                <a:solidFill>
                  <a:srgbClr val="44546A"/>
                </a:solidFill>
              </a:rPr>
              <a:t>VM switch at the host level blocks inter-tenant communication</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dirty="0"/>
          </a:p>
        </p:txBody>
      </p:sp>
    </p:spTree>
    <p:extLst>
      <p:ext uri="{BB962C8B-B14F-4D97-AF65-F5344CB8AC3E}">
        <p14:creationId xmlns:p14="http://schemas.microsoft.com/office/powerpoint/2010/main" val="159452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15000"/>
              </a:lnSpc>
              <a:spcAft>
                <a:spcPts val="1057"/>
              </a:spcAft>
              <a:defRPr/>
            </a:pPr>
            <a:r>
              <a:rPr lang="en-US" sz="1300" b="1" dirty="0">
                <a:latin typeface="Segoe UI" panose="020B0502040204020203" pitchFamily="34" charset="0"/>
                <a:ea typeface="Segoe UI" panose="020B0502040204020203" pitchFamily="34" charset="0"/>
                <a:cs typeface="Segoe UI" panose="020B0502040204020203" pitchFamily="34" charset="0"/>
              </a:rPr>
              <a:t>Slide script: </a:t>
            </a:r>
            <a:endParaRPr lang="en-US" sz="1300" dirty="0">
              <a:latin typeface="Segoe UI" panose="020B0502040204020203" pitchFamily="34" charset="0"/>
              <a:ea typeface="Segoe UI" panose="020B0502040204020203" pitchFamily="34" charset="0"/>
              <a:cs typeface="Segoe UI" panose="020B0502040204020203" pitchFamily="34" charset="0"/>
            </a:endParaRPr>
          </a:p>
          <a:p>
            <a:r>
              <a:rPr lang="en-US" sz="1300" dirty="0"/>
              <a:t>Both technological safeguards, such as encrypted communications, and operation processes help keep customer data secure. Customers have the flexibility to implement additional encryption and manage their own keys.</a:t>
            </a:r>
          </a:p>
          <a:p>
            <a:pPr marL="181240" marR="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t>Data isolation.</a:t>
            </a:r>
            <a:r>
              <a:rPr lang="en-US" sz="1300" dirty="0"/>
              <a:t> </a:t>
            </a:r>
            <a:r>
              <a:rPr lang="en-US" sz="1200" kern="1200" dirty="0">
                <a:solidFill>
                  <a:schemeClr val="tx1"/>
                </a:solidFill>
                <a:effectLst/>
                <a:latin typeface="Segoe UI" panose="020B0502040204020203" pitchFamily="34" charset="0"/>
                <a:ea typeface="+mn-ea"/>
                <a:cs typeface="+mn-cs"/>
              </a:rPr>
              <a:t>Azure is a multi-tenant service, meaning that multiple customers’ deployments and virtual machines are stored on the same physical hardware. Azure uses logical isolation to segregate each customer’s data from that of others. This provides the scale and economic benefits of multitenant services while rigorously preventing customers from accessing one another’s data.</a:t>
            </a:r>
          </a:p>
          <a:p>
            <a:pPr marL="181240" indent="-181240">
              <a:buFont typeface="Arial" panose="020B0604020202020204" pitchFamily="34" charset="0"/>
              <a:buChar char="•"/>
            </a:pPr>
            <a:r>
              <a:rPr lang="en-US" sz="1300" b="1" dirty="0"/>
              <a:t>Data at rest. </a:t>
            </a:r>
            <a:r>
              <a:rPr lang="en-US" sz="1200" kern="1200" dirty="0">
                <a:solidFill>
                  <a:schemeClr val="tx1"/>
                </a:solidFill>
                <a:effectLst/>
                <a:latin typeface="Segoe UI" panose="020B0502040204020203" pitchFamily="34" charset="0"/>
                <a:ea typeface="+mn-ea"/>
                <a:cs typeface="+mn-cs"/>
              </a:rPr>
              <a:t>Customers are responsible for ensuring that data stored in Azure is encrypted in accordance with their standards. Azure offers a wide range of encryption capabilities, giving customers the flexibility to choose the solution that best meets their needs.</a:t>
            </a:r>
          </a:p>
          <a:p>
            <a:pPr marL="181240" indent="-181240">
              <a:buFont typeface="Arial" panose="020B0604020202020204" pitchFamily="34" charset="0"/>
              <a:buChar char="•"/>
            </a:pPr>
            <a:r>
              <a:rPr lang="en-US" sz="1400" b="1" dirty="0">
                <a:effectLst/>
              </a:rPr>
              <a:t>Data in transit. </a:t>
            </a:r>
            <a:r>
              <a:rPr lang="en-US" sz="1200" kern="1200" dirty="0">
                <a:solidFill>
                  <a:schemeClr val="tx1"/>
                </a:solidFill>
                <a:effectLst/>
                <a:latin typeface="Segoe UI" panose="020B0502040204020203" pitchFamily="34" charset="0"/>
                <a:ea typeface="+mn-ea"/>
                <a:cs typeface="+mn-cs"/>
              </a:rPr>
              <a:t>For data in transit, customers can enable encryption for traffic between their own VMs and end users. Azure protects data in transit to or from outside components, as well as data in transit internally, such as between two virtual networks. Azure uses industry standard transport protocols such as TLS between user devices and Microsoft datacenters, and within datacenters themselves. </a:t>
            </a:r>
            <a:endParaRPr lang="en-US" sz="1400" dirty="0">
              <a:effectLst/>
            </a:endParaRPr>
          </a:p>
          <a:p>
            <a:pPr marL="181240" marR="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t>Encryption management. </a:t>
            </a:r>
            <a:r>
              <a:rPr lang="en-US" sz="1200" kern="1200" dirty="0">
                <a:solidFill>
                  <a:schemeClr val="tx1"/>
                </a:solidFill>
                <a:effectLst/>
                <a:latin typeface="Segoe UI" panose="020B0502040204020203" pitchFamily="34" charset="0"/>
                <a:ea typeface="+mn-ea"/>
                <a:cs typeface="+mn-cs"/>
              </a:rPr>
              <a:t>Encryption of data in storage and in transit can be used by Azure</a:t>
            </a:r>
            <a:r>
              <a:rPr lang="en-US" sz="1200" kern="1200" baseline="0" dirty="0">
                <a:solidFill>
                  <a:schemeClr val="tx1"/>
                </a:solidFill>
                <a:effectLst/>
                <a:latin typeface="Segoe UI" panose="020B0502040204020203" pitchFamily="34" charset="0"/>
                <a:ea typeface="+mn-ea"/>
                <a:cs typeface="+mn-cs"/>
              </a:rPr>
              <a:t> </a:t>
            </a:r>
            <a:r>
              <a:rPr lang="en-US" sz="1200" kern="1200" dirty="0">
                <a:solidFill>
                  <a:schemeClr val="tx1"/>
                </a:solidFill>
                <a:effectLst/>
                <a:latin typeface="Segoe UI" panose="020B0502040204020203" pitchFamily="34" charset="0"/>
                <a:ea typeface="+mn-ea"/>
                <a:cs typeface="+mn-cs"/>
              </a:rPr>
              <a:t>customers align with best practices for ensuring confidentiality and integrity of data. It is straightforward for customers to configure their Azure cloud services to use SSL to protect communications from the Internet and even between their Azure hosted VMs.</a:t>
            </a:r>
          </a:p>
          <a:p>
            <a:pPr marL="181240" indent="-181240">
              <a:buFont typeface="Arial" panose="020B0604020202020204" pitchFamily="34" charset="0"/>
              <a:buChar char="•"/>
            </a:pPr>
            <a:r>
              <a:rPr lang="en-US" sz="1300" b="1" dirty="0"/>
              <a:t>Data redundancy. </a:t>
            </a:r>
            <a:r>
              <a:rPr lang="en-US" sz="1200" kern="1200" dirty="0">
                <a:solidFill>
                  <a:schemeClr val="tx1"/>
                </a:solidFill>
                <a:effectLst/>
                <a:latin typeface="Segoe UI" panose="020B0502040204020203" pitchFamily="34" charset="0"/>
                <a:ea typeface="+mn-ea"/>
                <a:cs typeface="+mn-cs"/>
              </a:rPr>
              <a:t>Microsoft ensures data is protected in the event of a cyberattack or physical damage to a datacenter. Customers may opt for in-country storage for compliance or latency considerations or out-of-country storage for security or disaster recovery purposes. Data may be replicated within a selected geographic area for redundancy, but will not be transmitted outside it.</a:t>
            </a:r>
          </a:p>
          <a:p>
            <a:r>
              <a:rPr lang="en-US" sz="900" kern="1200" dirty="0">
                <a:solidFill>
                  <a:schemeClr val="tx1"/>
                </a:solidFill>
                <a:effectLst/>
                <a:latin typeface="Segoe UI Light" pitchFamily="34" charset="0"/>
                <a:ea typeface="+mn-ea"/>
                <a:cs typeface="+mn-cs"/>
              </a:rPr>
              <a:t>When you create your storage account, you must select one of the following replication options: </a:t>
            </a:r>
          </a:p>
          <a:p>
            <a:r>
              <a:rPr lang="en-US" sz="900" kern="1200" dirty="0">
                <a:solidFill>
                  <a:schemeClr val="tx1"/>
                </a:solidFill>
                <a:effectLst/>
                <a:latin typeface="Segoe UI Light" pitchFamily="34" charset="0"/>
                <a:ea typeface="+mn-ea"/>
                <a:cs typeface="+mn-cs"/>
              </a:rPr>
              <a:t>•Locally redundant storage (LRS). Locally redundant storage maintains three copies of your data. LRS is replicated three times within a single facility in a single region. LRS protects your data from normal hardware failures, but not from the failure of a single facility.</a:t>
            </a:r>
          </a:p>
          <a:p>
            <a:r>
              <a:rPr lang="en-US" sz="900" kern="1200" dirty="0">
                <a:solidFill>
                  <a:schemeClr val="tx1"/>
                </a:solidFill>
                <a:effectLst/>
                <a:latin typeface="Segoe UI Light" pitchFamily="34" charset="0"/>
                <a:ea typeface="+mn-ea"/>
                <a:cs typeface="+mn-cs"/>
              </a:rPr>
              <a:t>•Zone-redundant storage (ZRS). Zone-redundant storage maintains three copies of your data. ZRS is replicated three times across two to three facilities, either within a single region or across two regions, providing higher durability than LRS. ZRS ensures that your data is durable within a single region.</a:t>
            </a:r>
          </a:p>
          <a:p>
            <a:r>
              <a:rPr lang="en-US" sz="900" kern="1200" dirty="0">
                <a:solidFill>
                  <a:schemeClr val="tx1"/>
                </a:solidFill>
                <a:effectLst/>
                <a:latin typeface="Segoe UI Light" pitchFamily="34" charset="0"/>
                <a:ea typeface="+mn-ea"/>
                <a:cs typeface="+mn-cs"/>
              </a:rPr>
              <a:t>•Geo-redundant storage (GRS). Geo-redundant storage is enabled for your storage account by default when you create it. GRS maintains six copies of your data. With GRS, your data is replicated three times within the primary region, and is also replicated three times in a secondary region hundreds of miles away from the primary region, providing the highest level of durability. In the event of a failure at the primary region, Azure Storage will failover to the secondary region. GRS ensures that your data is durable in two separate regions.</a:t>
            </a:r>
          </a:p>
          <a:p>
            <a:r>
              <a:rPr lang="en-US" sz="900" kern="1200" dirty="0">
                <a:solidFill>
                  <a:schemeClr val="tx1"/>
                </a:solidFill>
                <a:effectLst/>
                <a:latin typeface="Segoe UI Light" pitchFamily="34" charset="0"/>
                <a:ea typeface="+mn-ea"/>
                <a:cs typeface="+mn-cs"/>
              </a:rPr>
              <a:t> </a:t>
            </a:r>
          </a:p>
          <a:p>
            <a:pPr marL="181240" indent="-181240">
              <a:buFont typeface="Arial" panose="020B0604020202020204" pitchFamily="34" charset="0"/>
              <a:buChar char="•"/>
            </a:pPr>
            <a:r>
              <a:rPr lang="en-US" sz="1300" b="1" dirty="0"/>
              <a:t>Data destruction.</a:t>
            </a:r>
            <a:r>
              <a:rPr lang="en-US" sz="1300" dirty="0"/>
              <a:t> </a:t>
            </a:r>
            <a:r>
              <a:rPr lang="en-US" sz="1200" kern="1200" dirty="0">
                <a:solidFill>
                  <a:schemeClr val="tx1"/>
                </a:solidFill>
                <a:effectLst/>
                <a:latin typeface="Segoe UI" panose="020B0502040204020203" pitchFamily="34" charset="0"/>
                <a:ea typeface="+mn-ea"/>
                <a:cs typeface="+mn-cs"/>
              </a:rPr>
              <a:t>When customers delete data or leave Azure, Microsoft follows strict standards for overwriting storage resources before reuse, as well physical destruction of decommissioned hardware. Microsoft executes a complete deletion of data on customer request and on contract termination.</a:t>
            </a:r>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13</a:t>
            </a:fld>
            <a:endParaRPr lang="en-US" dirty="0">
              <a:solidFill>
                <a:prstClr val="black"/>
              </a:solidFill>
            </a:endParaRPr>
          </a:p>
        </p:txBody>
      </p:sp>
      <p:sp>
        <p:nvSpPr>
          <p:cNvPr id="5" name="Date Placeholder 4"/>
          <p:cNvSpPr>
            <a:spLocks noGrp="1"/>
          </p:cNvSpPr>
          <p:nvPr>
            <p:ph type="dt" idx="11"/>
          </p:nvPr>
        </p:nvSpPr>
        <p:spPr/>
        <p:txBody>
          <a:bodyPr/>
          <a:lstStyle/>
          <a:p>
            <a:fld id="{AE045AF5-D8DB-48F5-B8E3-3DAB6AD35BDD}" type="datetime8">
              <a:rPr lang="en-US" smtClean="0">
                <a:solidFill>
                  <a:prstClr val="black"/>
                </a:solidFill>
              </a:rPr>
              <a:pPr/>
              <a:t>7/26/2016 3:24 PM</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a:solidFill>
                  <a:prstClr val="black"/>
                </a:solidFill>
              </a:rPr>
              <a:t>Sarah Fender 100-level Azure Security deck</a:t>
            </a:r>
          </a:p>
        </p:txBody>
      </p:sp>
    </p:spTree>
    <p:extLst>
      <p:ext uri="{BB962C8B-B14F-4D97-AF65-F5344CB8AC3E}">
        <p14:creationId xmlns:p14="http://schemas.microsoft.com/office/powerpoint/2010/main" val="208370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15000"/>
              </a:lnSpc>
              <a:spcAft>
                <a:spcPts val="1019"/>
              </a:spcAft>
              <a:defRPr/>
            </a:pPr>
            <a:r>
              <a:rPr lang="en-US" sz="1200" b="1" dirty="0">
                <a:latin typeface="Segoe UI" panose="020B0502040204020203" pitchFamily="34" charset="0"/>
                <a:ea typeface="Segoe UI" panose="020B0502040204020203" pitchFamily="34" charset="0"/>
                <a:cs typeface="Segoe UI" panose="020B0502040204020203" pitchFamily="34" charset="0"/>
              </a:rPr>
              <a:t>Slide script: </a:t>
            </a:r>
          </a:p>
          <a:p>
            <a:r>
              <a:rPr lang="en-US" sz="1200" kern="1200" dirty="0">
                <a:solidFill>
                  <a:schemeClr val="tx1"/>
                </a:solidFill>
                <a:effectLst/>
                <a:latin typeface="Segoe UI Light" pitchFamily="34" charset="0"/>
                <a:ea typeface="+mn-ea"/>
                <a:cs typeface="+mn-cs"/>
              </a:rPr>
              <a:t>Microsoft takes</a:t>
            </a:r>
            <a:r>
              <a:rPr lang="en-US" sz="1200" kern="1200" baseline="0" dirty="0">
                <a:solidFill>
                  <a:schemeClr val="tx1"/>
                </a:solidFill>
                <a:effectLst/>
                <a:latin typeface="Segoe UI Light" pitchFamily="34" charset="0"/>
                <a:ea typeface="+mn-ea"/>
                <a:cs typeface="+mn-cs"/>
              </a:rPr>
              <a:t> a two prong approach to threat defense, which they refer to as Prevent Breach and Assume Breach. </a:t>
            </a:r>
          </a:p>
          <a:p>
            <a:pPr marL="17145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Prevent Breach </a:t>
            </a:r>
            <a:r>
              <a:rPr lang="en-US" sz="1200" kern="1200" dirty="0">
                <a:solidFill>
                  <a:schemeClr val="tx1"/>
                </a:solidFill>
                <a:effectLst/>
                <a:latin typeface="Segoe UI Light" pitchFamily="34" charset="0"/>
                <a:ea typeface="+mn-ea"/>
                <a:cs typeface="+mn-cs"/>
              </a:rPr>
              <a:t>is a defensive strategy aimed at predicting and preventing a security breach:</a:t>
            </a:r>
          </a:p>
          <a:p>
            <a:pPr marL="388712"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continuous improvements to built-in security features including; </a:t>
            </a:r>
          </a:p>
          <a:p>
            <a:pPr marL="388712"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port scanning and remediation, </a:t>
            </a:r>
          </a:p>
          <a:p>
            <a:pPr marL="388712"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perimeter vulnerability scanning, </a:t>
            </a:r>
          </a:p>
          <a:p>
            <a:pPr marL="388712"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OS Patching to latest updated security software, </a:t>
            </a:r>
          </a:p>
          <a:p>
            <a:pPr marL="388712"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network level DDOS (Distributed Denial of Service) detection &amp; prevention, </a:t>
            </a:r>
          </a:p>
          <a:p>
            <a:pPr marL="388712"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multi-factor authentication for service access. </a:t>
            </a:r>
            <a:endParaRPr lang="en-US" sz="1200" b="1" dirty="0">
              <a:effectLst/>
              <a:latin typeface="Segoe UI" panose="020B0502040204020203" pitchFamily="34" charset="0"/>
              <a:ea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a:t>
            </a:r>
            <a:r>
              <a:rPr lang="en-US" sz="1200" b="1" i="0" u="none" strike="noStrike" kern="1200" baseline="0" dirty="0">
                <a:solidFill>
                  <a:schemeClr val="tx1"/>
                </a:solidFill>
                <a:latin typeface="Segoe UI" panose="020B0502040204020203" pitchFamily="34" charset="0"/>
                <a:ea typeface="+mn-ea"/>
                <a:cs typeface="+mn-cs"/>
              </a:rPr>
              <a:t>Assume Breach </a:t>
            </a:r>
            <a:r>
              <a:rPr lang="en-US" sz="1200" b="0" i="0" u="none" strike="noStrike" kern="1200" baseline="0" dirty="0">
                <a:solidFill>
                  <a:schemeClr val="tx1"/>
                </a:solidFill>
                <a:latin typeface="Segoe UI" panose="020B0502040204020203" pitchFamily="34" charset="0"/>
                <a:ea typeface="+mn-ea"/>
                <a:cs typeface="+mn-cs"/>
              </a:rPr>
              <a:t>strategy, unique to Microsoft, and is is a key operational practice that it uses to harden its cloud services.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Red team simulates real-world attacks at the network, platform, and application layers.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Blue team detects, protect against, and recovers.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Identifying and ejecting attackers, limiting what access an attacker would have if various layers were breached – we do this though techniques like segregation of duties, and how quickly we can restore the environment in the event of a breach.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By constantly challenging the security capabilities of the service, Microsoft can stay ahead of emerging threats and be prepared to act quickly to threats. </a:t>
            </a:r>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09280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script:</a:t>
            </a:r>
          </a:p>
          <a:p>
            <a:r>
              <a:rPr lang="en-US" dirty="0"/>
              <a:t>The security controls and risk management processes Microsoft has in place to secure the cloud infrastructure reduce the risk of security incidents, but in the event an incident occurs,</a:t>
            </a:r>
            <a:r>
              <a:rPr lang="en-US" baseline="0" dirty="0"/>
              <a:t> the </a:t>
            </a:r>
            <a:r>
              <a:rPr lang="en-US" dirty="0"/>
              <a:t>Security Incident Management (SIM) team within the </a:t>
            </a:r>
            <a:r>
              <a:rPr lang="en-US" sz="1200" kern="1200" dirty="0">
                <a:solidFill>
                  <a:schemeClr val="tx1"/>
                </a:solidFill>
                <a:effectLst/>
                <a:latin typeface="Segoe UI Light" pitchFamily="34" charset="0"/>
                <a:ea typeface="+mn-ea"/>
                <a:cs typeface="+mn-cs"/>
              </a:rPr>
              <a:t>Microsoft Online Security Services &amp; Compliance (OSSC) team </a:t>
            </a:r>
            <a:r>
              <a:rPr lang="en-US" dirty="0"/>
              <a:t>is ready 24 hours a day, every day to respond. SIM’s mission is to quickly and accurately assess and mitigate computer security incidents involving Microsoft's Online Services, while managing the necessary</a:t>
            </a:r>
            <a:r>
              <a:rPr lang="en-US" baseline="0" dirty="0"/>
              <a:t> internal and customer communications</a:t>
            </a:r>
            <a:r>
              <a:rPr lang="en-US" dirty="0"/>
              <a:t>. </a:t>
            </a:r>
          </a:p>
          <a:p>
            <a:endParaRPr lang="en-US" dirty="0"/>
          </a:p>
          <a:p>
            <a:r>
              <a:rPr lang="en-US" dirty="0"/>
              <a:t>When</a:t>
            </a:r>
            <a:r>
              <a:rPr lang="en-US" baseline="0" dirty="0"/>
              <a:t> events are detected, a 9-step process is kicked off that focuses first on containment and recovery. Customers notification is a key part of this process. Customers notification is a key part of this process. </a:t>
            </a:r>
            <a:r>
              <a:rPr lang="en-US" b="0" dirty="0"/>
              <a:t>Microsoft Azure provides</a:t>
            </a:r>
            <a:r>
              <a:rPr lang="en-US" b="0" baseline="0" dirty="0"/>
              <a:t> coordination of forensic analysis, evaluation of logs, and VHD images in the event of platform-level incident. Azure also works with customers to provide log data to help them respond to threats. </a:t>
            </a:r>
            <a:endParaRPr lang="en-US" b="0" dirty="0"/>
          </a:p>
          <a:p>
            <a:endParaRPr lang="en-US" b="0" dirty="0"/>
          </a:p>
          <a:p>
            <a:pPr>
              <a:spcAft>
                <a:spcPts val="607"/>
              </a:spcAft>
            </a:pPr>
            <a:r>
              <a:rPr lang="en-US" sz="1400" b="1" dirty="0">
                <a:solidFill>
                  <a:srgbClr val="0171B0"/>
                </a:solidFill>
              </a:rPr>
              <a:t>AZURE:</a:t>
            </a:r>
            <a:endParaRPr lang="en-US" sz="1400" b="1" dirty="0">
              <a:solidFill>
                <a:srgbClr val="44546A"/>
              </a:solidFill>
            </a:endParaRPr>
          </a:p>
          <a:p>
            <a:pPr marL="220213" indent="-220213" defTabSz="704676">
              <a:spcAft>
                <a:spcPts val="607"/>
              </a:spcAft>
              <a:buFont typeface="Arial" panose="020B0604020202020204" pitchFamily="34" charset="0"/>
              <a:buChar char="•"/>
            </a:pPr>
            <a:r>
              <a:rPr lang="en-US" sz="1200" dirty="0">
                <a:solidFill>
                  <a:srgbClr val="5F6771"/>
                </a:solidFill>
              </a:rPr>
              <a:t>Leverages a 9-step incident response process</a:t>
            </a:r>
          </a:p>
          <a:p>
            <a:pPr marL="220213" indent="-220213" defTabSz="704676">
              <a:spcAft>
                <a:spcPts val="607"/>
              </a:spcAft>
              <a:buFont typeface="Arial" panose="020B0604020202020204" pitchFamily="34" charset="0"/>
              <a:buChar char="•"/>
            </a:pPr>
            <a:r>
              <a:rPr lang="en-US" sz="1200" dirty="0">
                <a:solidFill>
                  <a:srgbClr val="5F6771"/>
                </a:solidFill>
              </a:rPr>
              <a:t>Focuses on containment &amp; recovery</a:t>
            </a:r>
          </a:p>
          <a:p>
            <a:pPr marL="220213" indent="-220213" defTabSz="704676">
              <a:spcAft>
                <a:spcPts val="607"/>
              </a:spcAft>
              <a:buFont typeface="Arial" panose="020B0604020202020204" pitchFamily="34" charset="0"/>
              <a:buChar char="•"/>
            </a:pPr>
            <a:r>
              <a:rPr lang="en-US" sz="1200" dirty="0">
                <a:solidFill>
                  <a:srgbClr val="5F6771"/>
                </a:solidFill>
              </a:rPr>
              <a:t>Analyzes logs and VHD images in the event of platform-level incident and provides forensics information to customers when needed</a:t>
            </a:r>
          </a:p>
          <a:p>
            <a:pPr marL="220213" indent="-220213" defTabSz="704676">
              <a:spcAft>
                <a:spcPts val="607"/>
              </a:spcAft>
              <a:buFont typeface="Arial" panose="020B0604020202020204" pitchFamily="34" charset="0"/>
              <a:buChar char="•"/>
            </a:pPr>
            <a:r>
              <a:rPr lang="en-US" sz="1200" dirty="0">
                <a:solidFill>
                  <a:srgbClr val="5F6771"/>
                </a:solidFill>
              </a:rPr>
              <a:t>Makes contractual commitments regarding customer notification</a:t>
            </a:r>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dirty="0"/>
          </a:p>
        </p:txBody>
      </p:sp>
    </p:spTree>
    <p:extLst>
      <p:ext uri="{BB962C8B-B14F-4D97-AF65-F5344CB8AC3E}">
        <p14:creationId xmlns:p14="http://schemas.microsoft.com/office/powerpoint/2010/main" val="3504432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15000"/>
              </a:lnSpc>
              <a:spcAft>
                <a:spcPts val="1019"/>
              </a:spcAft>
              <a:defRPr/>
            </a:pPr>
            <a:r>
              <a:rPr lang="en-US" b="1" dirty="0">
                <a:latin typeface="Calibri" panose="020F0502020204030204" pitchFamily="34" charset="0"/>
                <a:ea typeface="Times New Roman" panose="02020603050405020304" pitchFamily="18" charset="0"/>
                <a:cs typeface="Times New Roman" panose="02020603050405020304" pitchFamily="18" charset="0"/>
              </a:rPr>
              <a:t>Slide script: </a:t>
            </a:r>
            <a:endParaRPr lang="en-US" dirty="0"/>
          </a:p>
          <a:p>
            <a:r>
              <a:rPr lang="en-US" dirty="0"/>
              <a:t>Access to customer data by Microsoft operations and support personnel is denied by default. When granted (requires leadership approval), access is carefully managed and logged. The access control requirements are established by Microsoft Azure Security Policy</a:t>
            </a:r>
            <a:r>
              <a:rPr lang="en-US" baseline="0" dirty="0"/>
              <a:t>:</a:t>
            </a:r>
            <a:endParaRPr lang="en-US" dirty="0"/>
          </a:p>
          <a:p>
            <a:pPr marL="171450" indent="-171450">
              <a:buFont typeface="Arial" panose="020B0604020202020204" pitchFamily="34" charset="0"/>
              <a:buChar char="•"/>
            </a:pPr>
            <a:r>
              <a:rPr lang="en-US" dirty="0"/>
              <a:t>No access to customer data by default</a:t>
            </a:r>
          </a:p>
          <a:p>
            <a:pPr marL="171450" indent="-171450">
              <a:buFont typeface="Arial" panose="020B0604020202020204" pitchFamily="34" charset="0"/>
              <a:buChar char="•"/>
            </a:pPr>
            <a:r>
              <a:rPr lang="en-US" dirty="0"/>
              <a:t>No user / administrator accounts on customer VMs</a:t>
            </a:r>
          </a:p>
          <a:p>
            <a:pPr marL="171450" indent="-171450">
              <a:buFont typeface="Arial" panose="020B0604020202020204" pitchFamily="34" charset="0"/>
              <a:buChar char="•"/>
            </a:pPr>
            <a:r>
              <a:rPr lang="en-US" dirty="0"/>
              <a:t>Logging and monitoring when local accounts are created on VMs</a:t>
            </a:r>
          </a:p>
          <a:p>
            <a:endParaRPr lang="en-US" dirty="0"/>
          </a:p>
          <a:p>
            <a:r>
              <a:rPr lang="en-US" dirty="0"/>
              <a:t>Microsoft Azure support personnel are assigned unique Corporate AD accounts by Microsoft as part of the standard new employee onboarding process. Microsoft Azure Access Control SOP was reviewed by BSI in the course of Microsoft Azure ISO 27001 certification.  Microsoft Azure relies on Microsoft Corporate Active Directory, managed by MSIT, to control access to key information systems.  Multi-factor authentication is required,</a:t>
            </a:r>
            <a:r>
              <a:rPr lang="en-US" baseline="0" dirty="0"/>
              <a:t> and access is only granted from secure consoles.</a:t>
            </a:r>
            <a:endParaRPr lang="en-US" dirty="0"/>
          </a:p>
          <a:p>
            <a:endParaRPr lang="en-US" dirty="0">
              <a:latin typeface="Segoe UI Light" pitchFamily="34" charset="0"/>
            </a:endParaRPr>
          </a:p>
          <a:p>
            <a:r>
              <a:rPr lang="en-US" dirty="0">
                <a:latin typeface="Segoe UI Light" pitchFamily="34" charset="0"/>
              </a:rPr>
              <a:t>All access attempts are monitored and can be displayed via a basic set of reports. </a:t>
            </a: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9355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script: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Segoe UI Light" pitchFamily="34" charset="0"/>
              </a:rPr>
              <a:t>Intrusion</a:t>
            </a:r>
            <a:r>
              <a:rPr lang="en-US" baseline="0" dirty="0">
                <a:latin typeface="Segoe UI Light" pitchFamily="34" charset="0"/>
              </a:rPr>
              <a:t> detection and DDoS attack prevention are employed to help mitigate threats </a:t>
            </a:r>
            <a:r>
              <a:rPr lang="en-US" sz="1100" kern="1200" dirty="0">
                <a:solidFill>
                  <a:schemeClr val="tx1"/>
                </a:solidFill>
                <a:effectLst/>
                <a:latin typeface="+mn-lt"/>
                <a:ea typeface="+mn-ea"/>
                <a:cs typeface="+mn-cs"/>
              </a:rPr>
              <a:t>from outside the system as well as attacks staged by other customers. </a:t>
            </a:r>
            <a:endParaRPr lang="en-US" sz="1100" dirty="0">
              <a:solidFill>
                <a:srgbClr val="44546A"/>
              </a:solidFill>
            </a:endParaRPr>
          </a:p>
          <a:p>
            <a:endParaRPr lang="en-US" sz="1100" dirty="0">
              <a:latin typeface="Segoe UI Light" pitchFamily="34" charset="0"/>
            </a:endParaRPr>
          </a:p>
          <a:p>
            <a:r>
              <a:rPr lang="en-US" dirty="0">
                <a:latin typeface="Segoe UI Light" pitchFamily="34" charset="0"/>
              </a:rPr>
              <a:t> </a:t>
            </a:r>
            <a:r>
              <a:rPr lang="en-US" sz="1400" b="1" dirty="0">
                <a:solidFill>
                  <a:srgbClr val="0171B0"/>
                </a:solidFill>
              </a:rPr>
              <a:t>AZURE:</a:t>
            </a:r>
            <a:endParaRPr lang="en-US" sz="1400" b="1" dirty="0">
              <a:solidFill>
                <a:srgbClr val="44546A"/>
              </a:solidFill>
            </a:endParaRPr>
          </a:p>
          <a:p>
            <a:pPr marL="236538" indent="-236538">
              <a:buFont typeface="Arial" panose="020B0604020202020204" pitchFamily="34" charset="0"/>
              <a:buChar char="•"/>
            </a:pPr>
            <a:r>
              <a:rPr lang="en-US" dirty="0">
                <a:solidFill>
                  <a:srgbClr val="44546A"/>
                </a:solidFill>
              </a:rPr>
              <a:t>Provides big data analysis of logs for intrusion detection &amp; prevention for the platform. If anomalous activity</a:t>
            </a:r>
            <a:r>
              <a:rPr lang="en-US" baseline="0" dirty="0">
                <a:solidFill>
                  <a:srgbClr val="44546A"/>
                </a:solidFill>
              </a:rPr>
              <a:t> is detected, teams are notified and threats mitigated through the incident response process discussed earlier.</a:t>
            </a:r>
            <a:endParaRPr lang="en-US" dirty="0">
              <a:solidFill>
                <a:srgbClr val="44546A"/>
              </a:solidFill>
            </a:endParaRPr>
          </a:p>
          <a:p>
            <a:pPr marL="236538" indent="-236538">
              <a:buFont typeface="Arial" panose="020B0604020202020204" pitchFamily="34" charset="0"/>
              <a:buChar char="•"/>
            </a:pPr>
            <a:r>
              <a:rPr lang="en-US" dirty="0">
                <a:solidFill>
                  <a:srgbClr val="44546A"/>
                </a:solidFill>
              </a:rPr>
              <a:t>Employs denial of service attack prevention measures for the platform. </a:t>
            </a:r>
            <a:r>
              <a:rPr lang="en-US" sz="1200" kern="1200" dirty="0">
                <a:solidFill>
                  <a:schemeClr val="tx1"/>
                </a:solidFill>
                <a:effectLst/>
                <a:latin typeface="+mn-lt"/>
                <a:ea typeface="+mn-ea"/>
                <a:cs typeface="+mn-cs"/>
              </a:rPr>
              <a:t>Azure uses standard detection and mitigation techniques such as SYN cookies, rate limiting, and connection limits to protect against </a:t>
            </a:r>
            <a:r>
              <a:rPr lang="en-US" sz="1200" kern="1200" dirty="0" err="1">
                <a:solidFill>
                  <a:schemeClr val="tx1"/>
                </a:solidFill>
                <a:effectLst/>
                <a:latin typeface="+mn-lt"/>
                <a:ea typeface="+mn-ea"/>
                <a:cs typeface="+mn-cs"/>
              </a:rPr>
              <a:t>DDoS</a:t>
            </a:r>
            <a:r>
              <a:rPr lang="en-US" sz="1200" kern="1200" dirty="0">
                <a:solidFill>
                  <a:schemeClr val="tx1"/>
                </a:solidFill>
                <a:effectLst/>
                <a:latin typeface="+mn-lt"/>
                <a:ea typeface="+mn-ea"/>
                <a:cs typeface="+mn-cs"/>
              </a:rPr>
              <a:t> attacks. </a:t>
            </a:r>
          </a:p>
          <a:p>
            <a:pPr marL="236538" indent="-236538">
              <a:buFont typeface="Arial" panose="020B0604020202020204" pitchFamily="34" charset="0"/>
              <a:buChar char="•"/>
            </a:pPr>
            <a:r>
              <a:rPr lang="en-US" dirty="0">
                <a:solidFill>
                  <a:srgbClr val="44546A"/>
                </a:solidFill>
              </a:rPr>
              <a:t>Regularly performs penetration testing</a:t>
            </a:r>
          </a:p>
          <a:p>
            <a:pPr marL="236538" indent="-236538">
              <a:buFont typeface="Arial" panose="020B0604020202020204" pitchFamily="34" charset="0"/>
              <a:buChar char="•"/>
            </a:pPr>
            <a:endParaRPr lang="en-US" dirty="0">
              <a:solidFill>
                <a:srgbClr val="44546A"/>
              </a:solidFill>
            </a:endParaRPr>
          </a:p>
          <a:p>
            <a:pPr>
              <a:spcAft>
                <a:spcPts val="600"/>
              </a:spcAft>
            </a:pPr>
            <a:r>
              <a:rPr lang="en-US" sz="1400" b="1" dirty="0">
                <a:solidFill>
                  <a:srgbClr val="0171B0"/>
                </a:solidFill>
              </a:rPr>
              <a:t>CUSTOMER:</a:t>
            </a:r>
            <a:endParaRPr lang="en-US" sz="1400" b="1" dirty="0">
              <a:solidFill>
                <a:srgbClr val="44546A"/>
              </a:solidFill>
            </a:endParaRPr>
          </a:p>
          <a:p>
            <a:pPr marL="236538" indent="-236538">
              <a:buFont typeface="Arial" panose="020B0604020202020204" pitchFamily="34" charset="0"/>
              <a:buChar char="•"/>
            </a:pPr>
            <a:r>
              <a:rPr lang="en-US" dirty="0">
                <a:solidFill>
                  <a:srgbClr val="44546A"/>
                </a:solidFill>
              </a:rPr>
              <a:t>Can add extra layers of protection by deploying additional controls, including web application firewalls from partners like Barracuda Network’s Web Application Firewall </a:t>
            </a:r>
          </a:p>
          <a:p>
            <a:pPr marL="236538" indent="-236538">
              <a:buFont typeface="Arial" panose="020B0604020202020204" pitchFamily="34" charset="0"/>
              <a:buChar char="•"/>
            </a:pPr>
            <a:r>
              <a:rPr lang="en-US" dirty="0">
                <a:solidFill>
                  <a:srgbClr val="44546A"/>
                </a:solidFill>
              </a:rPr>
              <a:t>Conducts penetration testing of their applications</a:t>
            </a:r>
          </a:p>
          <a:p>
            <a:pPr marL="236538" indent="-236538">
              <a:buFont typeface="Arial" panose="020B0604020202020204" pitchFamily="34" charset="0"/>
              <a:buChar char="•"/>
            </a:pPr>
            <a:endParaRPr lang="en-US" dirty="0">
              <a:solidFill>
                <a:srgbClr val="44546A"/>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dirty="0"/>
          </a:p>
        </p:txBody>
      </p:sp>
    </p:spTree>
    <p:extLst>
      <p:ext uri="{BB962C8B-B14F-4D97-AF65-F5344CB8AC3E}">
        <p14:creationId xmlns:p14="http://schemas.microsoft.com/office/powerpoint/2010/main" val="107620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15000"/>
              </a:lnSpc>
              <a:spcAft>
                <a:spcPts val="1019"/>
              </a:spcAft>
              <a:defRPr/>
            </a:pPr>
            <a:r>
              <a:rPr lang="en-US" b="1" dirty="0">
                <a:latin typeface="Calibri" panose="020F0502020204030204" pitchFamily="34" charset="0"/>
                <a:ea typeface="Times New Roman" panose="02020603050405020304" pitchFamily="18" charset="0"/>
                <a:cs typeface="Times New Roman" panose="02020603050405020304" pitchFamily="18" charset="0"/>
              </a:rPr>
              <a:t>Slide script: </a:t>
            </a:r>
            <a:endParaRPr lang="en-US" dirty="0"/>
          </a:p>
          <a:p>
            <a:r>
              <a:rPr lang="en-US" dirty="0"/>
              <a:t>In the event </a:t>
            </a:r>
            <a:r>
              <a:rPr lang="en-US" b="0" dirty="0"/>
              <a:t>of a security incident, Microsoft Azure</a:t>
            </a:r>
            <a:r>
              <a:rPr lang="en-US" b="0" baseline="0" dirty="0"/>
              <a:t> </a:t>
            </a:r>
            <a:r>
              <a:rPr lang="en-US" b="0" dirty="0"/>
              <a:t>forensic tools can help identify and mitigate threats. Customers can reduce the need to invest in these capabilities on their own and benefit from economies of scale in Microsoft datacenter infrastructure.  Microsoft Azure provides</a:t>
            </a:r>
            <a:r>
              <a:rPr lang="en-US" b="0" baseline="0" dirty="0"/>
              <a:t> coordination of forensic analysis, evaluation of logs,  and VHD images in the event of platform-level incident. Azure also works with customers to provide log data to help them respond to threats. It is the customer’s responsibility to</a:t>
            </a:r>
            <a:r>
              <a:rPr lang="en-US" b="0" dirty="0"/>
              <a:t> conduct further forensic analysis and coordinate with law enforcement as necessary.</a:t>
            </a:r>
          </a:p>
          <a:p>
            <a:endParaRPr lang="en-US" b="0" dirty="0"/>
          </a:p>
          <a:p>
            <a:pPr>
              <a:spcAft>
                <a:spcPts val="600"/>
              </a:spcAft>
            </a:pPr>
            <a:r>
              <a:rPr lang="en-US" sz="1400" b="1" dirty="0">
                <a:solidFill>
                  <a:srgbClr val="0171B0"/>
                </a:solidFill>
              </a:rPr>
              <a:t>AZURE:</a:t>
            </a:r>
            <a:endParaRPr lang="en-US" sz="1400" b="1" dirty="0">
              <a:solidFill>
                <a:srgbClr val="44546A"/>
              </a:solidFill>
            </a:endParaRPr>
          </a:p>
          <a:p>
            <a:pPr marL="236538" indent="-236538">
              <a:buFont typeface="Arial" panose="020B0604020202020204" pitchFamily="34" charset="0"/>
              <a:buChar char="•"/>
            </a:pPr>
            <a:r>
              <a:rPr lang="en-US" dirty="0">
                <a:solidFill>
                  <a:srgbClr val="44546A"/>
                </a:solidFill>
              </a:rPr>
              <a:t>Provides coordination, analysis of logs and VHD images in the event of platform-level incident</a:t>
            </a:r>
          </a:p>
          <a:p>
            <a:pPr marL="236538" indent="-236538">
              <a:buFont typeface="Arial" panose="020B0604020202020204" pitchFamily="34" charset="0"/>
              <a:buChar char="•"/>
            </a:pPr>
            <a:endParaRPr lang="en-US" dirty="0">
              <a:solidFill>
                <a:srgbClr val="44546A"/>
              </a:solidFill>
            </a:endParaRPr>
          </a:p>
          <a:p>
            <a:pPr>
              <a:spcAft>
                <a:spcPts val="600"/>
              </a:spcAft>
            </a:pPr>
            <a:r>
              <a:rPr lang="en-US" sz="1400" b="1" dirty="0">
                <a:solidFill>
                  <a:srgbClr val="0171B0"/>
                </a:solidFill>
              </a:rPr>
              <a:t>CUSTOMER:</a:t>
            </a:r>
            <a:endParaRPr lang="en-US" sz="1400" b="1" dirty="0">
              <a:solidFill>
                <a:srgbClr val="44546A"/>
              </a:solidFill>
            </a:endParaRPr>
          </a:p>
          <a:p>
            <a:pPr marL="236538" indent="-236538">
              <a:buFont typeface="Arial" panose="020B0604020202020204" pitchFamily="34" charset="0"/>
              <a:buChar char="•"/>
            </a:pPr>
            <a:r>
              <a:rPr lang="en-US" dirty="0">
                <a:solidFill>
                  <a:srgbClr val="44546A"/>
                </a:solidFill>
              </a:rPr>
              <a:t>Contacts Microsoft for forensic data when needed</a:t>
            </a:r>
          </a:p>
          <a:p>
            <a:pPr marL="236538" indent="-236538">
              <a:buFont typeface="Arial" panose="020B0604020202020204" pitchFamily="34" charset="0"/>
              <a:buChar char="•"/>
            </a:pPr>
            <a:r>
              <a:rPr lang="en-US" dirty="0">
                <a:solidFill>
                  <a:srgbClr val="44546A"/>
                </a:solidFill>
              </a:rPr>
              <a:t>Uses standard security response and forensics processes</a:t>
            </a:r>
          </a:p>
          <a:p>
            <a:endParaRPr lang="en-US" b="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24401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363" fontAlgn="base">
              <a:lnSpc>
                <a:spcPct val="90000"/>
              </a:lnSpc>
              <a:spcBef>
                <a:spcPts val="1000"/>
              </a:spcBef>
              <a:buSzPct val="90000"/>
              <a:buFont typeface="Arial" pitchFamily="34" charset="0"/>
              <a:buNone/>
              <a:defRPr/>
            </a:pPr>
            <a:r>
              <a:rPr lang="en-US" b="1" dirty="0">
                <a:solidFill>
                  <a:srgbClr val="44546A"/>
                </a:solidFill>
              </a:rPr>
              <a:t>Slide title:</a:t>
            </a:r>
            <a:r>
              <a:rPr lang="en-US" baseline="0" dirty="0">
                <a:solidFill>
                  <a:srgbClr val="44546A"/>
                </a:solidFill>
              </a:rPr>
              <a:t> Security compliance strategy</a:t>
            </a:r>
          </a:p>
          <a:p>
            <a:pPr marL="0" indent="0" defTabSz="914363" fontAlgn="base">
              <a:lnSpc>
                <a:spcPct val="90000"/>
              </a:lnSpc>
              <a:spcBef>
                <a:spcPts val="1000"/>
              </a:spcBef>
              <a:buSzPct val="90000"/>
              <a:buFont typeface="Arial" pitchFamily="34" charset="0"/>
              <a:buNone/>
              <a:defRPr/>
            </a:pPr>
            <a:r>
              <a:rPr lang="en-US" b="1" baseline="0" dirty="0">
                <a:solidFill>
                  <a:srgbClr val="44546A"/>
                </a:solidFill>
              </a:rPr>
              <a:t>Slide objective:</a:t>
            </a:r>
            <a:r>
              <a:rPr lang="en-US" baseline="0" dirty="0">
                <a:solidFill>
                  <a:srgbClr val="44546A"/>
                </a:solidFill>
              </a:rPr>
              <a:t> Explain how Azure is designed with a compliance strategy that helps customers address business objectives and industry standards &amp; regulations.</a:t>
            </a:r>
          </a:p>
          <a:p>
            <a:pPr marL="0" indent="0" defTabSz="914363" fontAlgn="base">
              <a:lnSpc>
                <a:spcPct val="90000"/>
              </a:lnSpc>
              <a:spcBef>
                <a:spcPts val="1000"/>
              </a:spcBef>
              <a:buSzPct val="90000"/>
              <a:buFont typeface="Arial" pitchFamily="34" charset="0"/>
              <a:buNone/>
              <a:defRPr/>
            </a:pPr>
            <a:endParaRPr lang="en-US" dirty="0">
              <a:solidFill>
                <a:srgbClr val="44546A"/>
              </a:solidFill>
            </a:endParaRPr>
          </a:p>
          <a:p>
            <a:pPr marL="0" indent="0" defTabSz="914363" fontAlgn="base">
              <a:lnSpc>
                <a:spcPct val="90000"/>
              </a:lnSpc>
              <a:spcBef>
                <a:spcPts val="1000"/>
              </a:spcBef>
              <a:buSzPct val="90000"/>
              <a:buFont typeface="Arial" pitchFamily="34" charset="0"/>
              <a:buNone/>
              <a:defRPr/>
            </a:pPr>
            <a:r>
              <a:rPr lang="en-US" b="1" dirty="0">
                <a:solidFill>
                  <a:srgbClr val="44546A"/>
                </a:solidFill>
              </a:rPr>
              <a:t>Slide script:</a:t>
            </a:r>
          </a:p>
          <a:p>
            <a:pPr marL="0" marR="0" indent="0" algn="l" defTabSz="914363" rtl="0" eaLnBrk="1" fontAlgn="base" latinLnBrk="0" hangingPunct="1">
              <a:lnSpc>
                <a:spcPct val="90000"/>
              </a:lnSpc>
              <a:spcBef>
                <a:spcPts val="1000"/>
              </a:spcBef>
              <a:spcAft>
                <a:spcPts val="0"/>
              </a:spcAft>
              <a:buClrTx/>
              <a:buSzPct val="90000"/>
              <a:buFont typeface="Arial" pitchFamily="34" charset="0"/>
              <a:buNone/>
              <a:tabLst/>
              <a:defRPr/>
            </a:pPr>
            <a:r>
              <a:rPr lang="en-US" baseline="0" dirty="0">
                <a:solidFill>
                  <a:srgbClr val="44546A"/>
                </a:solidFill>
              </a:rPr>
              <a:t>Azure is designed with a compliance strategy that helps customers address business objectives and industry standards &amp; regulations. Our security compliance framework includes test and audit phases, security analytics, risk management best practices, and security benchmark analysis to achieve certificates and attestations:</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Security goals are set in context of business and industry requirements</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Security analytics &amp; best practices are deployed to detect and respond to threats</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Benchmarked to a high bar of certifications and accreditations to ensure compliance </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Continual monitoring, test and audit</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Ongoing updates of certifications &amp; attestations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58242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2B59BF-8F44-4477-88DB-09D191B15E3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366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Slide title:</a:t>
            </a:r>
            <a:r>
              <a:rPr lang="en-US" b="1" baseline="0" dirty="0"/>
              <a:t> </a:t>
            </a:r>
            <a:r>
              <a:rPr lang="en-US" b="0" baseline="0" dirty="0"/>
              <a:t>Certificates &amp; programs</a:t>
            </a:r>
            <a:endParaRPr lang="en-US" b="0" dirty="0"/>
          </a:p>
          <a:p>
            <a:pPr defTabSz="931774">
              <a:defRPr/>
            </a:pPr>
            <a:r>
              <a:rPr lang="en-US" b="1" dirty="0"/>
              <a:t>Slide objective:</a:t>
            </a:r>
            <a:r>
              <a:rPr lang="en-US" dirty="0"/>
              <a:t> This includes a description of many of the audits, certifications and programs Microsoft Azure has achieved.</a:t>
            </a:r>
          </a:p>
          <a:p>
            <a:pPr defTabSz="931774">
              <a:defRPr/>
            </a:pPr>
            <a:endParaRPr lang="en-US" dirty="0"/>
          </a:p>
          <a:p>
            <a:r>
              <a:rPr lang="en-US" sz="1000" b="1" dirty="0"/>
              <a:t>Slide script:</a:t>
            </a:r>
          </a:p>
          <a:p>
            <a:endParaRPr lang="en-US" sz="1000" dirty="0"/>
          </a:p>
          <a:p>
            <a:r>
              <a:rPr lang="en-US" sz="1000" b="1" dirty="0"/>
              <a:t>ISO/IEC 27001</a:t>
            </a:r>
          </a:p>
          <a:p>
            <a:pPr marL="178264" indent="-178264">
              <a:buFont typeface="Arial" pitchFamily="34" charset="0"/>
              <a:buChar char="•"/>
            </a:pPr>
            <a:r>
              <a:rPr lang="en-US" sz="1000" dirty="0"/>
              <a:t>Received ISO/IEC 27001:2005 certificate from BSI on 11/29/2011 for Microsoft Azure Core Services; recertified in Dec 2012</a:t>
            </a:r>
          </a:p>
          <a:p>
            <a:pPr marL="178264" indent="-178264">
              <a:buFont typeface="Arial" pitchFamily="34" charset="0"/>
              <a:buChar char="•"/>
            </a:pPr>
            <a:r>
              <a:rPr lang="en-US" sz="1000" dirty="0"/>
              <a:t>Broad international information security standard.  Acts as security baseline.</a:t>
            </a:r>
          </a:p>
          <a:p>
            <a:pPr marL="178264" indent="-178264">
              <a:buFont typeface="Arial" pitchFamily="34" charset="0"/>
              <a:buChar char="•"/>
            </a:pPr>
            <a:r>
              <a:rPr lang="en-US" sz="1000" dirty="0"/>
              <a:t>The ISO/IEC 27001:2005 certificate validates that Microsoft has implemented the internationally recognized information security controls defined in this standard.</a:t>
            </a:r>
          </a:p>
          <a:p>
            <a:r>
              <a:rPr lang="en-US" sz="1000" dirty="0"/>
              <a:t>ISO 27001/27002 (True certification/International Std.)</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latin typeface="+mn-lt"/>
                <a:ea typeface="+mn-ea"/>
                <a:cs typeface="+mn-cs"/>
              </a:rPr>
              <a:t>PCI DSS Level 1</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Information security standard designed to prevent fraud through increased controls around credit card data</a:t>
            </a:r>
          </a:p>
          <a:p>
            <a:endParaRPr lang="en-US" sz="1000" dirty="0"/>
          </a:p>
          <a:p>
            <a:r>
              <a:rPr lang="en-US" sz="1000" b="1" dirty="0"/>
              <a:t>SOC 1 / SSAE 16</a:t>
            </a:r>
          </a:p>
          <a:p>
            <a:pPr marL="181937" indent="-181937">
              <a:buFont typeface="Arial" pitchFamily="34" charset="0"/>
              <a:buChar char="•"/>
            </a:pPr>
            <a:r>
              <a:rPr lang="en-US" sz="1000" dirty="0"/>
              <a:t>Successor to SAS 70 attestations.</a:t>
            </a:r>
          </a:p>
          <a:p>
            <a:pPr marL="181937" indent="-181937" defTabSz="950705">
              <a:buFont typeface="Arial" pitchFamily="34" charset="0"/>
              <a:buChar char="•"/>
              <a:defRPr/>
            </a:pPr>
            <a:r>
              <a:rPr lang="en-US" sz="1000" dirty="0"/>
              <a:t>An accounting standard that is relied upon as the authoritative guidance for reporting on service organizations.</a:t>
            </a:r>
          </a:p>
          <a:p>
            <a:pPr marL="181937" indent="-181937" defTabSz="950705">
              <a:buFont typeface="Arial" pitchFamily="34" charset="0"/>
              <a:buChar char="•"/>
              <a:defRPr/>
            </a:pPr>
            <a:r>
              <a:rPr lang="en-US" sz="1000" dirty="0"/>
              <a:t>It illustrates Microsoft’s willingness to open up internal security programs to outside scrutiny.</a:t>
            </a:r>
          </a:p>
          <a:p>
            <a:pPr marL="181937" indent="-181937" defTabSz="950705">
              <a:buFont typeface="Arial" pitchFamily="34" charset="0"/>
              <a:buChar char="•"/>
              <a:defRPr/>
            </a:pPr>
            <a:r>
              <a:rPr lang="en-US" sz="1000" dirty="0"/>
              <a:t>The end result is auditor’s report on the effectiveness and suitability of selected controls to achieve desired control objectives during the period under review.  Detailed SSAE 16 report can then be shared with customers under NDA.</a:t>
            </a:r>
          </a:p>
          <a:p>
            <a:pPr marL="181937" indent="-181937" defTabSz="950705">
              <a:buFont typeface="Arial" pitchFamily="34" charset="0"/>
              <a:buChar char="•"/>
              <a:defRPr/>
            </a:pPr>
            <a:r>
              <a:rPr lang="en-US" sz="1000" dirty="0"/>
              <a:t>Audit report (SOC 1 Type 2) available for Microsoft Azure core services in June 2012.</a:t>
            </a:r>
          </a:p>
          <a:p>
            <a:pPr marL="0" indent="0" defTabSz="950705">
              <a:buFont typeface="Arial" pitchFamily="34" charset="0"/>
              <a:buNone/>
              <a:defRPr/>
            </a:pPr>
            <a:endParaRPr lang="en-US" sz="1000" b="1" dirty="0"/>
          </a:p>
          <a:p>
            <a:pPr marL="0" indent="0" defTabSz="950705">
              <a:buFont typeface="Arial" pitchFamily="34" charset="0"/>
              <a:buNone/>
              <a:defRPr/>
            </a:pPr>
            <a:r>
              <a:rPr lang="en-US" sz="1000" b="1" dirty="0"/>
              <a:t>SOC</a:t>
            </a:r>
            <a:r>
              <a:rPr lang="en-US" sz="1000" b="1" baseline="0" dirty="0"/>
              <a:t> 2</a:t>
            </a:r>
          </a:p>
          <a:p>
            <a:pPr marL="171450" marR="0" indent="-171450" algn="l" defTabSz="950705"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a:t>Azure has been audited for SOC 2 Type 2, which includes a further examination of Azure controls related to security, availability, and confidentiality</a:t>
            </a:r>
            <a:endParaRPr lang="en-US" sz="1000" kern="1200" dirty="0">
              <a:solidFill>
                <a:schemeClr val="dk1"/>
              </a:solidFill>
              <a:latin typeface="+mn-lt"/>
              <a:ea typeface="+mn-ea"/>
              <a:cs typeface="+mn-cs"/>
            </a:endParaRPr>
          </a:p>
          <a:p>
            <a:pPr marL="0" indent="0" defTabSz="950705">
              <a:buFont typeface="Arial" pitchFamily="34" charset="0"/>
              <a:buNone/>
              <a:defRPr/>
            </a:pPr>
            <a:endParaRPr lang="en-US" sz="1000" dirty="0"/>
          </a:p>
          <a:p>
            <a:r>
              <a:rPr lang="en-US" sz="1000" b="1" dirty="0"/>
              <a:t>FedRamp/FISMA</a:t>
            </a:r>
          </a:p>
          <a:p>
            <a:pPr marL="181937" indent="-181937">
              <a:buFont typeface="Arial" pitchFamily="34" charset="0"/>
              <a:buChar char="•"/>
            </a:pPr>
            <a:r>
              <a:rPr lang="en-US" sz="1000" dirty="0"/>
              <a:t>Federal Information Security Management Act of 2002 (FISMA) is a U.S. federal law that defines a comprehensive framework to protect government information, operations, and assets against natural and man-made threats</a:t>
            </a:r>
          </a:p>
          <a:p>
            <a:pPr marL="181937" indent="-181937">
              <a:buFont typeface="Arial" pitchFamily="34" charset="0"/>
              <a:buChar char="•"/>
            </a:pPr>
            <a:r>
              <a:rPr lang="en-US" sz="1000" dirty="0"/>
              <a:t>Required by law for U.S. federal agencies, and looked on favorably by other government agencies</a:t>
            </a:r>
          </a:p>
          <a:p>
            <a:pPr marL="181937" indent="-181937">
              <a:buFont typeface="Arial" pitchFamily="34" charset="0"/>
              <a:buChar char="•"/>
            </a:pPr>
            <a:r>
              <a:rPr lang="en-US" sz="1000" kern="1200" dirty="0"/>
              <a:t>Azure has received Provisional Authorization to Operate from the Federal Risk and Authorization Management Program (</a:t>
            </a:r>
            <a:r>
              <a:rPr lang="en-US" sz="1000" kern="1200" dirty="0" err="1"/>
              <a:t>FedRAMP</a:t>
            </a:r>
            <a:r>
              <a:rPr lang="en-US" sz="1000" kern="1200" dirty="0"/>
              <a:t>) Joint Authorization Board (JAB), having undergone the assessments necessary to verify that it meets </a:t>
            </a:r>
            <a:r>
              <a:rPr lang="en-US" sz="1000" kern="1200" dirty="0" err="1"/>
              <a:t>FedRAMP</a:t>
            </a:r>
            <a:r>
              <a:rPr lang="en-US" sz="1000" kern="1200" dirty="0"/>
              <a:t> security standards. </a:t>
            </a:r>
            <a:endParaRPr lang="en-US" sz="1000" kern="1200" dirty="0">
              <a:solidFill>
                <a:schemeClr val="dk1"/>
              </a:solidFill>
              <a:latin typeface="+mn-lt"/>
              <a:ea typeface="+mn-ea"/>
              <a:cs typeface="+mn-cs"/>
            </a:endParaRPr>
          </a:p>
          <a:p>
            <a:pPr marL="0" indent="0" defTabSz="950705">
              <a:buFont typeface="Arial" pitchFamily="34" charset="0"/>
              <a:buNone/>
              <a:defRPr/>
            </a:pPr>
            <a:endParaRPr lang="en-US" sz="1000" dirty="0"/>
          </a:p>
          <a:p>
            <a:pPr marL="0" indent="0" defTabSz="950705">
              <a:buFont typeface="Arial" pitchFamily="34" charset="0"/>
              <a:buNone/>
              <a:defRPr/>
            </a:pPr>
            <a:r>
              <a:rPr lang="en-US" sz="1000" b="1" dirty="0"/>
              <a:t>PCI DSS</a:t>
            </a:r>
          </a:p>
          <a:p>
            <a:pPr marL="181937" marR="0" indent="-181937" algn="l" defTabSz="950705"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a:t>Azure has been validated for PCI-DSS Level 1 compliance by an independent Qualified Security Assessor (QSA). </a:t>
            </a:r>
          </a:p>
          <a:p>
            <a:pPr marL="181937" marR="0" indent="-181937" algn="l" defTabSz="950705"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a:solidFill>
                  <a:schemeClr val="dk1"/>
                </a:solidFill>
                <a:latin typeface="+mn-lt"/>
                <a:ea typeface="+mn-ea"/>
                <a:cs typeface="+mn-cs"/>
              </a:rPr>
              <a:t>Customers are responsible for achieving</a:t>
            </a:r>
            <a:r>
              <a:rPr lang="en-US" sz="1000" kern="1200" baseline="0" dirty="0">
                <a:solidFill>
                  <a:schemeClr val="dk1"/>
                </a:solidFill>
                <a:latin typeface="+mn-lt"/>
                <a:ea typeface="+mn-ea"/>
                <a:cs typeface="+mn-cs"/>
              </a:rPr>
              <a:t> PCI DSS certification for the applications they run in Azure.</a:t>
            </a:r>
          </a:p>
          <a:p>
            <a:pPr marL="181937" marR="0" indent="-181937" algn="l" defTabSz="950705"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a:solidFill>
                  <a:schemeClr val="dk1"/>
                </a:solidFill>
                <a:latin typeface="+mn-lt"/>
                <a:ea typeface="+mn-ea"/>
                <a:cs typeface="+mn-cs"/>
              </a:rPr>
              <a:t>A guide is available that details what DSS requirements are fulfilled by Azure and which requirements the customer is responsible for.</a:t>
            </a:r>
            <a:endParaRPr lang="en-US" sz="1000" kern="1200" dirty="0">
              <a:solidFill>
                <a:schemeClr val="dk1"/>
              </a:solidFill>
              <a:latin typeface="+mn-lt"/>
              <a:ea typeface="+mn-ea"/>
              <a:cs typeface="+mn-cs"/>
            </a:endParaRPr>
          </a:p>
          <a:p>
            <a:pPr marL="181937" indent="-181937" defTabSz="950705">
              <a:buFont typeface="Arial" pitchFamily="34" charset="0"/>
              <a:buChar char="•"/>
              <a:defRPr/>
            </a:pPr>
            <a:endParaRPr lang="en-US" sz="1000" dirty="0"/>
          </a:p>
          <a:p>
            <a:r>
              <a:rPr lang="en-US" sz="1000" b="1" dirty="0"/>
              <a:t>UK G-Cloud</a:t>
            </a:r>
            <a:r>
              <a:rPr lang="en-US" sz="1000" b="1" baseline="0" dirty="0"/>
              <a:t> IL2</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‘Protect' level of security for data processing, storage and transmission by UK public sector organization including local and regional government</a:t>
            </a:r>
          </a:p>
          <a:p>
            <a:pPr defTabSz="970290">
              <a:spcAft>
                <a:spcPts val="354"/>
              </a:spcAft>
              <a:defRPr/>
            </a:pPr>
            <a:endParaRPr lang="en-US" sz="1000" b="1" dirty="0"/>
          </a:p>
          <a:p>
            <a:pPr defTabSz="970290">
              <a:spcAft>
                <a:spcPts val="354"/>
              </a:spcAft>
              <a:defRPr/>
            </a:pPr>
            <a:r>
              <a:rPr lang="en-US" sz="1000" b="1" dirty="0"/>
              <a:t>Health Insurance Portability and Accountability Act (HIPAA)</a:t>
            </a:r>
          </a:p>
          <a:p>
            <a:pPr marL="181937" indent="-181937" defTabSz="970290">
              <a:spcAft>
                <a:spcPts val="354"/>
              </a:spcAft>
              <a:buFont typeface="Arial" pitchFamily="34" charset="0"/>
              <a:buChar char="•"/>
              <a:defRPr/>
            </a:pPr>
            <a:r>
              <a:rPr lang="en-US" sz="1000" dirty="0"/>
              <a:t>Specifies privacy, security, and disaster recovery guidelines for electronic storage of health records. </a:t>
            </a:r>
          </a:p>
          <a:p>
            <a:pPr marL="181937" indent="-181937" defTabSz="970290">
              <a:spcAft>
                <a:spcPts val="354"/>
              </a:spcAft>
              <a:buFont typeface="Arial" pitchFamily="34" charset="0"/>
              <a:buChar char="•"/>
              <a:defRPr/>
            </a:pPr>
            <a:r>
              <a:rPr lang="en-US" sz="1000" dirty="0"/>
              <a:t>No platform can be HIPAA compliant; what is needed, though, is Business Associate Agreement (BAA) that enables third parties to build HIPAA compliant applications on Microsoft Azure.  We need to sign a BAA with the Covered Entity if Protected Health Information (PHI) they are responsible for is to be stored, processed or otherwise accessed by Azure</a:t>
            </a:r>
          </a:p>
          <a:p>
            <a:pPr marL="181937" indent="-181937" defTabSz="970290">
              <a:spcAft>
                <a:spcPts val="354"/>
              </a:spcAft>
              <a:buFont typeface="Arial" pitchFamily="34" charset="0"/>
              <a:buChar char="•"/>
              <a:defRPr/>
            </a:pPr>
            <a:r>
              <a:rPr lang="en-US" sz="1000" dirty="0"/>
              <a:t>Substantial overlap with ISO controls, i.e., HIPAA program will benefit substantially from ISO work</a:t>
            </a:r>
          </a:p>
          <a:p>
            <a:pPr marL="181937" indent="-181937" defTabSz="970290">
              <a:spcAft>
                <a:spcPts val="354"/>
              </a:spcAft>
              <a:buFont typeface="Arial" pitchFamily="34" charset="0"/>
              <a:buChar char="•"/>
              <a:defRPr/>
            </a:pPr>
            <a:r>
              <a:rPr lang="en-US" sz="1000" dirty="0"/>
              <a:t>HIPAA BAA available for Microsoft Azure core services in June 2012</a:t>
            </a:r>
          </a:p>
          <a:p>
            <a:endParaRPr lang="en-US" sz="1000" dirty="0"/>
          </a:p>
          <a:p>
            <a:r>
              <a:rPr lang="en-US" sz="1000" dirty="0"/>
              <a:t>Others:</a:t>
            </a:r>
          </a:p>
          <a:p>
            <a:r>
              <a:rPr lang="en-US" sz="1000" b="1" dirty="0"/>
              <a:t>EU-US Safe Harbor Framework</a:t>
            </a:r>
          </a:p>
          <a:p>
            <a:pPr marL="181937" indent="-181937">
              <a:buFont typeface="Arial" pitchFamily="34" charset="0"/>
              <a:buChar char="•"/>
            </a:pPr>
            <a:r>
              <a:rPr lang="en-US" sz="1000" dirty="0"/>
              <a:t>Microsoft (including, for this purpose, all of our U.S. subsidiaries) is Safe Harbor certified with the U.S. Department of Commerce.</a:t>
            </a:r>
          </a:p>
          <a:p>
            <a:pPr marL="181937" indent="-181937">
              <a:buFont typeface="Arial" pitchFamily="34" charset="0"/>
              <a:buChar char="•"/>
            </a:pPr>
            <a:r>
              <a:rPr lang="en-US" sz="1000" dirty="0"/>
              <a:t>This allows for legal transfer of data to Microsoft for processing from within European Union and countries with aligned data protection laws. </a:t>
            </a:r>
          </a:p>
          <a:p>
            <a:pPr marL="181937" indent="-181937">
              <a:buFont typeface="Arial" pitchFamily="34" charset="0"/>
              <a:buChar char="•"/>
            </a:pPr>
            <a:r>
              <a:rPr lang="en-US" sz="1000" dirty="0"/>
              <a:t>Microsoft acts as the data processor and, to the extent of the Service’s capabilities, decisions regarding data usage are made by the data controller.</a:t>
            </a:r>
          </a:p>
          <a:p>
            <a:endParaRPr lang="en-US" sz="1000" dirty="0"/>
          </a:p>
          <a:p>
            <a:r>
              <a:rPr lang="en-US" sz="1000" b="1" dirty="0"/>
              <a:t>EU Data Protection Directive</a:t>
            </a:r>
          </a:p>
          <a:p>
            <a:pPr marL="178264" indent="-178264">
              <a:buFont typeface="Arial" pitchFamily="34" charset="0"/>
              <a:buChar char="•"/>
            </a:pPr>
            <a:r>
              <a:rPr lang="en-US" sz="1000" dirty="0"/>
              <a:t>Law that sets a baseline for handling personal date in the EU</a:t>
            </a:r>
          </a:p>
          <a:p>
            <a:pPr marL="178264" indent="-178264">
              <a:buFont typeface="Arial" pitchFamily="34" charset="0"/>
              <a:buChar char="•"/>
            </a:pPr>
            <a:r>
              <a:rPr lang="en-US" sz="1000" dirty="0"/>
              <a:t>US standards meet EU requirements through US Safe Harbor</a:t>
            </a:r>
          </a:p>
          <a:p>
            <a:pPr marL="178264" indent="-178264">
              <a:buFont typeface="Arial" pitchFamily="34" charset="0"/>
              <a:buChar char="•"/>
            </a:pPr>
            <a:r>
              <a:rPr lang="en-US" sz="1000" dirty="0"/>
              <a:t>Microsoft self-attests compliance under the US Safe Harbor framework, which lets us transfer EU PII outside EU, and even allows the “onward-transfer” from the US to another country</a:t>
            </a:r>
          </a:p>
          <a:p>
            <a:pPr marL="178264" indent="-178264">
              <a:buFont typeface="Arial" pitchFamily="34" charset="0"/>
              <a:buChar char="•"/>
            </a:pPr>
            <a:r>
              <a:rPr lang="en-US" sz="1000" dirty="0"/>
              <a:t>However, EU regulators and customers increasingly consider the Safe Harbor to be inadequate and are asking for EU Model Contractual Clauses.  We currently offer to sign EU MC for WA core services.</a:t>
            </a:r>
          </a:p>
          <a:p>
            <a:endParaRPr lang="en-US" sz="1000" dirty="0"/>
          </a:p>
          <a:p>
            <a:endParaRPr lang="en-US"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7027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a:defRPr/>
            </a:pPr>
            <a:r>
              <a:rPr lang="en-US" dirty="0">
                <a:gradFill>
                  <a:gsLst>
                    <a:gs pos="0">
                      <a:prstClr val="black"/>
                    </a:gs>
                    <a:gs pos="100000">
                      <a:prstClr val="black"/>
                    </a:gs>
                  </a:gsLst>
                  <a:lin ang="5400000" scaled="0"/>
                </a:gradFill>
                <a:ea typeface="Segoe UI" pitchFamily="34" charset="0"/>
              </a:rPr>
              <a:t>© 2014 Microsoft Corporation. All rights reserved. Microsoft, Windows, and other product names are or may be registered trademarks and/or trademarks in the U.S. and/or other countries.</a:t>
            </a:r>
          </a:p>
          <a:p>
            <a:pPr defTabSz="931467">
              <a:defRPr/>
            </a:pPr>
            <a:r>
              <a:rPr lang="en-US" dirty="0">
                <a:gradFill>
                  <a:gsLst>
                    <a:gs pos="0">
                      <a:prstClr val="black"/>
                    </a:gs>
                    <a:gs pos="100000">
                      <a:prstClr val="black"/>
                    </a:gs>
                  </a:gsLst>
                  <a:lin ang="5400000" scaled="0"/>
                </a:gradFill>
                <a:ea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EFAA0E1-D50F-41BC-9414-849274E9F061}" type="datetime8">
              <a:rPr lang="en-US" smtClean="0">
                <a:solidFill>
                  <a:prstClr val="black"/>
                </a:solidFill>
              </a:rPr>
              <a:pPr>
                <a:defRPr/>
              </a:pPr>
              <a:t>7/26/2016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237670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a:defRPr/>
            </a:pPr>
            <a:r>
              <a:rPr lang="en-US" dirty="0">
                <a:gradFill>
                  <a:gsLst>
                    <a:gs pos="0">
                      <a:prstClr val="black"/>
                    </a:gs>
                    <a:gs pos="100000">
                      <a:prstClr val="black"/>
                    </a:gs>
                  </a:gsLst>
                  <a:lin ang="5400000" scaled="0"/>
                </a:gradFill>
                <a:ea typeface="Segoe UI" pitchFamily="34" charset="0"/>
              </a:rPr>
              <a:t>© 2014 Microsoft Corporation. All rights reserved. Microsoft, Windows, and other product names are or may be registered trademarks and/or trademarks in the U.S. and/or other countries.</a:t>
            </a:r>
          </a:p>
          <a:p>
            <a:pPr defTabSz="931467">
              <a:defRPr/>
            </a:pPr>
            <a:r>
              <a:rPr lang="en-US" dirty="0">
                <a:gradFill>
                  <a:gsLst>
                    <a:gs pos="0">
                      <a:prstClr val="black"/>
                    </a:gs>
                    <a:gs pos="100000">
                      <a:prstClr val="black"/>
                    </a:gs>
                  </a:gsLst>
                  <a:lin ang="5400000" scaled="0"/>
                </a:gradFill>
                <a:ea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EFAA0E1-D50F-41BC-9414-849274E9F061}" type="datetime8">
              <a:rPr lang="en-US" smtClean="0">
                <a:solidFill>
                  <a:prstClr val="black"/>
                </a:solidFill>
              </a:rPr>
              <a:pPr>
                <a:defRPr/>
              </a:pPr>
              <a:t>7/26/2016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2570270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en-US" sz="1200" b="0" dirty="0">
                <a:effectLst/>
                <a:latin typeface="Calibri" panose="020F0502020204030204" pitchFamily="34" charset="0"/>
                <a:ea typeface="Times New Roman" panose="02020603050405020304" pitchFamily="18" charset="0"/>
                <a:cs typeface="Times New Roman" panose="02020603050405020304" pitchFamily="18" charset="0"/>
              </a:rPr>
              <a:t>At the end</a:t>
            </a:r>
            <a:r>
              <a:rPr lang="en-US" sz="1200" b="0" baseline="0" dirty="0">
                <a:effectLst/>
                <a:latin typeface="Calibri" panose="020F0502020204030204" pitchFamily="34" charset="0"/>
                <a:ea typeface="Times New Roman" panose="02020603050405020304" pitchFamily="18" charset="0"/>
                <a:cs typeface="Times New Roman" panose="02020603050405020304" pitchFamily="18" charset="0"/>
              </a:rPr>
              <a:t> of the day, all of that is for this – empowering you to deliver secure experiences and services to your customers.</a:t>
            </a:r>
          </a:p>
          <a:p>
            <a:pPr marL="0" marR="0" indent="0" algn="l" defTabSz="914400" rtl="0" eaLnBrk="1" fontAlgn="auto" latinLnBrk="0" hangingPunct="1">
              <a:lnSpc>
                <a:spcPct val="115000"/>
              </a:lnSpc>
              <a:spcBef>
                <a:spcPts val="0"/>
              </a:spcBef>
              <a:spcAft>
                <a:spcPts val="1000"/>
              </a:spcAft>
              <a:buClrTx/>
              <a:buSzTx/>
              <a:buFontTx/>
              <a:buNone/>
              <a:tabLst/>
              <a:defRPr/>
            </a:pPr>
            <a:endParaRPr lang="en-US" sz="1200" b="0" baseline="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15000"/>
              </a:lnSpc>
              <a:spcBef>
                <a:spcPts val="0"/>
              </a:spcBef>
              <a:spcAft>
                <a:spcPts val="1000"/>
              </a:spcAft>
              <a:buClrTx/>
              <a:buSzTx/>
              <a:buFontTx/>
              <a:buNone/>
              <a:tabLst/>
              <a:defRPr/>
            </a:pPr>
            <a:r>
              <a:rPr lang="en-US" sz="1200" b="0" baseline="0" dirty="0">
                <a:effectLst/>
                <a:latin typeface="Calibri" panose="020F0502020204030204" pitchFamily="34" charset="0"/>
                <a:ea typeface="Times New Roman" panose="02020603050405020304" pitchFamily="18" charset="0"/>
                <a:cs typeface="Times New Roman" panose="02020603050405020304" pitchFamily="18" charset="0"/>
              </a:rPr>
              <a:t>Delivering experiences securely requires a partnership between our platform services and how you enact security policies and controls. This section will provide a 200-level tour of your options with Azure, to help you think about the decisions you’ll need to make for different deployments.</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66547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15000"/>
              </a:lnSpc>
              <a:spcAft>
                <a:spcPts val="1057"/>
              </a:spcAft>
              <a:defRPr/>
            </a:pPr>
            <a:r>
              <a:rPr lang="en-US" sz="1000" b="1" dirty="0">
                <a:latin typeface="Segoe UI" panose="020B0502040204020203" pitchFamily="34" charset="0"/>
                <a:ea typeface="Segoe UI" panose="020B0502040204020203" pitchFamily="34" charset="0"/>
                <a:cs typeface="Segoe UI" panose="020B0502040204020203" pitchFamily="34" charset="0"/>
              </a:rPr>
              <a:t>Slide script: </a:t>
            </a:r>
            <a:endParaRPr lang="en-US" sz="1000" dirty="0">
              <a:latin typeface="Segoe UI" panose="020B0502040204020203" pitchFamily="34" charset="0"/>
              <a:ea typeface="Segoe UI" panose="020B0502040204020203" pitchFamily="34" charset="0"/>
              <a:cs typeface="Segoe UI" panose="020B0502040204020203" pitchFamily="34" charset="0"/>
            </a:endParaRPr>
          </a:p>
          <a:p>
            <a:r>
              <a:rPr lang="en-US" dirty="0">
                <a:effectLst/>
              </a:rPr>
              <a:t>Azure enables customers to control access to their environments, data and applications. Microsoft offers comprehensive and federated identity and access management solutions for customers to use across Azure and other services such as Office 365, helping them simplify the management of multiple environments and control user access across applications.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BC85AE6-96E8-4173-84C4-540B031753EF}" type="datetime8">
              <a:rPr lang="en-US" smtClean="0">
                <a:solidFill>
                  <a:prstClr val="black"/>
                </a:solidFill>
              </a:rPr>
              <a:pPr/>
              <a:t>7/26/2016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83708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Ryan</a:t>
            </a:r>
            <a:r>
              <a:rPr lang="en-US" baseline="0" dirty="0"/>
              <a:t> – need talk track for this slide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25</a:t>
            </a:fld>
            <a:endParaRPr lang="en-US" dirty="0"/>
          </a:p>
        </p:txBody>
      </p:sp>
    </p:spTree>
    <p:extLst>
      <p:ext uri="{BB962C8B-B14F-4D97-AF65-F5344CB8AC3E}">
        <p14:creationId xmlns:p14="http://schemas.microsoft.com/office/powerpoint/2010/main" val="115488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15000"/>
              </a:lnSpc>
              <a:spcAft>
                <a:spcPts val="1019"/>
              </a:spcAft>
              <a:defRPr/>
            </a:pPr>
            <a:r>
              <a:rPr lang="en-US" b="1" dirty="0">
                <a:latin typeface="Calibri" panose="020F0502020204030204" pitchFamily="34" charset="0"/>
                <a:ea typeface="Times New Roman" panose="02020603050405020304" pitchFamily="18" charset="0"/>
                <a:cs typeface="Times New Roman" panose="02020603050405020304" pitchFamily="18" charset="0"/>
              </a:rPr>
              <a:t>Slide script: </a:t>
            </a:r>
            <a:endParaRPr lang="en-US" dirty="0"/>
          </a:p>
          <a:p>
            <a:r>
              <a:rPr lang="en-US" dirty="0"/>
              <a:t>Azure Active Directory is a comprehensive identity and access management solution for the cloud that provides a robust set of capabilities to manage users and groups and help secure access to applications including Microsoft online services like Office 365 and a world of non-Microsoft SaaS applications. It combines core directory services, advanced identity governance and application access management. Azure Active Directory also offers a rich standards-based platform that enables developers to deliver access control to their applications, based on centralized policy and rules. </a:t>
            </a:r>
          </a:p>
          <a:p>
            <a:endParaRPr lang="en-US" dirty="0"/>
          </a:p>
          <a:p>
            <a:pPr defTabSz="697005">
              <a:spcAft>
                <a:spcPts val="600"/>
              </a:spcAft>
            </a:pPr>
            <a:r>
              <a:rPr lang="en-US" sz="1400" b="1" dirty="0">
                <a:solidFill>
                  <a:srgbClr val="247BC2"/>
                </a:solidFill>
              </a:rPr>
              <a:t>AZURE:</a:t>
            </a:r>
          </a:p>
          <a:p>
            <a:pPr marL="285750" marR="0" indent="-285750" algn="l" defTabSz="697005"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solidFill>
                  <a:srgbClr val="247BC2"/>
                </a:solidFill>
              </a:rPr>
              <a:t>Uses Azure AD to govern access to the management portal with granular access controls for users and groups on subscription or resource groups</a:t>
            </a:r>
            <a:endParaRPr lang="en-US" dirty="0">
              <a:solidFill>
                <a:srgbClr val="44546A"/>
              </a:solidFill>
            </a:endParaRPr>
          </a:p>
          <a:p>
            <a:pPr marL="285750" indent="-285750" defTabSz="697005">
              <a:spcAft>
                <a:spcPts val="600"/>
              </a:spcAft>
              <a:buFont typeface="Arial" panose="020B0604020202020204" pitchFamily="34" charset="0"/>
              <a:buChar char="•"/>
            </a:pPr>
            <a:r>
              <a:rPr lang="en-US" dirty="0">
                <a:solidFill>
                  <a:srgbClr val="44546A"/>
                </a:solidFill>
              </a:rPr>
              <a:t>Provides enterprise cloud identity and access management</a:t>
            </a:r>
          </a:p>
          <a:p>
            <a:pPr marL="285750" indent="-285750" defTabSz="697005">
              <a:spcAft>
                <a:spcPts val="600"/>
              </a:spcAft>
              <a:buFont typeface="Arial" panose="020B0604020202020204" pitchFamily="34" charset="0"/>
              <a:buChar char="•"/>
            </a:pPr>
            <a:r>
              <a:rPr lang="en-US" dirty="0">
                <a:solidFill>
                  <a:srgbClr val="44546A"/>
                </a:solidFill>
              </a:rPr>
              <a:t>Enables single sign-on across cloud applications</a:t>
            </a:r>
          </a:p>
          <a:p>
            <a:pPr marL="285750" indent="-285750" defTabSz="697005">
              <a:spcAft>
                <a:spcPts val="600"/>
              </a:spcAft>
              <a:buFont typeface="Arial" panose="020B0604020202020204" pitchFamily="34" charset="0"/>
              <a:buChar char="•"/>
            </a:pPr>
            <a:r>
              <a:rPr lang="en-US" dirty="0">
                <a:solidFill>
                  <a:srgbClr val="44546A"/>
                </a:solidFill>
              </a:rPr>
              <a:t>Offers Multi-Factor Authentication for enhanced security</a:t>
            </a:r>
          </a:p>
          <a:p>
            <a:pPr marL="285750" indent="-285750" defTabSz="697005">
              <a:spcAft>
                <a:spcPts val="600"/>
              </a:spcAft>
              <a:buFont typeface="Arial" panose="020B0604020202020204" pitchFamily="34" charset="0"/>
              <a:buChar char="•"/>
            </a:pPr>
            <a:endParaRPr lang="en-US" dirty="0">
              <a:solidFill>
                <a:srgbClr val="44546A"/>
              </a:solidFill>
            </a:endParaRPr>
          </a:p>
          <a:p>
            <a:pPr defTabSz="697005">
              <a:spcAft>
                <a:spcPts val="600"/>
              </a:spcAft>
            </a:pPr>
            <a:r>
              <a:rPr lang="en-US" sz="1400" b="1" dirty="0">
                <a:solidFill>
                  <a:srgbClr val="247BC2"/>
                </a:solidFill>
              </a:rPr>
              <a:t>CUSTOMER:</a:t>
            </a:r>
          </a:p>
          <a:p>
            <a:pPr marL="285750" indent="-285750" defTabSz="697005">
              <a:spcAft>
                <a:spcPts val="600"/>
              </a:spcAft>
              <a:buFont typeface="Arial" panose="020B0604020202020204" pitchFamily="34" charset="0"/>
              <a:buChar char="•"/>
            </a:pPr>
            <a:r>
              <a:rPr lang="en-US" dirty="0">
                <a:solidFill>
                  <a:srgbClr val="44546A"/>
                </a:solidFill>
              </a:rPr>
              <a:t>Centrally manages users and access to Azure, O365, and hundreds of pre-integrated cloud applications</a:t>
            </a:r>
          </a:p>
          <a:p>
            <a:pPr marL="285750" indent="-285750" defTabSz="697005">
              <a:spcAft>
                <a:spcPts val="600"/>
              </a:spcAft>
              <a:buFont typeface="Arial" panose="020B0604020202020204" pitchFamily="34" charset="0"/>
              <a:buChar char="•"/>
            </a:pPr>
            <a:r>
              <a:rPr lang="en-US" dirty="0">
                <a:solidFill>
                  <a:srgbClr val="44546A"/>
                </a:solidFill>
              </a:rPr>
              <a:t>Builds Azure AD into their web and mobile applications</a:t>
            </a:r>
          </a:p>
          <a:p>
            <a:pPr marL="285750" indent="-285750" defTabSz="697005">
              <a:spcAft>
                <a:spcPts val="600"/>
              </a:spcAft>
              <a:buFont typeface="Arial" panose="020B0604020202020204" pitchFamily="34" charset="0"/>
              <a:buChar char="•"/>
            </a:pPr>
            <a:r>
              <a:rPr lang="en-US" dirty="0">
                <a:solidFill>
                  <a:srgbClr val="44546A"/>
                </a:solidFill>
              </a:rPr>
              <a:t>Can extend on-premises directories to Azure AD through synchronization</a:t>
            </a:r>
          </a:p>
          <a:p>
            <a:pPr defTabSz="697005">
              <a:spcAft>
                <a:spcPts val="600"/>
              </a:spcAft>
            </a:pPr>
            <a:endParaRPr lang="en-US" dirty="0">
              <a:solidFill>
                <a:srgbClr val="44546A"/>
              </a:solidFill>
            </a:endParaRPr>
          </a:p>
          <a:p>
            <a:pPr defTabSz="697005">
              <a:spcAft>
                <a:spcPts val="600"/>
              </a:spcAft>
            </a:pPr>
            <a:endParaRPr lang="en-US" dirty="0">
              <a:solidFill>
                <a:srgbClr val="44546A"/>
              </a:solidFill>
            </a:endParaRPr>
          </a:p>
          <a:p>
            <a:pPr defTabSz="697005">
              <a:spcAft>
                <a:spcPts val="600"/>
              </a:spcAft>
            </a:pPr>
            <a:endParaRPr lang="en-US" dirty="0">
              <a:solidFill>
                <a:srgbClr val="44546A"/>
              </a:solidFill>
            </a:endParaRP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55875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896091" fontAlgn="base">
              <a:lnSpc>
                <a:spcPts val="2200"/>
              </a:lnSpc>
              <a:spcAft>
                <a:spcPct val="0"/>
              </a:spcAft>
              <a:buFont typeface="Arial" panose="020B0604020202020204" pitchFamily="34" charset="0"/>
              <a:buNone/>
            </a:pPr>
            <a:r>
              <a:rPr lang="en-US" sz="1000" b="1" dirty="0">
                <a:solidFill>
                  <a:srgbClr val="44546A"/>
                </a:solidFill>
              </a:rPr>
              <a:t>Slide</a:t>
            </a:r>
            <a:r>
              <a:rPr lang="en-US" sz="1000" b="1" baseline="0" dirty="0">
                <a:solidFill>
                  <a:srgbClr val="44546A"/>
                </a:solidFill>
              </a:rPr>
              <a:t> Script:</a:t>
            </a:r>
          </a:p>
          <a:p>
            <a:r>
              <a:rPr lang="en-US" sz="1200" kern="1200" dirty="0">
                <a:solidFill>
                  <a:schemeClr val="tx1"/>
                </a:solidFill>
                <a:effectLst/>
                <a:latin typeface="+mn-lt"/>
                <a:ea typeface="+mn-ea"/>
                <a:cs typeface="+mn-cs"/>
              </a:rPr>
              <a:t>Organizations need a hub that can sync their on-premises Active Directory (and other non-MS directories), seamlessly connect with many cloud applications, can integrate with various protocols and can scale around the globe to authenticate users everywhere from any device in a way that integrates simply with their existing identities.  With more than 95% of fortune 1000 organizations using Windows Server Active Directory on premise, they would prefer not to reinvent the wheel or recreate all of their identities. The good news is that they don’t have to. </a:t>
            </a:r>
          </a:p>
          <a:p>
            <a:r>
              <a:rPr lang="en-US" sz="1200" kern="1200" dirty="0">
                <a:solidFill>
                  <a:schemeClr val="tx1"/>
                </a:solidFill>
                <a:effectLst/>
                <a:latin typeface="+mn-lt"/>
                <a:ea typeface="+mn-ea"/>
                <a:cs typeface="+mn-cs"/>
              </a:rPr>
              <a:t>That’s exactly what Microsoft Azure Active Directory provides. And it does that in a secure and comprehensive manner.</a:t>
            </a:r>
          </a:p>
          <a:p>
            <a:pPr marL="0" indent="0" defTabSz="896091" fontAlgn="base">
              <a:lnSpc>
                <a:spcPts val="2200"/>
              </a:lnSpc>
              <a:spcAft>
                <a:spcPct val="0"/>
              </a:spcAft>
              <a:buFont typeface="Arial" panose="020B0604020202020204" pitchFamily="34" charset="0"/>
              <a:buNone/>
            </a:pPr>
            <a:endParaRPr lang="en-US" sz="1000" dirty="0">
              <a:solidFill>
                <a:srgbClr val="44546A"/>
              </a:solidFill>
            </a:endParaRPr>
          </a:p>
          <a:p>
            <a:r>
              <a:rPr lang="en-US" sz="1200" b="1" kern="1200" dirty="0">
                <a:solidFill>
                  <a:schemeClr val="tx1"/>
                </a:solidFill>
                <a:effectLst/>
                <a:latin typeface="+mn-lt"/>
                <a:ea typeface="+mn-ea"/>
                <a:cs typeface="+mn-cs"/>
              </a:rPr>
              <a:t>AZURE:</a:t>
            </a:r>
            <a:endParaRPr lang="en-US" sz="12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Uses encrypted password hashes for synchronization, which means that we do not store user passwords for synchronized scenarios.</a:t>
            </a:r>
            <a:endParaRPr lang="en-US" sz="11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Offers security reporting that tracks inconsistent traffic patterns, including:</a:t>
            </a:r>
            <a:endParaRPr lang="en-US" sz="1100" kern="1200" dirty="0">
              <a:solidFill>
                <a:schemeClr val="tx1"/>
              </a:solidFill>
              <a:effectLst/>
              <a:latin typeface="+mn-lt"/>
              <a:ea typeface="+mn-ea"/>
              <a:cs typeface="+mn-cs"/>
            </a:endParaRPr>
          </a:p>
          <a:p>
            <a:pPr marL="628650" lvl="1" indent="-171450" rtl="0" fontAlgn="ctr">
              <a:buFont typeface="Arial" panose="020B0604020202020204" pitchFamily="34" charset="0"/>
              <a:buChar char="•"/>
            </a:pPr>
            <a:r>
              <a:rPr lang="en-US" sz="1200" kern="1200" dirty="0">
                <a:solidFill>
                  <a:schemeClr val="tx1"/>
                </a:solidFill>
                <a:effectLst/>
                <a:latin typeface="+mn-lt"/>
                <a:ea typeface="+mn-ea"/>
                <a:cs typeface="+mn-cs"/>
              </a:rPr>
              <a:t>Sign ins from unknown sources</a:t>
            </a:r>
            <a:endParaRPr lang="en-US" sz="1100" kern="1200" dirty="0">
              <a:solidFill>
                <a:schemeClr val="tx1"/>
              </a:solidFill>
              <a:effectLst/>
              <a:latin typeface="+mn-lt"/>
              <a:ea typeface="+mn-ea"/>
              <a:cs typeface="+mn-cs"/>
            </a:endParaRPr>
          </a:p>
          <a:p>
            <a:pPr marL="628650" lvl="1" indent="-171450" rtl="0" fontAlgn="ctr">
              <a:buFont typeface="Arial" panose="020B0604020202020204" pitchFamily="34" charset="0"/>
              <a:buChar char="•"/>
            </a:pPr>
            <a:r>
              <a:rPr lang="en-US" sz="1200" kern="1200" dirty="0">
                <a:solidFill>
                  <a:schemeClr val="tx1"/>
                </a:solidFill>
                <a:effectLst/>
                <a:latin typeface="+mn-lt"/>
                <a:ea typeface="+mn-ea"/>
                <a:cs typeface="+mn-cs"/>
              </a:rPr>
              <a:t>Multiple failed sign ins</a:t>
            </a:r>
            <a:endParaRPr lang="en-US" sz="1100" kern="1200" dirty="0">
              <a:solidFill>
                <a:schemeClr val="tx1"/>
              </a:solidFill>
              <a:effectLst/>
              <a:latin typeface="+mn-lt"/>
              <a:ea typeface="+mn-ea"/>
              <a:cs typeface="+mn-cs"/>
            </a:endParaRPr>
          </a:p>
          <a:p>
            <a:pPr marL="628650" lvl="1" indent="-171450" rtl="0" fontAlgn="ctr">
              <a:buFont typeface="Arial" panose="020B0604020202020204" pitchFamily="34" charset="0"/>
              <a:buChar char="•"/>
            </a:pPr>
            <a:r>
              <a:rPr lang="en-US" sz="1200" kern="1200" dirty="0">
                <a:solidFill>
                  <a:schemeClr val="tx1"/>
                </a:solidFill>
                <a:effectLst/>
                <a:latin typeface="+mn-lt"/>
                <a:ea typeface="+mn-ea"/>
                <a:cs typeface="+mn-cs"/>
              </a:rPr>
              <a:t>Sign ins from multiple geographies in short timeframes</a:t>
            </a:r>
            <a:endParaRPr lang="en-US" sz="1100" kern="1200" dirty="0">
              <a:solidFill>
                <a:schemeClr val="tx1"/>
              </a:solidFill>
              <a:effectLst/>
              <a:latin typeface="+mn-lt"/>
              <a:ea typeface="+mn-ea"/>
              <a:cs typeface="+mn-cs"/>
            </a:endParaRPr>
          </a:p>
          <a:p>
            <a:pPr marL="628650" lvl="1" indent="-171450" rtl="0" fontAlgn="ctr">
              <a:buFont typeface="Arial" panose="020B0604020202020204" pitchFamily="34" charset="0"/>
              <a:buChar char="•"/>
            </a:pPr>
            <a:r>
              <a:rPr lang="en-US" sz="1200" kern="1200" dirty="0">
                <a:solidFill>
                  <a:schemeClr val="tx1"/>
                </a:solidFill>
                <a:effectLst/>
                <a:latin typeface="+mn-lt"/>
                <a:ea typeface="+mn-ea"/>
                <a:cs typeface="+mn-cs"/>
              </a:rPr>
              <a:t>Sign ins from suspicious IP addresses and suspicious devices</a:t>
            </a:r>
            <a:endParaRPr lang="en-US" sz="11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CUSTOMER:</a:t>
            </a:r>
            <a:endParaRPr lang="en-US" sz="12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Reviews reports and mitigates potential threats</a:t>
            </a:r>
            <a:endParaRPr lang="en-US" sz="16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Can enable Multi-Factor Authentication</a:t>
            </a:r>
            <a:endParaRPr lang="en-US" sz="1600" kern="1200" dirty="0">
              <a:solidFill>
                <a:schemeClr val="tx1"/>
              </a:solidFill>
              <a:effectLst/>
              <a:latin typeface="+mn-lt"/>
              <a:ea typeface="+mn-ea"/>
              <a:cs typeface="+mn-cs"/>
            </a:endParaRPr>
          </a:p>
          <a:p>
            <a:pPr marL="0" indent="0" defTabSz="896091" fontAlgn="base">
              <a:lnSpc>
                <a:spcPts val="2200"/>
              </a:lnSpc>
              <a:spcAft>
                <a:spcPct val="0"/>
              </a:spcAft>
              <a:buFont typeface="Arial" panose="020B0604020202020204" pitchFamily="34" charset="0"/>
              <a:buNone/>
            </a:pPr>
            <a:endParaRPr lang="en-US" sz="1000" dirty="0">
              <a:solidFill>
                <a:srgbClr val="44546A"/>
              </a:solidFill>
            </a:endParaRPr>
          </a:p>
        </p:txBody>
      </p:sp>
      <p:sp>
        <p:nvSpPr>
          <p:cNvPr id="4" name="Header Placeholder 3"/>
          <p:cNvSpPr>
            <a:spLocks noGrp="1"/>
          </p:cNvSpPr>
          <p:nvPr>
            <p:ph type="hdr" sz="quarter" idx="10"/>
          </p:nvPr>
        </p:nvSpPr>
        <p:spPr/>
        <p:txBody>
          <a:bodyPr/>
          <a:lstStyle/>
          <a:p>
            <a:r>
              <a:rPr lang="en-US" dirty="0">
                <a:solidFill>
                  <a:prstClr val="black"/>
                </a:solidFill>
              </a:rPr>
              <a:t>Windows Server Management Marketing</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7/26/2016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21278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script:</a:t>
            </a:r>
          </a:p>
          <a:p>
            <a:r>
              <a:rPr lang="en-US" dirty="0"/>
              <a:t>Azure Active Directory (Azure AD) provides an easy way for your business to manage identity and access, both in the cloud and on-premises. Your users can use one work or school account for single sign-on to any cloud and on-premises web application, using their favorite device, including iOS, Mac OS X, Android, and Windows devices. Your organization can protect sensitive data and applications both on-premises and in the cloud with integrated multi-factor authentication ensuring secure local and remote access. Or extend your on-premises directories so that information workers can use a single organizational account to securely and consistently access their corporate resources. </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IN" dirty="0">
                <a:solidFill>
                  <a:schemeClr val="bg1"/>
                </a:solidFill>
                <a:latin typeface="Segoe UI Semibold" panose="020B0702040204020203" pitchFamily="34" charset="0"/>
                <a:cs typeface="Segoe UI Semibold" panose="020B0702040204020203" pitchFamily="34" charset="0"/>
              </a:rPr>
              <a:t>You can use  Two Factor Authentication or </a:t>
            </a:r>
            <a:r>
              <a:rPr lang="en-IN" dirty="0" err="1">
                <a:solidFill>
                  <a:schemeClr val="bg1"/>
                </a:solidFill>
                <a:latin typeface="Segoe UI Semibold" panose="020B0702040204020203" pitchFamily="34" charset="0"/>
                <a:cs typeface="Segoe UI Semibold" panose="020B0702040204020203" pitchFamily="34" charset="0"/>
              </a:rPr>
              <a:t>DevOPs</a:t>
            </a:r>
            <a:r>
              <a:rPr lang="en-IN" dirty="0">
                <a:solidFill>
                  <a:schemeClr val="bg1"/>
                </a:solidFill>
                <a:latin typeface="Segoe UI Semibold" panose="020B0702040204020203" pitchFamily="34" charset="0"/>
                <a:cs typeface="Segoe UI Semibold" panose="020B0702040204020203" pitchFamily="34" charset="0"/>
              </a:rPr>
              <a:t> access to your production services.</a:t>
            </a:r>
            <a:r>
              <a:rPr lang="en-IN" baseline="0" dirty="0">
                <a:solidFill>
                  <a:schemeClr val="bg1"/>
                </a:solidFill>
                <a:latin typeface="Segoe UI Semibold" panose="020B0702040204020203" pitchFamily="34" charset="0"/>
                <a:cs typeface="Segoe UI Semibold" panose="020B0702040204020203" pitchFamily="34" charset="0"/>
              </a:rPr>
              <a:t> For </a:t>
            </a:r>
            <a:r>
              <a:rPr lang="en-IN" dirty="0">
                <a:solidFill>
                  <a:schemeClr val="bg1"/>
                </a:solidFill>
                <a:latin typeface="Segoe UI Semibold" panose="020B0702040204020203" pitchFamily="34" charset="0"/>
                <a:cs typeface="Segoe UI Semibold" panose="020B0702040204020203" pitchFamily="34" charset="0"/>
              </a:rPr>
              <a:t>Two Factor Authentication,</a:t>
            </a:r>
            <a:r>
              <a:rPr lang="en-IN" baseline="0" dirty="0">
                <a:solidFill>
                  <a:schemeClr val="bg1"/>
                </a:solidFill>
                <a:latin typeface="Segoe UI Semibold" panose="020B0702040204020203" pitchFamily="34" charset="0"/>
                <a:cs typeface="Segoe UI Semibold" panose="020B0702040204020203" pitchFamily="34" charset="0"/>
              </a:rPr>
              <a:t> you can</a:t>
            </a:r>
            <a:r>
              <a:rPr lang="en-IN" sz="900" dirty="0">
                <a:solidFill>
                  <a:schemeClr val="tx2"/>
                </a:solidFill>
                <a:ea typeface="Segoe UI" panose="020B0502040204020203" pitchFamily="34" charset="0"/>
                <a:cs typeface="Segoe UI" panose="020B0502040204020203" pitchFamily="34" charset="0"/>
              </a:rPr>
              <a:t> implement it with Phone Factor or with AD on-premises.</a:t>
            </a:r>
          </a:p>
          <a:p>
            <a:pPr defTabSz="697005">
              <a:spcAft>
                <a:spcPts val="600"/>
              </a:spcAft>
            </a:pPr>
            <a:endParaRPr lang="en-US" dirty="0">
              <a:solidFill>
                <a:srgbClr val="44546A"/>
              </a:solidFill>
            </a:endParaRPr>
          </a:p>
          <a:p>
            <a:pPr defTabSz="697005">
              <a:spcAft>
                <a:spcPts val="600"/>
              </a:spcAft>
            </a:pPr>
            <a:endParaRPr lang="en-US" dirty="0">
              <a:solidFill>
                <a:srgbClr val="44546A"/>
              </a:solidFill>
            </a:endParaRPr>
          </a:p>
          <a:p>
            <a:pPr defTabSz="697005">
              <a:spcAft>
                <a:spcPts val="600"/>
              </a:spcAft>
            </a:pPr>
            <a:endParaRPr lang="en-US" dirty="0">
              <a:solidFill>
                <a:srgbClr val="44546A"/>
              </a:solidFill>
            </a:endParaRP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684592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15000"/>
              </a:lnSpc>
              <a:spcAft>
                <a:spcPts val="1057"/>
              </a:spcAft>
              <a:defRPr/>
            </a:pPr>
            <a:r>
              <a:rPr lang="en-US" sz="1050" b="1" dirty="0">
                <a:latin typeface="Segoe UI" panose="020B0502040204020203" pitchFamily="34" charset="0"/>
                <a:ea typeface="Segoe UI" panose="020B0502040204020203" pitchFamily="34" charset="0"/>
                <a:cs typeface="Segoe UI" panose="020B0502040204020203" pitchFamily="34" charset="0"/>
              </a:rPr>
              <a:t>Slide script: </a:t>
            </a:r>
            <a:endParaRPr lang="en-US" sz="1050" dirty="0">
              <a:latin typeface="Segoe UI" panose="020B0502040204020203" pitchFamily="34" charset="0"/>
              <a:ea typeface="Segoe UI" panose="020B0502040204020203" pitchFamily="34" charset="0"/>
              <a:cs typeface="Segoe UI" panose="020B0502040204020203" pitchFamily="34" charset="0"/>
            </a:endParaRP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effectLst/>
                <a:latin typeface="Segoe UI Light" pitchFamily="34" charset="0"/>
                <a:ea typeface="+mn-ea"/>
                <a:cs typeface="+mn-cs"/>
              </a:rPr>
              <a:t>Customers own their data. </a:t>
            </a:r>
            <a:r>
              <a:rPr lang="en-US" sz="1000" kern="1200" dirty="0">
                <a:solidFill>
                  <a:schemeClr val="tx1"/>
                </a:solidFill>
                <a:effectLst/>
                <a:latin typeface="Segoe UI Light" pitchFamily="34" charset="0"/>
                <a:ea typeface="+mn-ea"/>
                <a:cs typeface="+mn-cs"/>
              </a:rPr>
              <a:t>This belief is fundamental to the Microsoft approach. When a customer utilizes Azure, they retain exclusive ownership of their data. </a:t>
            </a: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effectLst/>
                <a:latin typeface="Segoe UI Light" pitchFamily="34" charset="0"/>
                <a:ea typeface="+mn-ea"/>
                <a:cs typeface="+mn-cs"/>
              </a:rPr>
              <a:t>Control over data location.</a:t>
            </a:r>
            <a:r>
              <a:rPr lang="en-US" sz="1000" kern="1200" dirty="0">
                <a:solidFill>
                  <a:schemeClr val="tx1"/>
                </a:solidFill>
                <a:effectLst/>
                <a:latin typeface="Segoe UI Light" pitchFamily="34" charset="0"/>
                <a:ea typeface="+mn-ea"/>
                <a:cs typeface="+mn-cs"/>
              </a:rPr>
              <a:t> When customers entrust their data to Microsoft, they are not giving up control. For many customers, knowing and controlling the location of their data can be an important element of data privacy, compliance, and governance. Microsoft gives customers the freedom to choose the geographic areas where their data is stored, whether that includes in-country storage for compliance or latency considerations or out-of-country storage for security or disaster recovery purposes. Data may be replicated within a selected geographic area for redundancy, but will not be transmitted outside it. </a:t>
            </a: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effectLst/>
                <a:latin typeface="Segoe UI Light" pitchFamily="34" charset="0"/>
                <a:ea typeface="+mn-ea"/>
                <a:cs typeface="+mn-cs"/>
              </a:rPr>
              <a:t>Control over access to data. </a:t>
            </a:r>
            <a:r>
              <a:rPr lang="en-US" sz="1000" kern="1200" dirty="0">
                <a:solidFill>
                  <a:schemeClr val="tx1"/>
                </a:solidFill>
                <a:effectLst/>
                <a:latin typeface="Segoe UI Light" pitchFamily="34" charset="0"/>
                <a:ea typeface="+mn-ea"/>
                <a:cs typeface="+mn-cs"/>
              </a:rPr>
              <a:t>Strong authentication, including the use of multi-factor authentication, helps limit access to customer data to authorized personnel only. Sample audits are performed by both Microsoft and third parties to attest that access is only for appropriate business purposes. When access is granted, it is carefully controlled and logged, and revoked as soon as it is no longer needed.</a:t>
            </a: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effectLst/>
                <a:latin typeface="Segoe UI Light" pitchFamily="34" charset="0"/>
                <a:ea typeface="+mn-ea"/>
                <a:cs typeface="+mn-cs"/>
              </a:rPr>
              <a:t>Control over data destruction.</a:t>
            </a:r>
            <a:r>
              <a:rPr lang="en-US" sz="1000" kern="1200" dirty="0">
                <a:solidFill>
                  <a:schemeClr val="tx1"/>
                </a:solidFill>
                <a:effectLst/>
                <a:latin typeface="Segoe UI Light" pitchFamily="34" charset="0"/>
                <a:ea typeface="+mn-ea"/>
                <a:cs typeface="+mn-cs"/>
              </a:rPr>
              <a:t> When customers delete data or leave Azure, Microsoft follows procedures to render the previous customer’s data inaccessible storage resources before reuse</a:t>
            </a:r>
            <a:endParaRPr lang="en-US" sz="1000" b="1" kern="1200" dirty="0">
              <a:solidFill>
                <a:schemeClr val="tx1"/>
              </a:solidFill>
              <a:effectLst/>
              <a:latin typeface="Segoe UI Light" pitchFamily="34" charset="0"/>
              <a:ea typeface="+mn-ea"/>
              <a:cs typeface="+mn-cs"/>
            </a:endParaRP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effectLst/>
                <a:latin typeface="Segoe UI Light" pitchFamily="34" charset="0"/>
                <a:ea typeface="+mn-ea"/>
                <a:cs typeface="+mn-cs"/>
              </a:rPr>
              <a:t>Encryption key management.</a:t>
            </a:r>
            <a:r>
              <a:rPr lang="en-US" sz="1000" kern="1200" dirty="0">
                <a:solidFill>
                  <a:schemeClr val="tx1"/>
                </a:solidFill>
                <a:effectLst/>
                <a:latin typeface="Segoe UI Light" pitchFamily="34" charset="0"/>
                <a:ea typeface="+mn-ea"/>
                <a:cs typeface="+mn-cs"/>
              </a:rPr>
              <a:t> To ensure control over encrypted data, customers have the option to generate and manage their own encryption keys, and determine who is authorized to use them. They also have the option to revoke Microsoft’s copy of their encryption key, although this may limit Microsoft’s ability troubleshoot or repair problems and security threats.</a:t>
            </a: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Segoe UI Light" pitchFamily="34" charset="0"/>
              <a:ea typeface="+mn-ea"/>
              <a:cs typeface="+mn-cs"/>
            </a:endParaRPr>
          </a:p>
          <a:p>
            <a:r>
              <a:rPr lang="en-US" sz="1000" b="1" dirty="0"/>
              <a:t>Detail on Data</a:t>
            </a:r>
            <a:r>
              <a:rPr lang="en-US" sz="1000" b="1" baseline="0" dirty="0"/>
              <a:t> destruction:</a:t>
            </a:r>
            <a:endParaRPr lang="en-US" sz="1000" b="1" dirty="0"/>
          </a:p>
          <a:p>
            <a:pPr defTabSz="950930">
              <a:spcAft>
                <a:spcPts val="346"/>
              </a:spcAft>
              <a:defRPr/>
            </a:pPr>
            <a:r>
              <a:rPr lang="en-US" sz="1000" dirty="0"/>
              <a:t>When a customer deletes a blob or table entity, we immediately delete it from our index used to locate and access the data on the primary location, and then that delete is done asynchronously at the geo-replicated copy of the data.   At the primary location a customer can immediately try to access the blob or entity and they won’t find it in their index, since we provide strong consistency for the delete. Customers</a:t>
            </a:r>
            <a:r>
              <a:rPr lang="en-US" sz="1000" baseline="0" dirty="0"/>
              <a:t> can only read from disk space they have written to. If a customer leaves Azure, we preserve that data for a specified period of time, generally 90 days, before deleting the data.</a:t>
            </a:r>
            <a:endParaRPr lang="en-US" sz="1000" dirty="0"/>
          </a:p>
          <a:p>
            <a:pPr defTabSz="950930">
              <a:spcAft>
                <a:spcPts val="346"/>
              </a:spcAft>
              <a:defRPr/>
            </a:pPr>
            <a:endParaRPr lang="en-US" sz="1000" dirty="0"/>
          </a:p>
          <a:p>
            <a:pPr defTabSz="950930">
              <a:lnSpc>
                <a:spcPct val="90000"/>
              </a:lnSpc>
              <a:spcAft>
                <a:spcPts val="346"/>
              </a:spcAft>
              <a:defRPr/>
            </a:pPr>
            <a:r>
              <a:rPr lang="en-US" sz="1000" dirty="0"/>
              <a:t>Microsoft uses NIST compliant disk disposal processes. For hard drives that can’t be wiped we use a destruction process that destroys it (i.e. shredding) and renders the recovery of information impossible (e.g., disintegrate, shred, pulverize, or incinerate). The appropriate means of disposal is determined by the asset type.  Records of the destruction are retained. </a:t>
            </a:r>
            <a:r>
              <a:rPr lang="en-US" sz="1000" dirty="0">
                <a:latin typeface="Segoe UI Light" pitchFamily="34" charset="0"/>
              </a:rPr>
              <a:t>All Microsoft Azure services utilize approved media storage and disposal management services.  Paper documents are destroyed by approved means at the pre-determined end-of-life cycle.</a:t>
            </a: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Segoe UI Light" pitchFamily="34" charset="0"/>
              <a:ea typeface="+mn-ea"/>
              <a:cs typeface="+mn-cs"/>
            </a:endParaRP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Segoe UI Light" pitchFamily="34" charset="0"/>
              <a:ea typeface="+mn-ea"/>
              <a:cs typeface="+mn-cs"/>
            </a:endParaRPr>
          </a:p>
          <a:p>
            <a:pPr marL="285750" marR="0" indent="-2857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29</a:t>
            </a:fld>
            <a:endParaRPr lang="en-US" dirty="0">
              <a:solidFill>
                <a:prstClr val="black"/>
              </a:solidFill>
            </a:endParaRPr>
          </a:p>
        </p:txBody>
      </p:sp>
      <p:sp>
        <p:nvSpPr>
          <p:cNvPr id="5" name="Date Placeholder 4"/>
          <p:cNvSpPr>
            <a:spLocks noGrp="1"/>
          </p:cNvSpPr>
          <p:nvPr>
            <p:ph type="dt" idx="11"/>
          </p:nvPr>
        </p:nvSpPr>
        <p:spPr/>
        <p:txBody>
          <a:bodyPr/>
          <a:lstStyle/>
          <a:p>
            <a:fld id="{821150AD-739B-469D-B694-0A1E38BA1989}" type="datetime8">
              <a:rPr lang="en-US" smtClean="0">
                <a:solidFill>
                  <a:prstClr val="black"/>
                </a:solidFill>
              </a:rPr>
              <a:pPr/>
              <a:t>7/26/2016 3:24 PM</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a:solidFill>
                  <a:prstClr val="black"/>
                </a:solidFill>
              </a:rPr>
              <a:t>Sarah Fender 100-level Azure Security deck</a:t>
            </a:r>
          </a:p>
        </p:txBody>
      </p:sp>
    </p:spTree>
    <p:extLst>
      <p:ext uri="{BB962C8B-B14F-4D97-AF65-F5344CB8AC3E}">
        <p14:creationId xmlns:p14="http://schemas.microsoft.com/office/powerpoint/2010/main" val="110045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78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Slide title: </a:t>
            </a:r>
            <a:r>
              <a:rPr lang="en-US" b="0" dirty="0"/>
              <a:t>Choice of data location &amp;</a:t>
            </a:r>
            <a:r>
              <a:rPr lang="en-US" b="0" baseline="0" dirty="0"/>
              <a:t> replication</a:t>
            </a:r>
            <a:endParaRPr lang="en-US" b="0" dirty="0"/>
          </a:p>
          <a:p>
            <a:pPr defTabSz="931774">
              <a:defRPr/>
            </a:pPr>
            <a:r>
              <a:rPr lang="en-US" b="1" dirty="0"/>
              <a:t>Slide objective: </a:t>
            </a:r>
            <a:r>
              <a:rPr lang="en-US" dirty="0"/>
              <a:t>Explain how Microsoft Azure</a:t>
            </a:r>
            <a:r>
              <a:rPr lang="en-US" baseline="0" dirty="0"/>
              <a:t> makes </a:t>
            </a:r>
            <a:r>
              <a:rPr lang="en-US" dirty="0"/>
              <a:t>multiple copies of your data in each location – so even if you have your data in one location, you still have 3 different copies.</a:t>
            </a:r>
          </a:p>
          <a:p>
            <a:pPr defTabSz="931774">
              <a:defRPr/>
            </a:pPr>
            <a:endParaRPr lang="en-US" b="1" dirty="0"/>
          </a:p>
          <a:p>
            <a:pPr defTabSz="931774">
              <a:defRPr/>
            </a:pPr>
            <a:r>
              <a:rPr lang="en-US" b="1" dirty="0"/>
              <a:t>Slide script: </a:t>
            </a:r>
          </a:p>
          <a:p>
            <a:pPr defTabSz="931774">
              <a:defRPr/>
            </a:pPr>
            <a:r>
              <a:rPr lang="en-US" dirty="0"/>
              <a:t>Microsoft Azure customers can specify the geographic areas where their customer data is stored. Data may be replicated within a geographic area for redundancy, but will not be transmitted outside it. Microsoft Azure replicates data both locally and to different physical locations. </a:t>
            </a:r>
          </a:p>
          <a:p>
            <a:pPr marL="174708" indent="-174708">
              <a:buFont typeface="Arial" panose="020B0604020202020204" pitchFamily="34" charset="0"/>
              <a:buChar char="•"/>
            </a:pPr>
            <a:r>
              <a:rPr lang="en-US" dirty="0"/>
              <a:t>To guard against hardware failures and improve availability, every blob is replicated across three computers in a Microsoft Azure datacenter.</a:t>
            </a:r>
          </a:p>
          <a:p>
            <a:pPr marL="174708" indent="-174708">
              <a:buFont typeface="Arial" panose="020B0604020202020204" pitchFamily="34" charset="0"/>
              <a:buChar char="•"/>
            </a:pPr>
            <a:r>
              <a:rPr lang="en-US" dirty="0"/>
              <a:t>To ensure more robust backup, Windows offers geo-replicated storage</a:t>
            </a:r>
          </a:p>
          <a:p>
            <a:pPr defTabSz="931774">
              <a:defRPr/>
            </a:pPr>
            <a:endParaRPr lang="en-US" dirty="0"/>
          </a:p>
          <a:p>
            <a:r>
              <a:rPr lang="en-US" dirty="0"/>
              <a:t>Microsoft may transfer Customer Data within a geo (e.g., within Europe) for data redundancy or other purposes. For example, Azure </a:t>
            </a:r>
            <a:r>
              <a:rPr lang="en-US" dirty="0">
                <a:hlinkClick r:id="rId3"/>
              </a:rPr>
              <a:t>replicates</a:t>
            </a:r>
            <a:r>
              <a:rPr lang="en-US" dirty="0"/>
              <a:t> Blob and Table data between two regions within the same geo for enhanced data durability in case of a major data center disaster. Microsoft will not transfer Customer Data outside the geo(s) customer specifies (for example, from Europe to U.S. or from U.S. to Asia) except where necessary for Microsoft to provide customer support, troubleshoot the service, or comply with legal requirements; or where customer configures the account to enable such transfer of Customer Data.</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7/26/2016 3:24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30</a:t>
            </a:fld>
            <a:endParaRPr lang="en-US" altLang="en-US">
              <a:solidFill>
                <a:prstClr val="black"/>
              </a:solidFill>
            </a:endParaRPr>
          </a:p>
        </p:txBody>
      </p:sp>
    </p:spTree>
    <p:extLst>
      <p:ext uri="{BB962C8B-B14F-4D97-AF65-F5344CB8AC3E}">
        <p14:creationId xmlns:p14="http://schemas.microsoft.com/office/powerpoint/2010/main" val="1532264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10">
              <a:defRPr/>
            </a:pPr>
            <a:r>
              <a:rPr lang="en-US" dirty="0"/>
              <a:t>Let’s take a moment</a:t>
            </a:r>
            <a:r>
              <a:rPr lang="en-US" baseline="0" dirty="0"/>
              <a:t> to walk through </a:t>
            </a:r>
            <a:r>
              <a:rPr lang="en-US" dirty="0"/>
              <a:t>customer</a:t>
            </a:r>
            <a:r>
              <a:rPr lang="en-US" baseline="0" dirty="0"/>
              <a:t> options around monitoring and alerts, firewalls, and Antimalware/Antivirus. We’ll look at what Azure provides and what you manage on your side.</a:t>
            </a:r>
            <a:endParaRPr lang="en-US" b="0" dirty="0"/>
          </a:p>
          <a:p>
            <a:pPr defTabSz="942210">
              <a:defRPr/>
            </a:pPr>
            <a:endParaRPr lang="en-US" b="1" dirty="0"/>
          </a:p>
          <a:p>
            <a:r>
              <a:rPr lang="en-US" sz="1200" b="1" dirty="0"/>
              <a:t>Monitoring</a:t>
            </a:r>
          </a:p>
          <a:p>
            <a:r>
              <a:rPr lang="en-US" sz="1200" b="1" dirty="0"/>
              <a:t>AZURE:</a:t>
            </a:r>
          </a:p>
          <a:p>
            <a:pPr marL="407906" indent="-407906">
              <a:buFont typeface="Arial" panose="020B0604020202020204" pitchFamily="34" charset="0"/>
              <a:buChar char="•"/>
            </a:pPr>
            <a:r>
              <a:rPr lang="en-US" sz="1200" dirty="0"/>
              <a:t>Performs monitoring &amp; alerting of security events for the platform </a:t>
            </a:r>
          </a:p>
          <a:p>
            <a:pPr marL="407906" indent="-407906">
              <a:buFont typeface="Arial" panose="020B0604020202020204" pitchFamily="34" charset="0"/>
              <a:buChar char="•"/>
            </a:pPr>
            <a:r>
              <a:rPr lang="en-US" sz="1200" dirty="0"/>
              <a:t>Enables security data collection via Monitoring Agent or Windows Event Forwarding</a:t>
            </a:r>
            <a:endParaRPr lang="en-US" sz="1200" b="1" dirty="0"/>
          </a:p>
          <a:p>
            <a:r>
              <a:rPr lang="en-US" sz="1200" b="1" dirty="0"/>
              <a:t>CUSTOMER:</a:t>
            </a:r>
          </a:p>
          <a:p>
            <a:pPr marL="407906" indent="-407906">
              <a:buFont typeface="Arial" panose="020B0604020202020204" pitchFamily="34" charset="0"/>
              <a:buChar char="•"/>
            </a:pPr>
            <a:r>
              <a:rPr lang="en-US" sz="1200" dirty="0"/>
              <a:t>Configures monitoring </a:t>
            </a:r>
          </a:p>
          <a:p>
            <a:pPr marL="407906" indent="-407906">
              <a:buFont typeface="Arial" panose="020B0604020202020204" pitchFamily="34" charset="0"/>
              <a:buChar char="•"/>
            </a:pPr>
            <a:r>
              <a:rPr lang="en-US" sz="1200" dirty="0"/>
              <a:t>Exports events to SQL Database, HDInsight or a SIEM for analysis</a:t>
            </a:r>
          </a:p>
          <a:p>
            <a:pPr marL="407906" indent="-407906">
              <a:buFont typeface="Arial" panose="020B0604020202020204" pitchFamily="34" charset="0"/>
              <a:buChar char="•"/>
            </a:pPr>
            <a:r>
              <a:rPr lang="en-US" sz="1200" dirty="0"/>
              <a:t>Monitors alerts &amp; reports</a:t>
            </a:r>
          </a:p>
          <a:p>
            <a:pPr marL="407906" indent="-407906">
              <a:buFont typeface="Arial" panose="020B0604020202020204" pitchFamily="34" charset="0"/>
              <a:buChar char="•"/>
            </a:pPr>
            <a:r>
              <a:rPr lang="en-US" sz="1200" dirty="0"/>
              <a:t>Responds to incidents</a:t>
            </a:r>
          </a:p>
          <a:p>
            <a:pPr defTabSz="942210">
              <a:defRPr/>
            </a:pPr>
            <a:endParaRPr lang="en-US" b="0" dirty="0"/>
          </a:p>
          <a:p>
            <a:pPr defTabSz="942210">
              <a:defRPr/>
            </a:pPr>
            <a:r>
              <a:rPr lang="en-US" b="1" dirty="0"/>
              <a:t>Firewalls:</a:t>
            </a:r>
          </a:p>
          <a:p>
            <a:r>
              <a:rPr lang="en-US" dirty="0">
                <a:latin typeface="Segoe UI Light" pitchFamily="34" charset="0"/>
              </a:rPr>
              <a:t> </a:t>
            </a:r>
            <a:r>
              <a:rPr lang="en-US" sz="2400" b="1" dirty="0">
                <a:solidFill>
                  <a:srgbClr val="0171B0"/>
                </a:solidFill>
              </a:rPr>
              <a:t>AZURE:</a:t>
            </a:r>
            <a:endParaRPr lang="en-US" sz="2400" b="1" dirty="0">
              <a:solidFill>
                <a:srgbClr val="44546A"/>
              </a:solidFill>
            </a:endParaRPr>
          </a:p>
          <a:p>
            <a:pPr marL="241269" indent="-241269">
              <a:lnSpc>
                <a:spcPct val="90000"/>
              </a:lnSpc>
              <a:spcBef>
                <a:spcPts val="312"/>
              </a:spcBef>
              <a:spcAft>
                <a:spcPts val="204"/>
              </a:spcAft>
              <a:buSzPct val="98000"/>
              <a:buFont typeface="Arial" panose="020B0604020202020204" pitchFamily="34" charset="0"/>
              <a:buChar char="•"/>
            </a:pPr>
            <a:r>
              <a:rPr lang="en-US" sz="1200" dirty="0">
                <a:solidFill>
                  <a:schemeClr val="bg1"/>
                </a:solidFill>
                <a:latin typeface="Segoe UI Light"/>
              </a:rPr>
              <a:t>Restricts access from the Internet, permits traffic only to endpoints, and provides load balancing and NAT at the Cloud Access Layer</a:t>
            </a:r>
          </a:p>
          <a:p>
            <a:pPr marL="241269" indent="-241269">
              <a:spcAft>
                <a:spcPts val="204"/>
              </a:spcAft>
              <a:buSzPct val="98000"/>
              <a:buFont typeface="Arial" panose="020B0604020202020204" pitchFamily="34" charset="0"/>
              <a:buChar char="•"/>
            </a:pPr>
            <a:r>
              <a:rPr lang="en-US" sz="1200" dirty="0">
                <a:solidFill>
                  <a:schemeClr val="bg1"/>
                </a:solidFill>
                <a:latin typeface="Segoe UI Light"/>
              </a:rPr>
              <a:t>Isolates traffic and provides intrusion defense through a distributed firewall</a:t>
            </a:r>
          </a:p>
          <a:p>
            <a:pPr marL="239187" indent="-239187">
              <a:buFont typeface="Arial" panose="020B0604020202020204" pitchFamily="34" charset="0"/>
              <a:buChar char="•"/>
            </a:pPr>
            <a:endParaRPr lang="en-US" dirty="0">
              <a:solidFill>
                <a:srgbClr val="44546A"/>
              </a:solidFill>
            </a:endParaRPr>
          </a:p>
          <a:p>
            <a:pPr>
              <a:spcAft>
                <a:spcPts val="607"/>
              </a:spcAft>
            </a:pPr>
            <a:r>
              <a:rPr lang="en-US" sz="2400" b="1" dirty="0">
                <a:solidFill>
                  <a:srgbClr val="0171B0"/>
                </a:solidFill>
              </a:rPr>
              <a:t>CUSTOMER:</a:t>
            </a:r>
            <a:endParaRPr lang="en-US" sz="2400" b="1" dirty="0">
              <a:solidFill>
                <a:srgbClr val="44546A"/>
              </a:solidFill>
            </a:endParaRPr>
          </a:p>
          <a:p>
            <a:pPr marL="241269" indent="-241269">
              <a:spcAft>
                <a:spcPts val="204"/>
              </a:spcAft>
              <a:buFont typeface="Arial" panose="020B0604020202020204" pitchFamily="34" charset="0"/>
              <a:buChar char="•"/>
            </a:pPr>
            <a:r>
              <a:rPr lang="en-US" sz="1200" dirty="0">
                <a:solidFill>
                  <a:schemeClr val="bg1"/>
                </a:solidFill>
                <a:latin typeface="Segoe UI Light"/>
              </a:rPr>
              <a:t>Applies corporate firewall using </a:t>
            </a:r>
            <a:br>
              <a:rPr lang="en-US" sz="1200" dirty="0">
                <a:solidFill>
                  <a:schemeClr val="bg1"/>
                </a:solidFill>
                <a:latin typeface="Segoe UI Light"/>
              </a:rPr>
            </a:br>
            <a:r>
              <a:rPr lang="en-US" sz="1200" dirty="0">
                <a:solidFill>
                  <a:schemeClr val="bg1"/>
                </a:solidFill>
                <a:latin typeface="Segoe UI Light"/>
              </a:rPr>
              <a:t>site-to-site VPN</a:t>
            </a:r>
          </a:p>
          <a:p>
            <a:pPr marL="241269" indent="-241269">
              <a:spcAft>
                <a:spcPts val="204"/>
              </a:spcAft>
              <a:buFont typeface="Arial" panose="020B0604020202020204" pitchFamily="34" charset="0"/>
              <a:buChar char="•"/>
            </a:pPr>
            <a:r>
              <a:rPr lang="en-US" sz="1200" dirty="0">
                <a:solidFill>
                  <a:schemeClr val="bg1"/>
                </a:solidFill>
                <a:latin typeface="Segoe UI Light"/>
              </a:rPr>
              <a:t>Configures endpoints</a:t>
            </a:r>
          </a:p>
          <a:p>
            <a:pPr marL="241269" indent="-241269">
              <a:spcAft>
                <a:spcPts val="204"/>
              </a:spcAft>
              <a:buFont typeface="Arial" panose="020B0604020202020204" pitchFamily="34" charset="0"/>
              <a:buChar char="•"/>
            </a:pPr>
            <a:r>
              <a:rPr lang="en-US" sz="1200" dirty="0">
                <a:solidFill>
                  <a:schemeClr val="bg1"/>
                </a:solidFill>
                <a:latin typeface="Segoe UI Light"/>
              </a:rPr>
              <a:t>Defines access controls between tiers and provides additional protection via the OS firewall</a:t>
            </a:r>
          </a:p>
          <a:p>
            <a:pPr defTabSz="942210">
              <a:defRPr/>
            </a:pPr>
            <a:endParaRPr lang="en-US" b="0" dirty="0"/>
          </a:p>
          <a:p>
            <a:pPr defTabSz="942210">
              <a:defRPr/>
            </a:pPr>
            <a:r>
              <a:rPr lang="en-US" b="1" dirty="0"/>
              <a:t>Antimalware/Antivirus</a:t>
            </a:r>
          </a:p>
          <a:p>
            <a:pPr>
              <a:spcAft>
                <a:spcPts val="607"/>
              </a:spcAft>
            </a:pPr>
            <a:r>
              <a:rPr lang="en-US" sz="1400" b="1" dirty="0">
                <a:solidFill>
                  <a:srgbClr val="0171B0"/>
                </a:solidFill>
              </a:rPr>
              <a:t>AZURE:</a:t>
            </a:r>
            <a:endParaRPr lang="en-US" sz="1400" b="1" dirty="0">
              <a:solidFill>
                <a:srgbClr val="44546A"/>
              </a:solidFill>
            </a:endParaRPr>
          </a:p>
          <a:p>
            <a:pPr marL="239187" indent="-239187">
              <a:buFont typeface="Arial" panose="020B0604020202020204" pitchFamily="34" charset="0"/>
              <a:buChar char="•"/>
            </a:pPr>
            <a:r>
              <a:rPr lang="en-US" dirty="0">
                <a:solidFill>
                  <a:srgbClr val="44546A"/>
                </a:solidFill>
              </a:rPr>
              <a:t>Performs monitoring &amp; alerting of security events for the platform. </a:t>
            </a:r>
            <a:r>
              <a:rPr lang="en-US" dirty="0"/>
              <a:t>Azure also scans all software components (including OS) deployed to Azure for malware as part of our internal build and deployment.</a:t>
            </a:r>
            <a:endParaRPr lang="en-US" dirty="0">
              <a:solidFill>
                <a:srgbClr val="44546A"/>
              </a:solidFill>
            </a:endParaRPr>
          </a:p>
          <a:p>
            <a:pPr marL="239187" indent="-239187">
              <a:buFont typeface="Arial" panose="020B0604020202020204" pitchFamily="34" charset="0"/>
              <a:buChar char="•"/>
            </a:pPr>
            <a:r>
              <a:rPr lang="en-US" dirty="0">
                <a:solidFill>
                  <a:srgbClr val="44546A"/>
                </a:solidFill>
              </a:rPr>
              <a:t>Enables real time protection, on-demand scanning, and monitoring via Microsoft Antimalware for Cloud Services and Virtual Machines</a:t>
            </a:r>
          </a:p>
          <a:p>
            <a:pPr marL="239187" indent="-239187">
              <a:buFont typeface="Arial" panose="020B0604020202020204" pitchFamily="34" charset="0"/>
              <a:buChar char="•"/>
            </a:pPr>
            <a:endParaRPr lang="en-US" dirty="0">
              <a:solidFill>
                <a:srgbClr val="44546A"/>
              </a:solidFill>
            </a:endParaRPr>
          </a:p>
          <a:p>
            <a:pPr>
              <a:spcAft>
                <a:spcPts val="607"/>
              </a:spcAft>
            </a:pPr>
            <a:r>
              <a:rPr lang="en-US" sz="1400" b="1" dirty="0">
                <a:solidFill>
                  <a:srgbClr val="0171B0"/>
                </a:solidFill>
              </a:rPr>
              <a:t>CUSTOMER:</a:t>
            </a:r>
            <a:endParaRPr lang="en-US" sz="1400" b="1" dirty="0">
              <a:solidFill>
                <a:srgbClr val="44546A"/>
              </a:solidFill>
            </a:endParaRPr>
          </a:p>
          <a:p>
            <a:pPr marL="239187" indent="-239187">
              <a:buFont typeface="Arial" panose="020B0604020202020204" pitchFamily="34" charset="0"/>
              <a:buChar char="•"/>
            </a:pPr>
            <a:r>
              <a:rPr lang="en-US" dirty="0">
                <a:solidFill>
                  <a:srgbClr val="44546A"/>
                </a:solidFill>
              </a:rPr>
              <a:t>Configures Microsoft Antimalware or an AV/AM solution from a partner</a:t>
            </a:r>
          </a:p>
          <a:p>
            <a:pPr marL="239187" indent="-239187">
              <a:buFont typeface="Arial" panose="020B0604020202020204" pitchFamily="34" charset="0"/>
              <a:buChar char="•"/>
            </a:pPr>
            <a:r>
              <a:rPr lang="en-US" dirty="0">
                <a:solidFill>
                  <a:srgbClr val="44546A"/>
                </a:solidFill>
              </a:rPr>
              <a:t>Extracts events to SIEM</a:t>
            </a:r>
          </a:p>
          <a:p>
            <a:pPr marL="239187" indent="-239187">
              <a:buFont typeface="Arial" panose="020B0604020202020204" pitchFamily="34" charset="0"/>
              <a:buChar char="•"/>
            </a:pPr>
            <a:r>
              <a:rPr lang="en-US" dirty="0">
                <a:solidFill>
                  <a:srgbClr val="44546A"/>
                </a:solidFill>
              </a:rPr>
              <a:t>Monitors alerts &amp; reports</a:t>
            </a:r>
          </a:p>
          <a:p>
            <a:pPr marL="239187" indent="-239187">
              <a:buFont typeface="Arial" panose="020B0604020202020204" pitchFamily="34" charset="0"/>
              <a:buChar char="•"/>
            </a:pPr>
            <a:r>
              <a:rPr lang="en-US" dirty="0">
                <a:solidFill>
                  <a:srgbClr val="44546A"/>
                </a:solidFill>
              </a:rPr>
              <a:t>Responds to incidents</a:t>
            </a:r>
          </a:p>
          <a:p>
            <a:pPr marL="239187" indent="-239187" defTabSz="924641">
              <a:lnSpc>
                <a:spcPct val="100000"/>
              </a:lnSpc>
              <a:spcAft>
                <a:spcPts val="0"/>
              </a:spcAft>
              <a:buFont typeface="Arial" panose="020B0604020202020204" pitchFamily="34" charset="0"/>
              <a:buChar char="•"/>
              <a:defRPr/>
            </a:pPr>
            <a:r>
              <a:rPr lang="en-US" sz="1200" dirty="0">
                <a:latin typeface="Segoe UI" panose="020B0502040204020203" pitchFamily="34" charset="0"/>
              </a:rPr>
              <a:t>For added assurance, VMs can be routinely reimaged to clean out intrusions that may have gone undetected. </a:t>
            </a:r>
            <a:endParaRPr lang="en-US" dirty="0">
              <a:solidFill>
                <a:srgbClr val="44546A"/>
              </a:solidFill>
              <a:latin typeface="Segoe UI" panose="020B0502040204020203" pitchFamily="34" charset="0"/>
            </a:endParaRPr>
          </a:p>
          <a:p>
            <a:pPr defTabSz="942210">
              <a:defRPr/>
            </a:pPr>
            <a:endParaRPr lang="en-US" b="0" dirty="0"/>
          </a:p>
          <a:p>
            <a:pPr defTabSz="942210">
              <a:defRPr/>
            </a:pPr>
            <a:endParaRPr lang="en-US" b="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282886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30"/>
              </a:spcAft>
            </a:pPr>
            <a:r>
              <a:rPr lang="en-US" b="1" dirty="0">
                <a:latin typeface="Segoe UI" panose="020B0502040204020203" pitchFamily="34" charset="0"/>
                <a:ea typeface="Segoe UI" panose="020B0502040204020203" pitchFamily="34" charset="0"/>
                <a:cs typeface="Segoe UI" panose="020B0502040204020203" pitchFamily="34" charset="0"/>
              </a:rPr>
              <a:t>Key point – patch</a:t>
            </a:r>
            <a:r>
              <a:rPr lang="en-US" b="1" baseline="0" dirty="0">
                <a:latin typeface="Segoe UI" panose="020B0502040204020203" pitchFamily="34" charset="0"/>
                <a:ea typeface="Segoe UI" panose="020B0502040204020203" pitchFamily="34" charset="0"/>
                <a:cs typeface="Segoe UI" panose="020B0502040204020203" pitchFamily="34" charset="0"/>
              </a:rPr>
              <a:t> management as a service – this gets done for you!</a:t>
            </a:r>
          </a:p>
          <a:p>
            <a:pPr defTabSz="942210">
              <a:lnSpc>
                <a:spcPct val="115000"/>
              </a:lnSpc>
              <a:spcAft>
                <a:spcPts val="1030"/>
              </a:spcAft>
              <a:defRPr/>
            </a:pPr>
            <a:endParaRPr lang="en-US" b="1" dirty="0">
              <a:latin typeface="Segoe UI" panose="020B0502040204020203" pitchFamily="34" charset="0"/>
              <a:ea typeface="Segoe UI" panose="020B0502040204020203" pitchFamily="34" charset="0"/>
              <a:cs typeface="Segoe UI" panose="020B0502040204020203" pitchFamily="34" charset="0"/>
            </a:endParaRPr>
          </a:p>
          <a:p>
            <a:pPr defTabSz="942210">
              <a:lnSpc>
                <a:spcPct val="115000"/>
              </a:lnSpc>
              <a:spcAft>
                <a:spcPts val="1030"/>
              </a:spcAft>
              <a:defRPr/>
            </a:pPr>
            <a:r>
              <a:rPr lang="en-US" b="1" dirty="0">
                <a:latin typeface="Segoe UI" panose="020B0502040204020203" pitchFamily="34" charset="0"/>
                <a:ea typeface="Segoe UI" panose="020B0502040204020203" pitchFamily="34" charset="0"/>
                <a:cs typeface="Segoe UI" panose="020B0502040204020203" pitchFamily="34" charset="0"/>
              </a:rPr>
              <a:t>Slide script: </a:t>
            </a:r>
          </a:p>
          <a:p>
            <a:pPr defTabSz="942210">
              <a:lnSpc>
                <a:spcPct val="115000"/>
              </a:lnSpc>
              <a:spcAft>
                <a:spcPts val="1030"/>
              </a:spcAft>
              <a:defRPr/>
            </a:pPr>
            <a:r>
              <a:rPr lang="en-US" sz="1200" dirty="0">
                <a:latin typeface="Segoe UI" panose="020B0502040204020203" pitchFamily="34" charset="0"/>
              </a:rPr>
              <a:t>Security patches help protect systems from known vulnerabilities. Integrated deployment systems manage the distribution and installation of security updates for the Azure service. Customers can apply similar update management processes for virtual machines (VMs) deployed on Azure. </a:t>
            </a:r>
          </a:p>
          <a:p>
            <a:pPr defTabSz="942210">
              <a:lnSpc>
                <a:spcPct val="115000"/>
              </a:lnSpc>
              <a:spcAft>
                <a:spcPts val="1030"/>
              </a:spcAft>
              <a:defRPr/>
            </a:pPr>
            <a:endParaRPr lang="en-US" dirty="0"/>
          </a:p>
          <a:p>
            <a:r>
              <a:rPr lang="en-US" sz="1200" b="1" dirty="0">
                <a:latin typeface="Segoe UI" panose="020B0502040204020203" pitchFamily="34" charset="0"/>
              </a:rPr>
              <a:t>AZURE:</a:t>
            </a:r>
          </a:p>
          <a:p>
            <a:r>
              <a:rPr lang="en-US" sz="1200" dirty="0">
                <a:latin typeface="Segoe UI" panose="020B0502040204020203" pitchFamily="34" charset="0"/>
              </a:rPr>
              <a:t>Microsoft Azure works with MSRC to identify when patch releases are required, and applies patches immediately or during a scheduled release to the Microsoft Azure environment based on the severity. </a:t>
            </a:r>
            <a:r>
              <a:rPr lang="en-US" sz="1200" dirty="0"/>
              <a:t>Microsoft Azure is notified by the Microsoft Security Response Center (MSRC) and Microsoft Online Security Services &amp; Compliance (OSSC) teams upon identification of updates applicable to Azure environment. This includes the notification of the latest patches released. Microsoft Azure works with MSRC and evaluates patch releases to determine applicability and impact to the Microsoft Azure environment and customers. The applicable security patches are released through the periodic OS release cycle in accordance with change and release management procedures. Emergency out-of-band security patches (e.g., Software Security Incident Response Process (SSIRP) patches) are expedited for more immediate release.</a:t>
            </a:r>
          </a:p>
          <a:p>
            <a:endParaRPr lang="en-US" sz="1200" dirty="0"/>
          </a:p>
          <a:p>
            <a:r>
              <a:rPr lang="en-US" sz="1200" dirty="0"/>
              <a:t>The patches are automatically applied to the customers’ Guest VMs unless the customer has configured the VM for manual upgrades. In this case, the customer is responsible for patching. </a:t>
            </a:r>
          </a:p>
          <a:p>
            <a:r>
              <a:rPr lang="en-US" sz="1200" dirty="0"/>
              <a:t> </a:t>
            </a:r>
          </a:p>
          <a:p>
            <a:r>
              <a:rPr lang="en-US" sz="1200" dirty="0"/>
              <a:t>Microsoft Azure follows a change process to modify the underlying OS within the platform. All changes are reviewed and tested, at a minimum, for their quality, performance, impact on other systems, recovery objectives and security features before they are moved into production using the Microsoft Azure Release process. Microsoft Azure has established test windows for reviewing and testing of new features, changes to existing features and patches. </a:t>
            </a:r>
          </a:p>
          <a:p>
            <a:r>
              <a:rPr lang="en-US" sz="1200" dirty="0"/>
              <a:t> </a:t>
            </a:r>
          </a:p>
          <a:p>
            <a:r>
              <a:rPr lang="en-US" sz="1200" b="1" dirty="0"/>
              <a:t>CUSTOMERS:</a:t>
            </a:r>
          </a:p>
          <a:p>
            <a:r>
              <a:rPr lang="en-US" sz="1200" dirty="0"/>
              <a:t>Customers apply patches to their Virtual Machines using Systems Center or whatever other processes they use on-premises.</a:t>
            </a: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0115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97" rtl="0" eaLnBrk="1" fontAlgn="auto" latinLnBrk="0" hangingPunct="1">
              <a:lnSpc>
                <a:spcPct val="100000"/>
              </a:lnSpc>
              <a:spcBef>
                <a:spcPts val="2040"/>
              </a:spcBef>
              <a:spcAft>
                <a:spcPts val="1836"/>
              </a:spcAft>
              <a:buClrTx/>
              <a:buSzTx/>
              <a:buFontTx/>
              <a:buNone/>
              <a:tabLst/>
              <a:defRPr/>
            </a:pPr>
            <a:r>
              <a:rPr lang="en-US" sz="900" b="1" dirty="0">
                <a:latin typeface="Segoe UI" panose="020B0502040204020203" pitchFamily="34" charset="0"/>
                <a:ea typeface="Segoe UI" panose="020B0502040204020203" pitchFamily="34" charset="0"/>
                <a:cs typeface="Segoe UI" panose="020B0502040204020203" pitchFamily="34" charset="0"/>
              </a:rPr>
              <a:t>Slide script: </a:t>
            </a:r>
          </a:p>
          <a:p>
            <a:pPr defTabSz="932597">
              <a:spcBef>
                <a:spcPts val="2040"/>
              </a:spcBef>
              <a:spcAft>
                <a:spcPts val="1836"/>
              </a:spcAft>
            </a:pPr>
            <a:r>
              <a:rPr lang="en-US" sz="900" dirty="0">
                <a:solidFill>
                  <a:srgbClr val="FFFFFF"/>
                </a:solidFill>
                <a:latin typeface="Segoe UI"/>
              </a:rPr>
              <a:t>Identify missing system updates and malware status. Collect security-related events and perform forensic, audit, and breach analysis. Enable cloud-based patch management for all your environments.</a:t>
            </a:r>
          </a:p>
          <a:p>
            <a:pPr defTabSz="932597">
              <a:spcBef>
                <a:spcPts val="2040"/>
              </a:spcBef>
              <a:spcAft>
                <a:spcPts val="1836"/>
              </a:spcAft>
            </a:pPr>
            <a:endParaRPr lang="en-US" sz="900" dirty="0">
              <a:solidFill>
                <a:srgbClr val="FFFFFF"/>
              </a:solidFill>
              <a:latin typeface="Segoe UI"/>
            </a:endParaRPr>
          </a:p>
          <a:p>
            <a:pPr marL="0" marR="0" indent="0" algn="l" defTabSz="932597" rtl="0" eaLnBrk="1" fontAlgn="auto" latinLnBrk="0" hangingPunct="1">
              <a:lnSpc>
                <a:spcPct val="90000"/>
              </a:lnSpc>
              <a:spcBef>
                <a:spcPts val="2040"/>
              </a:spcBef>
              <a:spcAft>
                <a:spcPts val="1836"/>
              </a:spcAft>
              <a:buClrTx/>
              <a:buSzTx/>
              <a:buFontTx/>
              <a:buNone/>
              <a:tabLst/>
              <a:defRPr/>
            </a:pPr>
            <a:r>
              <a:rPr lang="en-US" dirty="0">
                <a:solidFill>
                  <a:schemeClr val="tx2"/>
                </a:solidFill>
              </a:rPr>
              <a:t>Help secure your workloads, servers, and users</a:t>
            </a:r>
          </a:p>
          <a:p>
            <a:pPr defTabSz="932597">
              <a:spcBef>
                <a:spcPts val="2040"/>
              </a:spcBef>
              <a:spcAft>
                <a:spcPts val="1836"/>
              </a:spcAft>
            </a:pPr>
            <a:endParaRPr lang="en-US" sz="900" dirty="0">
              <a:solidFill>
                <a:srgbClr val="FFFFFF"/>
              </a:solidFill>
              <a:latin typeface="Segoe UI"/>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7CB98C-793E-42FB-8211-BBD504964BB2}" type="datetime1">
              <a:rPr lang="en-US" smtClean="0"/>
              <a:t>7/26/2016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08070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panose="020B0502040204020203" pitchFamily="34" charset="0"/>
                <a:ea typeface="Segoe UI" panose="020B0502040204020203" pitchFamily="34" charset="0"/>
                <a:cs typeface="Segoe UI" panose="020B0502040204020203" pitchFamily="34" charset="0"/>
              </a:rPr>
              <a:t>Slide script: </a:t>
            </a:r>
          </a:p>
          <a:p>
            <a:r>
              <a:rPr lang="en-US" sz="1200" kern="1200" dirty="0">
                <a:solidFill>
                  <a:schemeClr val="tx1"/>
                </a:solidFill>
                <a:effectLst/>
                <a:latin typeface="Segoe UI Light" pitchFamily="34" charset="0"/>
                <a:ea typeface="+mn-ea"/>
                <a:cs typeface="+mn-cs"/>
              </a:rPr>
              <a:t>Azure Security</a:t>
            </a:r>
            <a:r>
              <a:rPr lang="en-US" sz="1200" kern="1200" baseline="0" dirty="0">
                <a:solidFill>
                  <a:schemeClr val="tx1"/>
                </a:solidFill>
                <a:effectLst/>
                <a:latin typeface="Segoe UI Light" pitchFamily="34" charset="0"/>
                <a:ea typeface="+mn-ea"/>
                <a:cs typeface="+mn-cs"/>
              </a:rPr>
              <a:t> Center </a:t>
            </a:r>
            <a:r>
              <a:rPr lang="en-US" sz="1200" kern="1200" dirty="0">
                <a:solidFill>
                  <a:schemeClr val="tx1"/>
                </a:solidFill>
                <a:effectLst/>
                <a:latin typeface="Segoe UI Light" pitchFamily="34" charset="0"/>
                <a:ea typeface="+mn-ea"/>
                <a:cs typeface="+mn-cs"/>
              </a:rPr>
              <a:t>helps you prevent, detect and respond to threats with increased visibility and control over the security of all your Azure resources. It provides a central view of security across your subscriptions, and enables you to set policies and monitor security configurations. Policy-driven recommendations guide resource owners through the process of implementing security controls and enable rapid deployment of integrated Microsoft and partner security solutions. Security-related events from across your Azure deployments are automatically collected and analyzed using Microsoft global threat intelligence and expertise to identify actual threats and reduce false alarms. The resulting real-time alerts offer insights into the attack campaign and suggest ways to remediate and recover quickly. </a:t>
            </a:r>
            <a:endParaRPr lang="en-US" sz="120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970728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p>
          <a:p>
            <a:endParaRPr lang="en-US" sz="1200" kern="1200" dirty="0">
              <a:solidFill>
                <a:schemeClr val="tx1"/>
              </a:solidFill>
              <a:effectLst/>
              <a:latin typeface="+mn-lt"/>
              <a:ea typeface="+mn-ea"/>
              <a:cs typeface="+mn-cs"/>
            </a:endParaRPr>
          </a:p>
          <a:p>
            <a:r>
              <a:rPr lang="en-US" sz="1200" dirty="0"/>
              <a:t>Key management lifecycle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0">
                      <a:srgbClr val="FFFFFF"/>
                    </a:gs>
                    <a:gs pos="100000">
                      <a:srgbClr val="FFFFFF"/>
                    </a:gs>
                  </a:gsLst>
                  <a:lin ang="5400000" scaled="0"/>
                </a:gradFill>
                <a:ea typeface="Segoe UI" pitchFamily="34" charset="0"/>
                <a:cs typeface="Segoe UI" pitchFamily="34" charset="0"/>
              </a:rPr>
              <a:t>Security Operations </a:t>
            </a:r>
            <a:r>
              <a:rPr lang="en-US" sz="1200" dirty="0">
                <a:gradFill>
                  <a:gsLst>
                    <a:gs pos="0">
                      <a:srgbClr val="FFFFFF"/>
                    </a:gs>
                    <a:gs pos="100000">
                      <a:srgbClr val="FFFFFF"/>
                    </a:gs>
                  </a:gsLst>
                  <a:lin ang="5400000" scaled="0"/>
                </a:gradFill>
                <a:ea typeface="Segoe UI" pitchFamily="34" charset="0"/>
                <a:cs typeface="Segoe UI" pitchFamily="34" charset="0"/>
              </a:rPr>
              <a:t>-</a:t>
            </a:r>
            <a:r>
              <a:rPr lang="en-US" sz="1200" baseline="0" dirty="0">
                <a:gradFill>
                  <a:gsLst>
                    <a:gs pos="0">
                      <a:srgbClr val="FFFFFF"/>
                    </a:gs>
                    <a:gs pos="100000">
                      <a:srgbClr val="FFFFFF"/>
                    </a:gs>
                  </a:gsLst>
                  <a:lin ang="5400000" scaled="0"/>
                </a:gradFill>
                <a:ea typeface="Segoe UI" pitchFamily="34" charset="0"/>
                <a:cs typeface="Segoe UI" pitchFamily="34" charset="0"/>
              </a:rPr>
              <a:t> </a:t>
            </a:r>
            <a:r>
              <a:rPr lang="en-US" sz="1200" dirty="0">
                <a:solidFill>
                  <a:srgbClr val="505050"/>
                </a:solidFill>
                <a:latin typeface="Segoe UI Light" panose="020B0502040204020203" pitchFamily="34" charset="0"/>
                <a:cs typeface="Segoe UI Light" panose="020B0502040204020203" pitchFamily="34" charset="0"/>
              </a:rPr>
              <a:t>Supplies keys</a:t>
            </a:r>
          </a:p>
          <a:p>
            <a:pPr marL="171450" indent="-171450">
              <a:lnSpc>
                <a:spcPct val="90000"/>
              </a:lnSpc>
              <a:spcBef>
                <a:spcPts val="800"/>
              </a:spcBef>
              <a:buFont typeface="Arial" panose="020B0604020202020204" pitchFamily="34" charset="0"/>
              <a:buChar char="•"/>
            </a:pPr>
            <a:r>
              <a:rPr lang="en-US" sz="1200" dirty="0">
                <a:solidFill>
                  <a:srgbClr val="505050"/>
                </a:solidFill>
                <a:cs typeface="Segoe UI" panose="020B0502040204020203" pitchFamily="34" charset="0"/>
              </a:rPr>
              <a:t>Creates a </a:t>
            </a:r>
            <a:r>
              <a:rPr lang="en-US" sz="1200" dirty="0">
                <a:solidFill>
                  <a:srgbClr val="505050"/>
                </a:solidFill>
                <a:cs typeface="Segoe UI Semibold" panose="020B0702040204020203" pitchFamily="34" charset="0"/>
              </a:rPr>
              <a:t>Key Vault in Azure</a:t>
            </a:r>
          </a:p>
          <a:p>
            <a:pPr marL="171450" indent="-171450">
              <a:lnSpc>
                <a:spcPct val="90000"/>
              </a:lnSpc>
              <a:spcBef>
                <a:spcPts val="800"/>
              </a:spcBef>
              <a:buFont typeface="Arial" panose="020B0604020202020204" pitchFamily="34" charset="0"/>
              <a:buChar char="•"/>
            </a:pPr>
            <a:r>
              <a:rPr lang="en-US" sz="1200" dirty="0">
                <a:solidFill>
                  <a:srgbClr val="505050"/>
                </a:solidFill>
                <a:cs typeface="Segoe UI" panose="020B0502040204020203" pitchFamily="34" charset="0"/>
              </a:rPr>
              <a:t>Adds </a:t>
            </a:r>
            <a:r>
              <a:rPr lang="en-US" sz="1200" dirty="0">
                <a:solidFill>
                  <a:srgbClr val="505050"/>
                </a:solidFill>
                <a:cs typeface="Segoe UI Semibold" panose="020B0702040204020203" pitchFamily="34" charset="0"/>
              </a:rPr>
              <a:t>keys / secrets </a:t>
            </a:r>
            <a:r>
              <a:rPr lang="en-US" sz="1200" dirty="0">
                <a:solidFill>
                  <a:srgbClr val="505050"/>
                </a:solidFill>
                <a:cs typeface="Segoe UI" panose="020B0502040204020203" pitchFamily="34" charset="0"/>
              </a:rPr>
              <a:t>to the Vault</a:t>
            </a:r>
          </a:p>
          <a:p>
            <a:pPr marL="171450" indent="-171450">
              <a:lnSpc>
                <a:spcPct val="90000"/>
              </a:lnSpc>
              <a:spcBef>
                <a:spcPts val="800"/>
              </a:spcBef>
              <a:buFont typeface="Arial" panose="020B0604020202020204" pitchFamily="34" charset="0"/>
              <a:buChar char="•"/>
            </a:pPr>
            <a:r>
              <a:rPr lang="en-US" sz="1200" dirty="0">
                <a:solidFill>
                  <a:srgbClr val="505050"/>
                </a:solidFill>
                <a:cs typeface="Segoe UI" panose="020B0502040204020203" pitchFamily="34" charset="0"/>
              </a:rPr>
              <a:t>Grants </a:t>
            </a:r>
            <a:r>
              <a:rPr lang="en-US" sz="1200" dirty="0">
                <a:solidFill>
                  <a:srgbClr val="505050"/>
                </a:solidFill>
                <a:cs typeface="Segoe UI Semibold" panose="020B0702040204020203" pitchFamily="34" charset="0"/>
              </a:rPr>
              <a:t>permission</a:t>
            </a:r>
            <a:r>
              <a:rPr lang="en-US" sz="1200" dirty="0">
                <a:solidFill>
                  <a:srgbClr val="505050"/>
                </a:solidFill>
                <a:cs typeface="Segoe UI" panose="020B0502040204020203" pitchFamily="34" charset="0"/>
              </a:rPr>
              <a:t> to specific application(s) to perform specific operations using keys e.g. decrypt, unwrap</a:t>
            </a:r>
          </a:p>
          <a:p>
            <a:pPr marL="171450" indent="-171450">
              <a:lnSpc>
                <a:spcPct val="90000"/>
              </a:lnSpc>
              <a:spcBef>
                <a:spcPts val="800"/>
              </a:spcBef>
              <a:buFont typeface="Arial" panose="020B0604020202020204" pitchFamily="34" charset="0"/>
              <a:buChar char="•"/>
            </a:pPr>
            <a:r>
              <a:rPr lang="en-US" sz="1200" dirty="0">
                <a:solidFill>
                  <a:srgbClr val="505050"/>
                </a:solidFill>
                <a:cs typeface="Segoe UI" panose="020B0502040204020203" pitchFamily="34" charset="0"/>
              </a:rPr>
              <a:t>Enables usage logs</a:t>
            </a:r>
          </a:p>
          <a:p>
            <a:pPr>
              <a:lnSpc>
                <a:spcPct val="90000"/>
              </a:lnSpc>
              <a:spcBef>
                <a:spcPts val="800"/>
              </a:spcBef>
            </a:pPr>
            <a:endParaRPr lang="en-US" sz="1200" dirty="0">
              <a:solidFill>
                <a:srgbClr val="505050"/>
              </a:solidFill>
              <a:cs typeface="Segoe UI" panose="020B0502040204020203" pitchFamily="34" charset="0"/>
            </a:endParaRPr>
          </a:p>
          <a:p>
            <a:pPr marL="0" marR="0" indent="0" algn="l" defTabSz="914400" rtl="0" eaLnBrk="1" fontAlgn="auto" latinLnBrk="0" hangingPunct="1">
              <a:lnSpc>
                <a:spcPct val="90000"/>
              </a:lnSpc>
              <a:spcBef>
                <a:spcPts val="800"/>
              </a:spcBef>
              <a:spcAft>
                <a:spcPts val="0"/>
              </a:spcAft>
              <a:buClrTx/>
              <a:buSzTx/>
              <a:buFontTx/>
              <a:buNone/>
              <a:tabLst/>
              <a:defRPr/>
            </a:pPr>
            <a:r>
              <a:rPr lang="en-US" sz="1200" b="1" dirty="0">
                <a:gradFill>
                  <a:gsLst>
                    <a:gs pos="0">
                      <a:srgbClr val="FFFFFF"/>
                    </a:gs>
                    <a:gs pos="100000">
                      <a:srgbClr val="FFFFFF"/>
                    </a:gs>
                  </a:gsLst>
                  <a:lin ang="5400000" scaled="0"/>
                </a:gradFill>
                <a:ea typeface="Segoe UI" pitchFamily="34" charset="0"/>
                <a:cs typeface="Segoe UI" pitchFamily="34" charset="0"/>
              </a:rPr>
              <a:t>Developer/IT Pro </a:t>
            </a:r>
            <a:r>
              <a:rPr lang="en-US" sz="1200" dirty="0">
                <a:gradFill>
                  <a:gsLst>
                    <a:gs pos="0">
                      <a:srgbClr val="FFFFFF"/>
                    </a:gs>
                    <a:gs pos="100000">
                      <a:srgbClr val="FFFFFF"/>
                    </a:gs>
                  </a:gsLst>
                  <a:lin ang="5400000" scaled="0"/>
                </a:gradFill>
                <a:ea typeface="Segoe UI" pitchFamily="34" charset="0"/>
                <a:cs typeface="Segoe UI" pitchFamily="34" charset="0"/>
              </a:rPr>
              <a:t>- </a:t>
            </a:r>
            <a:r>
              <a:rPr lang="en-US" sz="1200" dirty="0">
                <a:solidFill>
                  <a:srgbClr val="505050"/>
                </a:solidFill>
                <a:latin typeface="Segoe UI Light" panose="020B0502040204020203" pitchFamily="34" charset="0"/>
                <a:cs typeface="Segoe UI Light" panose="020B0502040204020203" pitchFamily="34" charset="0"/>
              </a:rPr>
              <a:t>Deploys application</a:t>
            </a:r>
          </a:p>
          <a:p>
            <a:pPr marL="171450" indent="-171450">
              <a:lnSpc>
                <a:spcPct val="90000"/>
              </a:lnSpc>
              <a:spcBef>
                <a:spcPts val="800"/>
              </a:spcBef>
              <a:buFont typeface="Arial" panose="020B0604020202020204" pitchFamily="34" charset="0"/>
              <a:buChar char="•"/>
            </a:pPr>
            <a:r>
              <a:rPr lang="en-US" sz="1200" dirty="0">
                <a:solidFill>
                  <a:srgbClr val="505050"/>
                </a:solidFill>
                <a:cs typeface="Segoe UI" panose="020B0502040204020203" pitchFamily="34" charset="0"/>
              </a:rPr>
              <a:t>Tells application the URI of the key / secret</a:t>
            </a:r>
          </a:p>
          <a:p>
            <a:pPr marL="171450" indent="-171450">
              <a:lnSpc>
                <a:spcPct val="90000"/>
              </a:lnSpc>
              <a:spcBef>
                <a:spcPts val="800"/>
              </a:spcBef>
              <a:buFont typeface="Arial" panose="020B0604020202020204" pitchFamily="34" charset="0"/>
              <a:buChar char="•"/>
            </a:pPr>
            <a:r>
              <a:rPr lang="en-US" sz="1200" dirty="0">
                <a:solidFill>
                  <a:srgbClr val="505050"/>
                </a:solidFill>
                <a:cs typeface="Segoe UI" panose="020B0502040204020203" pitchFamily="34" charset="0"/>
              </a:rPr>
              <a:t>Application programmatically uses key / secret (and may abuse)</a:t>
            </a:r>
          </a:p>
          <a:p>
            <a:pPr>
              <a:lnSpc>
                <a:spcPct val="90000"/>
              </a:lnSpc>
              <a:spcBef>
                <a:spcPts val="800"/>
              </a:spcBef>
            </a:pPr>
            <a:endParaRPr lang="en-US" sz="1200" dirty="0">
              <a:solidFill>
                <a:srgbClr val="505050"/>
              </a:solidFill>
              <a:cs typeface="Segoe UI" panose="020B0502040204020203" pitchFamily="34" charset="0"/>
            </a:endParaRPr>
          </a:p>
          <a:p>
            <a:pPr marL="0" marR="0" indent="0" algn="l" defTabSz="914400" rtl="0" eaLnBrk="1" fontAlgn="auto" latinLnBrk="0" hangingPunct="1">
              <a:lnSpc>
                <a:spcPct val="90000"/>
              </a:lnSpc>
              <a:spcBef>
                <a:spcPts val="800"/>
              </a:spcBef>
              <a:spcAft>
                <a:spcPts val="0"/>
              </a:spcAft>
              <a:buClrTx/>
              <a:buSzTx/>
              <a:buFontTx/>
              <a:buNone/>
              <a:tabLst/>
              <a:defRPr/>
            </a:pPr>
            <a:r>
              <a:rPr lang="en-US" sz="1200" b="1" dirty="0">
                <a:gradFill>
                  <a:gsLst>
                    <a:gs pos="0">
                      <a:srgbClr val="FFFFFF"/>
                    </a:gs>
                    <a:gs pos="100000">
                      <a:srgbClr val="FFFFFF"/>
                    </a:gs>
                  </a:gsLst>
                  <a:lin ang="5400000" scaled="0"/>
                </a:gradFill>
                <a:ea typeface="Segoe UI" pitchFamily="34" charset="0"/>
                <a:cs typeface="Segoe UI" pitchFamily="34" charset="0"/>
              </a:rPr>
              <a:t>Auditor </a:t>
            </a:r>
            <a:r>
              <a:rPr lang="en-US" sz="1200" dirty="0">
                <a:gradFill>
                  <a:gsLst>
                    <a:gs pos="0">
                      <a:srgbClr val="FFFFFF"/>
                    </a:gs>
                    <a:gs pos="100000">
                      <a:srgbClr val="FFFFFF"/>
                    </a:gs>
                  </a:gsLst>
                  <a:lin ang="5400000" scaled="0"/>
                </a:gradFill>
                <a:ea typeface="Segoe UI" pitchFamily="34" charset="0"/>
                <a:cs typeface="Segoe UI" pitchFamily="34" charset="0"/>
              </a:rPr>
              <a:t>-</a:t>
            </a:r>
            <a:r>
              <a:rPr lang="en-US" sz="1200" baseline="0" dirty="0">
                <a:gradFill>
                  <a:gsLst>
                    <a:gs pos="0">
                      <a:srgbClr val="FFFFFF"/>
                    </a:gs>
                    <a:gs pos="100000">
                      <a:srgbClr val="FFFFFF"/>
                    </a:gs>
                  </a:gsLst>
                  <a:lin ang="5400000" scaled="0"/>
                </a:gradFill>
                <a:ea typeface="Segoe UI" pitchFamily="34" charset="0"/>
                <a:cs typeface="Segoe UI" pitchFamily="34" charset="0"/>
              </a:rPr>
              <a:t> </a:t>
            </a:r>
            <a:r>
              <a:rPr lang="en-US" sz="1200" dirty="0">
                <a:solidFill>
                  <a:srgbClr val="505050"/>
                </a:solidFill>
                <a:latin typeface="Segoe UI Light" panose="020B0502040204020203" pitchFamily="34" charset="0"/>
                <a:cs typeface="Segoe UI Light" panose="020B0502040204020203" pitchFamily="34" charset="0"/>
              </a:rPr>
              <a:t>Monitors access to keys</a:t>
            </a:r>
          </a:p>
          <a:p>
            <a:pPr marL="171450" marR="0" indent="-171450" algn="l" defTabSz="914400" rtl="0" eaLnBrk="1" fontAlgn="auto" latinLnBrk="0" hangingPunct="1">
              <a:lnSpc>
                <a:spcPct val="90000"/>
              </a:lnSpc>
              <a:spcBef>
                <a:spcPts val="800"/>
              </a:spcBef>
              <a:spcAft>
                <a:spcPts val="0"/>
              </a:spcAft>
              <a:buClrTx/>
              <a:buSzTx/>
              <a:buFont typeface="Arial" panose="020B0604020202020204" pitchFamily="34" charset="0"/>
              <a:buChar char="•"/>
              <a:tabLst/>
              <a:defRPr/>
            </a:pPr>
            <a:r>
              <a:rPr lang="en-US" sz="1200" dirty="0">
                <a:solidFill>
                  <a:srgbClr val="505050"/>
                </a:solidFill>
                <a:cs typeface="Segoe UI" panose="020B0502040204020203" pitchFamily="34" charset="0"/>
              </a:rPr>
              <a:t>Reviews usage logs to confirm proper key use and compliance with data security standards</a:t>
            </a:r>
          </a:p>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173937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en-US" sz="1200" b="1" baseline="0" dirty="0">
                <a:effectLst/>
                <a:latin typeface="Calibri" panose="020F0502020204030204" pitchFamily="34" charset="0"/>
                <a:ea typeface="Times New Roman" panose="02020603050405020304" pitchFamily="18" charset="0"/>
                <a:cs typeface="Times New Roman" panose="02020603050405020304" pitchFamily="18" charset="0"/>
              </a:rPr>
              <a:t>Slide script:</a:t>
            </a:r>
          </a:p>
          <a:p>
            <a:r>
              <a:rPr lang="en-US" sz="1200" kern="1200" dirty="0">
                <a:solidFill>
                  <a:schemeClr val="tx1"/>
                </a:solidFill>
                <a:effectLst/>
                <a:latin typeface="+mn-lt"/>
                <a:ea typeface="+mn-ea"/>
                <a:cs typeface="+mn-cs"/>
              </a:rPr>
              <a:t>Customers are responsible for ensuring that data stored in Azure is encrypted in accordance with their standards. Azure offers a wide range of encryption capabilities up to AES-256, giving customers the flexibility to choose the solution that best meets their needs. </a:t>
            </a:r>
          </a:p>
          <a:p>
            <a:endParaRPr lang="en-US" sz="1400" b="1" dirty="0">
              <a:solidFill>
                <a:srgbClr val="0171B0"/>
              </a:solidFill>
            </a:endParaRPr>
          </a:p>
          <a:p>
            <a:pPr>
              <a:spcAft>
                <a:spcPts val="600"/>
              </a:spcAft>
            </a:pPr>
            <a:r>
              <a:rPr lang="en-US" sz="1600" b="1" dirty="0">
                <a:solidFill>
                  <a:srgbClr val="0171B0"/>
                </a:solidFill>
              </a:rPr>
              <a:t>Virtual Machines:</a:t>
            </a:r>
          </a:p>
          <a:p>
            <a:pPr marL="236538" indent="-236538">
              <a:buFont typeface="Arial" panose="020B0604020202020204" pitchFamily="34" charset="0"/>
              <a:buChar char="•"/>
            </a:pPr>
            <a:r>
              <a:rPr lang="en-US" sz="1400" dirty="0">
                <a:solidFill>
                  <a:srgbClr val="44546A"/>
                </a:solidFill>
              </a:rPr>
              <a:t>Data drives – full disk encryption through BitLocker</a:t>
            </a:r>
          </a:p>
          <a:p>
            <a:pPr marL="236538" indent="-236538">
              <a:buFont typeface="Arial" panose="020B0604020202020204" pitchFamily="34" charset="0"/>
              <a:buChar char="•"/>
            </a:pPr>
            <a:r>
              <a:rPr lang="en-US" sz="1400" dirty="0">
                <a:solidFill>
                  <a:srgbClr val="44546A"/>
                </a:solidFill>
              </a:rPr>
              <a:t>Boot drives – partner solutions</a:t>
            </a:r>
          </a:p>
          <a:p>
            <a:pPr marL="236538" indent="-236538">
              <a:buFont typeface="Arial" panose="020B0604020202020204" pitchFamily="34" charset="0"/>
              <a:buChar char="•"/>
            </a:pPr>
            <a:r>
              <a:rPr lang="en-US" sz="1400" dirty="0">
                <a:solidFill>
                  <a:srgbClr val="44546A"/>
                </a:solidFill>
              </a:rPr>
              <a:t>SQL Server – Transparent Data Encryption</a:t>
            </a:r>
          </a:p>
          <a:p>
            <a:pPr marL="236538" indent="-236538">
              <a:buFont typeface="Arial" panose="020B0604020202020204" pitchFamily="34" charset="0"/>
              <a:buChar char="•"/>
            </a:pPr>
            <a:r>
              <a:rPr lang="en-US" sz="1400" dirty="0">
                <a:solidFill>
                  <a:srgbClr val="44546A"/>
                </a:solidFill>
              </a:rPr>
              <a:t>EFS in Windows Server</a:t>
            </a:r>
            <a:r>
              <a:rPr lang="en-US" sz="1400" dirty="0">
                <a:solidFill>
                  <a:srgbClr val="FF0000"/>
                </a:solidFill>
              </a:rPr>
              <a:t> (?)</a:t>
            </a:r>
          </a:p>
          <a:p>
            <a:pPr>
              <a:spcAft>
                <a:spcPts val="600"/>
              </a:spcAft>
            </a:pPr>
            <a:r>
              <a:rPr lang="en-US" sz="1400" b="1" dirty="0">
                <a:solidFill>
                  <a:srgbClr val="0171B0"/>
                </a:solidFill>
              </a:rPr>
              <a:t>Storage:</a:t>
            </a:r>
            <a:endParaRPr lang="en-US" sz="1400" b="1" dirty="0">
              <a:solidFill>
                <a:srgbClr val="44546A"/>
              </a:solidFill>
            </a:endParaRPr>
          </a:p>
          <a:p>
            <a:pPr marL="236538" indent="-236538">
              <a:buFont typeface="Arial" panose="020B0604020202020204" pitchFamily="34" charset="0"/>
              <a:buChar char="•"/>
            </a:pPr>
            <a:r>
              <a:rPr lang="en-US" sz="1400" dirty="0">
                <a:solidFill>
                  <a:srgbClr val="44546A"/>
                </a:solidFill>
              </a:rPr>
              <a:t>Client Side encryption through .NET Crypto API</a:t>
            </a:r>
          </a:p>
          <a:p>
            <a:pPr marL="236538" indent="-236538">
              <a:buFont typeface="Arial" panose="020B0604020202020204" pitchFamily="34" charset="0"/>
              <a:buChar char="•"/>
            </a:pPr>
            <a:r>
              <a:rPr lang="en-US" sz="1400" dirty="0">
                <a:solidFill>
                  <a:srgbClr val="44546A"/>
                </a:solidFill>
              </a:rPr>
              <a:t>Bitlocker encryption of drives for import/export of data</a:t>
            </a:r>
          </a:p>
          <a:p>
            <a:r>
              <a:rPr lang="en-US" sz="1400" b="1" dirty="0">
                <a:solidFill>
                  <a:srgbClr val="0171B0"/>
                </a:solidFill>
              </a:rPr>
              <a:t>StorSimple:</a:t>
            </a:r>
            <a:endParaRPr lang="en-US" sz="1400" b="1" dirty="0">
              <a:solidFill>
                <a:srgbClr val="44546A"/>
              </a:solidFill>
            </a:endParaRPr>
          </a:p>
          <a:p>
            <a:pPr marL="285750" indent="-285750">
              <a:buFont typeface="Arial" panose="020B0604020202020204" pitchFamily="34" charset="0"/>
              <a:buChar char="•"/>
            </a:pPr>
            <a:r>
              <a:rPr lang="en-US" sz="1400" dirty="0">
                <a:solidFill>
                  <a:srgbClr val="44546A"/>
                </a:solidFill>
              </a:rPr>
              <a:t>Encrypts data using AES-256</a:t>
            </a:r>
          </a:p>
          <a:p>
            <a:r>
              <a:rPr lang="en-US" sz="1400" b="1" dirty="0">
                <a:solidFill>
                  <a:srgbClr val="0171B0"/>
                </a:solidFill>
              </a:rPr>
              <a:t>Applications:</a:t>
            </a:r>
            <a:endParaRPr lang="en-US" sz="1400" b="1" dirty="0">
              <a:solidFill>
                <a:srgbClr val="44546A"/>
              </a:solidFill>
            </a:endParaRPr>
          </a:p>
          <a:p>
            <a:pPr marL="285750" indent="-285750">
              <a:buFont typeface="Arial" panose="020B0604020202020204" pitchFamily="34" charset="0"/>
              <a:buChar char="•"/>
            </a:pPr>
            <a:r>
              <a:rPr lang="en-US" sz="1400" dirty="0">
                <a:solidFill>
                  <a:srgbClr val="44546A"/>
                </a:solidFill>
              </a:rPr>
              <a:t>RMS SDK for data encryption by your applications</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91243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en-US" sz="1200" b="1" baseline="0" dirty="0">
                <a:effectLst/>
                <a:latin typeface="Calibri" panose="020F0502020204030204" pitchFamily="34" charset="0"/>
                <a:ea typeface="Times New Roman" panose="02020603050405020304" pitchFamily="18" charset="0"/>
                <a:cs typeface="Times New Roman" panose="02020603050405020304" pitchFamily="18" charset="0"/>
              </a:rPr>
              <a:t>Slide script:</a:t>
            </a:r>
          </a:p>
          <a:p>
            <a:pPr marL="0" marR="0" indent="0" algn="l" defTabSz="914400" rtl="0" eaLnBrk="1" fontAlgn="auto" latinLnBrk="0" hangingPunct="1">
              <a:lnSpc>
                <a:spcPct val="115000"/>
              </a:lnSpc>
              <a:spcBef>
                <a:spcPts val="0"/>
              </a:spcBef>
              <a:spcAft>
                <a:spcPts val="1000"/>
              </a:spcAft>
              <a:buClrTx/>
              <a:buSzTx/>
              <a:buFontTx/>
              <a:buNone/>
              <a:tabLst/>
              <a:defRPr/>
            </a:pPr>
            <a:r>
              <a:rPr lang="en-US" sz="1200" b="0" baseline="0" dirty="0">
                <a:effectLst/>
                <a:latin typeface="Calibri" panose="020F0502020204030204" pitchFamily="34" charset="0"/>
                <a:ea typeface="Times New Roman" panose="02020603050405020304" pitchFamily="18" charset="0"/>
                <a:cs typeface="Times New Roman" panose="02020603050405020304" pitchFamily="18" charset="0"/>
              </a:rPr>
              <a:t>Azure uses encryption to help secure communications between and within datacenters and from customers. Customers can configure communications using SSL and TLS.</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p>
            <a:pPr defTabSz="932623">
              <a:spcAft>
                <a:spcPts val="600"/>
              </a:spcAft>
            </a:pPr>
            <a:endParaRPr lang="en-US" sz="1400" b="1" dirty="0">
              <a:solidFill>
                <a:srgbClr val="0171B0"/>
              </a:solidFill>
            </a:endParaRPr>
          </a:p>
          <a:p>
            <a:pPr defTabSz="932623">
              <a:spcAft>
                <a:spcPts val="600"/>
              </a:spcAft>
            </a:pPr>
            <a:r>
              <a:rPr lang="en-US" sz="1400" b="1" dirty="0">
                <a:solidFill>
                  <a:srgbClr val="0171B0"/>
                </a:solidFill>
              </a:rPr>
              <a:t>AZURE:</a:t>
            </a:r>
          </a:p>
          <a:p>
            <a:pPr marL="236538" indent="-236538">
              <a:spcAft>
                <a:spcPts val="600"/>
              </a:spcAft>
              <a:buFont typeface="Arial" panose="020B0604020202020204" pitchFamily="34" charset="0"/>
              <a:buChar char="•"/>
            </a:pPr>
            <a:r>
              <a:rPr lang="en-US" dirty="0">
                <a:solidFill>
                  <a:srgbClr val="44546A"/>
                </a:solidFill>
              </a:rPr>
              <a:t>Encrypts most communication between Azure datacenters with a commitment to encrypt all traffic</a:t>
            </a:r>
            <a:r>
              <a:rPr lang="en-US" baseline="0" dirty="0">
                <a:solidFill>
                  <a:srgbClr val="44546A"/>
                </a:solidFill>
              </a:rPr>
              <a:t> by the end of 2014</a:t>
            </a:r>
            <a:endParaRPr lang="en-US" dirty="0">
              <a:solidFill>
                <a:srgbClr val="44546A"/>
              </a:solidFill>
            </a:endParaRPr>
          </a:p>
          <a:p>
            <a:pPr marL="236538" indent="-236538">
              <a:spcAft>
                <a:spcPts val="600"/>
              </a:spcAft>
              <a:buFont typeface="Arial" panose="020B0604020202020204" pitchFamily="34" charset="0"/>
              <a:buChar char="•"/>
            </a:pPr>
            <a:r>
              <a:rPr lang="en-US" dirty="0">
                <a:solidFill>
                  <a:srgbClr val="44546A"/>
                </a:solidFill>
              </a:rPr>
              <a:t>Encrypts transactions through Azure Portal using HTTPS</a:t>
            </a:r>
          </a:p>
          <a:p>
            <a:pPr marL="236538" indent="-236538">
              <a:spcAft>
                <a:spcPts val="600"/>
              </a:spcAft>
              <a:buFont typeface="Arial" panose="020B0604020202020204" pitchFamily="34" charset="0"/>
              <a:buChar char="•"/>
            </a:pPr>
            <a:r>
              <a:rPr lang="en-US" dirty="0">
                <a:solidFill>
                  <a:srgbClr val="44546A"/>
                </a:solidFill>
              </a:rPr>
              <a:t>Only accepts encrypted disks for import/export of data</a:t>
            </a:r>
          </a:p>
          <a:p>
            <a:pPr marL="236538" indent="-236538">
              <a:spcAft>
                <a:spcPts val="600"/>
              </a:spcAft>
              <a:buFont typeface="Arial" panose="020B0604020202020204" pitchFamily="34" charset="0"/>
              <a:buChar char="•"/>
            </a:pPr>
            <a:r>
              <a:rPr lang="en-US" dirty="0">
                <a:solidFill>
                  <a:srgbClr val="44546A"/>
                </a:solidFill>
              </a:rPr>
              <a:t>Supports FIPS 140-2 ciphers</a:t>
            </a:r>
          </a:p>
          <a:p>
            <a:pPr marL="236538" indent="-236538">
              <a:spcAft>
                <a:spcPts val="600"/>
              </a:spcAft>
              <a:buFont typeface="Arial" panose="020B0604020202020204" pitchFamily="34" charset="0"/>
              <a:buChar char="•"/>
            </a:pPr>
            <a:endParaRPr lang="en-US" dirty="0">
              <a:solidFill>
                <a:srgbClr val="44546A"/>
              </a:solidFill>
            </a:endParaRPr>
          </a:p>
          <a:p>
            <a:pPr defTabSz="932623">
              <a:spcAft>
                <a:spcPts val="600"/>
              </a:spcAft>
            </a:pPr>
            <a:r>
              <a:rPr lang="en-US" sz="1400" b="1" dirty="0">
                <a:solidFill>
                  <a:srgbClr val="0171B0"/>
                </a:solidFill>
              </a:rPr>
              <a:t>CUSTOMER:</a:t>
            </a:r>
          </a:p>
          <a:p>
            <a:pPr marL="236538" indent="-236538">
              <a:spcAft>
                <a:spcPts val="600"/>
              </a:spcAft>
              <a:buFont typeface="Arial" panose="020B0604020202020204" pitchFamily="34" charset="0"/>
              <a:buChar char="•"/>
            </a:pPr>
            <a:r>
              <a:rPr lang="en-US" dirty="0">
                <a:solidFill>
                  <a:srgbClr val="44546A"/>
                </a:solidFill>
              </a:rPr>
              <a:t>Can choose HTTPS for REST API (recommended) for Storage</a:t>
            </a:r>
          </a:p>
          <a:p>
            <a:pPr marL="236538" indent="-236538">
              <a:spcAft>
                <a:spcPts val="600"/>
              </a:spcAft>
              <a:buFont typeface="Arial" panose="020B0604020202020204" pitchFamily="34" charset="0"/>
              <a:buChar char="•"/>
              <a:defRPr/>
            </a:pPr>
            <a:r>
              <a:rPr lang="en-US" dirty="0">
                <a:solidFill>
                  <a:srgbClr val="44546A"/>
                </a:solidFill>
              </a:rPr>
              <a:t>Configure HTTPS endpoints for application running in Azure</a:t>
            </a:r>
          </a:p>
          <a:p>
            <a:pPr marL="236538" indent="-236538">
              <a:spcAft>
                <a:spcPts val="600"/>
              </a:spcAft>
              <a:buFont typeface="Arial" panose="020B0604020202020204" pitchFamily="34" charset="0"/>
              <a:buChar char="•"/>
              <a:defRPr/>
            </a:pPr>
            <a:r>
              <a:rPr lang="en-US" dirty="0">
                <a:solidFill>
                  <a:srgbClr val="44546A"/>
                </a:solidFill>
              </a:rPr>
              <a:t>Encrypt traffic between Web client and server by implementing TLS on IIS</a:t>
            </a:r>
          </a:p>
          <a:p>
            <a:pPr marL="236538" indent="-236538">
              <a:spcAft>
                <a:spcPts val="600"/>
              </a:spcAft>
              <a:buFont typeface="Arial" panose="020B0604020202020204" pitchFamily="34" charset="0"/>
              <a:buChar char="•"/>
            </a:pPr>
            <a:endParaRPr lang="en-US" dirty="0">
              <a:solidFill>
                <a:srgbClr val="44546A"/>
              </a:solidFill>
            </a:endParaRPr>
          </a:p>
          <a:p>
            <a:pPr marL="0" marR="0">
              <a:lnSpc>
                <a:spcPct val="115000"/>
              </a:lnSpc>
              <a:spcBef>
                <a:spcPts val="0"/>
              </a:spcBef>
              <a:spcAft>
                <a:spcPts val="1000"/>
              </a:spcAft>
            </a:pP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89444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en-US" sz="1200" b="1" baseline="0" dirty="0">
                <a:effectLst/>
                <a:latin typeface="Calibri" panose="020F0502020204030204" pitchFamily="34" charset="0"/>
                <a:ea typeface="Times New Roman" panose="02020603050405020304" pitchFamily="18" charset="0"/>
                <a:cs typeface="Times New Roman" panose="02020603050405020304" pitchFamily="18" charset="0"/>
              </a:rPr>
              <a:t>Slide script:</a:t>
            </a:r>
          </a:p>
          <a:p>
            <a:pPr marL="342900" indent="-342900" defTabSz="896192">
              <a:spcAft>
                <a:spcPts val="1200"/>
              </a:spcAft>
              <a:buFont typeface="Arial" panose="020B0604020202020204" pitchFamily="34" charset="0"/>
              <a:buChar char="•"/>
            </a:pPr>
            <a:r>
              <a:rPr lang="en-US" sz="1200" dirty="0"/>
              <a:t>VM’s are </a:t>
            </a:r>
            <a:r>
              <a:rPr lang="en-US" sz="1200" u="sng" dirty="0"/>
              <a:t>secured at rest</a:t>
            </a:r>
            <a:r>
              <a:rPr lang="en-US" sz="1200" dirty="0"/>
              <a:t> using industry standard encryption technology to address organizational security and compliance requirements.</a:t>
            </a:r>
          </a:p>
          <a:p>
            <a:pPr marL="342900" indent="-342900" defTabSz="896192">
              <a:spcAft>
                <a:spcPts val="1200"/>
              </a:spcAft>
              <a:buFont typeface="Arial" panose="020B0604020202020204" pitchFamily="34" charset="0"/>
              <a:buChar char="•"/>
            </a:pPr>
            <a:r>
              <a:rPr lang="en-US" sz="1200" dirty="0"/>
              <a:t>VM’s boot under </a:t>
            </a:r>
            <a:r>
              <a:rPr lang="en-US" sz="1200" u="sng" dirty="0"/>
              <a:t>customer controlled keys</a:t>
            </a:r>
            <a:r>
              <a:rPr lang="en-US" sz="1200" dirty="0"/>
              <a:t> and </a:t>
            </a:r>
            <a:r>
              <a:rPr lang="en-US" sz="1200" u="sng" dirty="0"/>
              <a:t>policies</a:t>
            </a:r>
            <a:r>
              <a:rPr lang="en-US" sz="1200" dirty="0"/>
              <a:t>, and they can </a:t>
            </a:r>
            <a:r>
              <a:rPr lang="en-US" sz="1200" u="sng" dirty="0"/>
              <a:t>audit</a:t>
            </a:r>
            <a:r>
              <a:rPr lang="en-US" sz="1200" dirty="0"/>
              <a:t> their usage in Key Vault.</a:t>
            </a:r>
          </a:p>
          <a:p>
            <a:pPr marL="342900" indent="-342900" defTabSz="896192">
              <a:spcAft>
                <a:spcPts val="1200"/>
              </a:spcAft>
              <a:buFont typeface="Arial" panose="020B0604020202020204" pitchFamily="34" charset="0"/>
              <a:buChar char="•"/>
            </a:pPr>
            <a:r>
              <a:rPr lang="en-US" sz="1200" u="sng" kern="0" dirty="0">
                <a:solidFill>
                  <a:schemeClr val="tx1">
                    <a:alpha val="99000"/>
                  </a:schemeClr>
                </a:solidFill>
                <a:latin typeface="Calibri" panose="020F0502020204030204" pitchFamily="34" charset="0"/>
                <a:cs typeface="Segoe UI Light" panose="020B0502040204020203" pitchFamily="34" charset="0"/>
              </a:rPr>
              <a:t>Important capability </a:t>
            </a:r>
            <a:r>
              <a:rPr lang="en-US" sz="1200" kern="0" dirty="0">
                <a:solidFill>
                  <a:schemeClr val="tx1">
                    <a:alpha val="99000"/>
                  </a:schemeClr>
                </a:solidFill>
                <a:latin typeface="Calibri" panose="020F0502020204030204" pitchFamily="34" charset="0"/>
                <a:cs typeface="Segoe UI Light" panose="020B0502040204020203" pitchFamily="34" charset="0"/>
              </a:rPr>
              <a:t>for majority of customers to meet security/compliance and win trust</a:t>
            </a:r>
          </a:p>
          <a:p>
            <a:pPr defTabSz="896192">
              <a:spcAft>
                <a:spcPts val="1200"/>
              </a:spcAft>
            </a:pPr>
            <a:endParaRPr lang="en-US" sz="1200" kern="0" dirty="0">
              <a:solidFill>
                <a:schemeClr val="tx1">
                  <a:alpha val="99000"/>
                </a:schemeClr>
              </a:solidFill>
              <a:latin typeface="Calibri" panose="020F0502020204030204" pitchFamily="34" charset="0"/>
              <a:cs typeface="Segoe UI Light" panose="020B0502040204020203" pitchFamily="34" charset="0"/>
            </a:endParaRPr>
          </a:p>
          <a:p>
            <a:pPr defTabSz="896192">
              <a:spcAft>
                <a:spcPts val="1200"/>
              </a:spcAft>
            </a:pPr>
            <a:r>
              <a:rPr lang="en-US" sz="1200" b="1" kern="0" dirty="0">
                <a:solidFill>
                  <a:schemeClr val="tx1">
                    <a:alpha val="99000"/>
                  </a:schemeClr>
                </a:solidFill>
                <a:latin typeface="Calibri" panose="020F0502020204030204" pitchFamily="34" charset="0"/>
                <a:cs typeface="Segoe UI Light" panose="020B0502040204020203" pitchFamily="34" charset="0"/>
              </a:rPr>
              <a:t>Threats Addressed</a:t>
            </a:r>
          </a:p>
          <a:p>
            <a:pPr marL="342900" indent="-342900" defTabSz="896192">
              <a:spcAft>
                <a:spcPts val="1200"/>
              </a:spcAft>
              <a:buFont typeface="Arial" panose="020B0604020202020204" pitchFamily="34" charset="0"/>
              <a:buChar char="•"/>
            </a:pPr>
            <a:r>
              <a:rPr lang="en-US" sz="1200" kern="0" dirty="0">
                <a:solidFill>
                  <a:schemeClr val="tx1">
                    <a:alpha val="99000"/>
                  </a:schemeClr>
                </a:solidFill>
                <a:latin typeface="Calibri" panose="020F0502020204030204" pitchFamily="34" charset="0"/>
                <a:cs typeface="Segoe UI Light" panose="020B0502040204020203" pitchFamily="34" charset="0"/>
              </a:rPr>
              <a:t>Loss of Disks</a:t>
            </a:r>
          </a:p>
          <a:p>
            <a:pPr marL="342900" indent="-342900" defTabSz="896192">
              <a:spcAft>
                <a:spcPts val="1200"/>
              </a:spcAft>
              <a:buFont typeface="Arial" panose="020B0604020202020204" pitchFamily="34" charset="0"/>
              <a:buChar char="•"/>
            </a:pPr>
            <a:r>
              <a:rPr lang="en-US" sz="1200" kern="0" dirty="0">
                <a:solidFill>
                  <a:schemeClr val="tx1">
                    <a:alpha val="99000"/>
                  </a:schemeClr>
                </a:solidFill>
                <a:latin typeface="Calibri" panose="020F0502020204030204" pitchFamily="34" charset="0"/>
                <a:cs typeface="Segoe UI Light" panose="020B0502040204020203" pitchFamily="34" charset="0"/>
              </a:rPr>
              <a:t>Data breach</a:t>
            </a:r>
          </a:p>
          <a:p>
            <a:pPr marL="342900" indent="-342900" defTabSz="896192">
              <a:spcAft>
                <a:spcPts val="1200"/>
              </a:spcAft>
              <a:buFont typeface="Arial" panose="020B0604020202020204" pitchFamily="34" charset="0"/>
              <a:buChar char="•"/>
            </a:pPr>
            <a:r>
              <a:rPr lang="en-US" sz="1200" kern="0" dirty="0">
                <a:solidFill>
                  <a:schemeClr val="tx1">
                    <a:alpha val="99000"/>
                  </a:schemeClr>
                </a:solidFill>
                <a:latin typeface="Calibri" panose="020F0502020204030204" pitchFamily="34" charset="0"/>
                <a:cs typeface="Segoe UI Light" panose="020B0502040204020203" pitchFamily="34" charset="0"/>
              </a:rPr>
              <a:t>Loss of storage account keys</a:t>
            </a:r>
          </a:p>
          <a:p>
            <a:pPr marL="342900" indent="-342900" defTabSz="896192">
              <a:spcAft>
                <a:spcPts val="1200"/>
              </a:spcAft>
              <a:buFont typeface="Arial" panose="020B0604020202020204" pitchFamily="34" charset="0"/>
              <a:buChar char="•"/>
            </a:pPr>
            <a:endParaRPr lang="en-US" sz="1200" kern="0" dirty="0">
              <a:solidFill>
                <a:schemeClr val="tx1">
                  <a:alpha val="99000"/>
                </a:schemeClr>
              </a:solidFill>
              <a:latin typeface="Calibri" panose="020F0502020204030204" pitchFamily="34" charset="0"/>
              <a:cs typeface="Segoe UI Light" panose="020B0502040204020203" pitchFamily="34" charset="0"/>
            </a:endParaRPr>
          </a:p>
          <a:p>
            <a:pPr marL="0" indent="0" defTabSz="896192">
              <a:spcAft>
                <a:spcPts val="1200"/>
              </a:spcAft>
              <a:buFont typeface="Arial" panose="020B0604020202020204" pitchFamily="34" charset="0"/>
              <a:buNone/>
            </a:pPr>
            <a:r>
              <a:rPr lang="en-US" sz="1200" b="1" kern="0" dirty="0">
                <a:solidFill>
                  <a:schemeClr val="tx1">
                    <a:alpha val="99000"/>
                  </a:schemeClr>
                </a:solidFill>
                <a:latin typeface="Calibri" panose="020F0502020204030204" pitchFamily="34" charset="0"/>
                <a:cs typeface="Segoe UI Light" panose="020B0502040204020203" pitchFamily="34" charset="0"/>
              </a:rPr>
              <a:t>Process</a:t>
            </a:r>
            <a:r>
              <a:rPr lang="en-US" sz="1200" b="1" kern="0" baseline="0" dirty="0">
                <a:solidFill>
                  <a:schemeClr val="tx1">
                    <a:alpha val="99000"/>
                  </a:schemeClr>
                </a:solidFill>
                <a:latin typeface="Calibri" panose="020F0502020204030204" pitchFamily="34" charset="0"/>
                <a:cs typeface="Segoe UI Light" panose="020B0502040204020203" pitchFamily="34" charset="0"/>
              </a:rPr>
              <a:t> for Encryption</a:t>
            </a:r>
          </a:p>
          <a:p>
            <a:pPr marL="285750" indent="-285750">
              <a:spcAft>
                <a:spcPts val="600"/>
              </a:spcAft>
              <a:buFont typeface="Wingdings" panose="05000000000000000000" pitchFamily="2" charset="2"/>
              <a:buChar char="ü"/>
            </a:pPr>
            <a:r>
              <a:rPr lang="en-US" dirty="0">
                <a:solidFill>
                  <a:srgbClr val="44546A"/>
                </a:solidFill>
              </a:rPr>
              <a:t>Customer opts into enabling disk encryption</a:t>
            </a:r>
          </a:p>
          <a:p>
            <a:pPr marL="285750" indent="-285750">
              <a:spcAft>
                <a:spcPts val="600"/>
              </a:spcAft>
              <a:buFont typeface="Wingdings" panose="05000000000000000000" pitchFamily="2" charset="2"/>
              <a:buChar char="ü"/>
            </a:pPr>
            <a:r>
              <a:rPr lang="en-US" dirty="0">
                <a:solidFill>
                  <a:srgbClr val="44546A"/>
                </a:solidFill>
              </a:rPr>
              <a:t>Customer provides identity and other encryption configuration to Azure Portal/API to provision encryption key material* in their key vault</a:t>
            </a:r>
          </a:p>
          <a:p>
            <a:pPr marL="285750" indent="-285750">
              <a:spcAft>
                <a:spcPts val="600"/>
              </a:spcAft>
              <a:buFont typeface="Wingdings" panose="05000000000000000000" pitchFamily="2" charset="2"/>
              <a:buChar char="ü"/>
            </a:pPr>
            <a:r>
              <a:rPr lang="en-US" dirty="0">
                <a:solidFill>
                  <a:srgbClr val="44546A"/>
                </a:solidFill>
              </a:rPr>
              <a:t>Azure service management updates service model with encryption and key vault configuration and Azure platform pushes the encryption extension on the VM</a:t>
            </a:r>
          </a:p>
          <a:p>
            <a:pPr marL="285750" indent="-285750">
              <a:spcAft>
                <a:spcPts val="600"/>
              </a:spcAft>
              <a:buFont typeface="Wingdings" panose="05000000000000000000" pitchFamily="2" charset="2"/>
              <a:buChar char="ü"/>
            </a:pPr>
            <a:r>
              <a:rPr lang="en-US" dirty="0">
                <a:solidFill>
                  <a:srgbClr val="44546A"/>
                </a:solidFill>
              </a:rPr>
              <a:t>Encryption extension initiates encryption on the VM</a:t>
            </a:r>
          </a:p>
          <a:p>
            <a:pPr marL="285750" indent="-285750">
              <a:spcAft>
                <a:spcPts val="600"/>
              </a:spcAft>
              <a:buFont typeface="Wingdings" panose="05000000000000000000" pitchFamily="2" charset="2"/>
              <a:buChar char="ü"/>
            </a:pPr>
            <a:r>
              <a:rPr lang="en-US" dirty="0">
                <a:solidFill>
                  <a:srgbClr val="44546A"/>
                </a:solidFill>
              </a:rPr>
              <a:t>VM is encrypted</a:t>
            </a:r>
          </a:p>
          <a:p>
            <a:pPr marL="0" indent="0">
              <a:spcAft>
                <a:spcPts val="600"/>
              </a:spcAft>
              <a:buFont typeface="Wingdings" panose="05000000000000000000" pitchFamily="2" charset="2"/>
              <a:buNone/>
            </a:pPr>
            <a:endParaRPr lang="en-US" dirty="0">
              <a:solidFill>
                <a:srgbClr val="44546A"/>
              </a:solidFill>
            </a:endParaRPr>
          </a:p>
          <a:p>
            <a:pPr marL="0" marR="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200" dirty="0">
                <a:solidFill>
                  <a:srgbClr val="44546A"/>
                </a:solidFill>
              </a:rPr>
              <a:t>*Key Material: BitLocker Encryption Keys [Windows], Passphrase [Linux]</a:t>
            </a:r>
          </a:p>
          <a:p>
            <a:pPr marL="285750" indent="-285750">
              <a:spcAft>
                <a:spcPts val="600"/>
              </a:spcAft>
              <a:buFont typeface="Wingdings" panose="05000000000000000000" pitchFamily="2" charset="2"/>
              <a:buChar char="ü"/>
            </a:pPr>
            <a:endParaRPr lang="en-US" dirty="0">
              <a:solidFill>
                <a:srgbClr val="44546A"/>
              </a:solidFill>
            </a:endParaRPr>
          </a:p>
          <a:p>
            <a:pPr marL="236538" indent="-236538">
              <a:spcAft>
                <a:spcPts val="600"/>
              </a:spcAft>
              <a:buFont typeface="Arial" panose="020B0604020202020204" pitchFamily="34" charset="0"/>
              <a:buChar char="•"/>
            </a:pPr>
            <a:endParaRPr lang="en-US" dirty="0">
              <a:solidFill>
                <a:srgbClr val="44546A"/>
              </a:solidFill>
            </a:endParaRPr>
          </a:p>
          <a:p>
            <a:pPr marL="342900" indent="-342900" defTabSz="896192">
              <a:spcAft>
                <a:spcPts val="1200"/>
              </a:spcAft>
              <a:buFont typeface="Arial" panose="020B0604020202020204" pitchFamily="34" charset="0"/>
              <a:buChar char="•"/>
            </a:pPr>
            <a:endParaRPr lang="en-US" sz="1200" kern="0" dirty="0">
              <a:solidFill>
                <a:schemeClr val="tx1">
                  <a:alpha val="99000"/>
                </a:schemeClr>
              </a:solidFill>
              <a:latin typeface="Calibri" panose="020F0502020204030204" pitchFamily="34" charset="0"/>
              <a:cs typeface="Segoe UI Light" panose="020B0502040204020203" pitchFamily="34" charset="0"/>
            </a:endParaRPr>
          </a:p>
          <a:p>
            <a:pPr marL="236538" indent="-236538">
              <a:spcAft>
                <a:spcPts val="600"/>
              </a:spcAft>
              <a:buFont typeface="Arial" panose="020B0604020202020204" pitchFamily="34" charset="0"/>
              <a:buChar char="•"/>
            </a:pPr>
            <a:endParaRPr lang="en-US" dirty="0">
              <a:solidFill>
                <a:srgbClr val="44546A"/>
              </a:solidFill>
            </a:endParaRPr>
          </a:p>
          <a:p>
            <a:pPr marL="0" marR="0">
              <a:lnSpc>
                <a:spcPct val="115000"/>
              </a:lnSpc>
              <a:spcBef>
                <a:spcPts val="0"/>
              </a:spcBef>
              <a:spcAft>
                <a:spcPts val="1000"/>
              </a:spcAft>
            </a:pP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419886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a:effectLst/>
                <a:latin typeface="Calibri" panose="020F0502020204030204" pitchFamily="34" charset="0"/>
                <a:ea typeface="Times New Roman" panose="02020603050405020304" pitchFamily="18" charset="0"/>
                <a:cs typeface="Times New Roman" panose="02020603050405020304" pitchFamily="18" charset="0"/>
              </a:rPr>
              <a:t>Slide script:</a:t>
            </a:r>
          </a:p>
          <a:p>
            <a:r>
              <a:rPr lang="en-US" baseline="0" dirty="0"/>
              <a:t>Azure SQL includes a number of additional security measures for data – this slide provides an overview of SQL encryption in transit, at rest, and end-to-end.</a:t>
            </a:r>
          </a:p>
          <a:p>
            <a:endParaRPr lang="en-US" baseline="0" dirty="0"/>
          </a:p>
          <a:p>
            <a:pPr marL="0" lvl="1" defTabSz="913154" fontAlgn="base">
              <a:lnSpc>
                <a:spcPct val="90000"/>
              </a:lnSpc>
              <a:spcBef>
                <a:spcPct val="0"/>
              </a:spcBef>
              <a:spcAft>
                <a:spcPts val="600"/>
              </a:spcAft>
            </a:pPr>
            <a:r>
              <a:rPr lang="en-US" sz="1600" b="1" dirty="0">
                <a:solidFill>
                  <a:srgbClr val="247BC2"/>
                </a:solidFill>
              </a:rPr>
              <a:t>Key</a:t>
            </a:r>
            <a:r>
              <a:rPr lang="en-US" sz="1600" b="1" baseline="0" dirty="0">
                <a:solidFill>
                  <a:srgbClr val="247BC2"/>
                </a:solidFill>
              </a:rPr>
              <a:t> takeaway: </a:t>
            </a:r>
            <a:r>
              <a:rPr lang="en-US" sz="1600" b="0" baseline="0" dirty="0">
                <a:solidFill>
                  <a:srgbClr val="247BC2"/>
                </a:solidFill>
              </a:rPr>
              <a:t>E</a:t>
            </a:r>
            <a:r>
              <a:rPr lang="en-US" sz="1600" dirty="0">
                <a:solidFill>
                  <a:srgbClr val="44546A"/>
                </a:solidFill>
              </a:rPr>
              <a:t>ncrypted sensitive data and its corresponding keys are never seen in plain text in SQL Server</a:t>
            </a:r>
          </a:p>
          <a:p>
            <a:pPr marL="277970" lvl="1" indent="-285750" defTabSz="913154" fontAlgn="base">
              <a:lnSpc>
                <a:spcPct val="90000"/>
              </a:lnSpc>
              <a:spcBef>
                <a:spcPct val="0"/>
              </a:spcBef>
              <a:spcAft>
                <a:spcPts val="600"/>
              </a:spcAft>
              <a:buFont typeface="Wingdings" panose="05000000000000000000" pitchFamily="2" charset="2"/>
              <a:buChar char="ü"/>
            </a:pPr>
            <a:endParaRPr lang="en-US" sz="1600" dirty="0">
              <a:solidFill>
                <a:srgbClr val="44546A"/>
              </a:solidFill>
            </a:endParaRPr>
          </a:p>
          <a:p>
            <a:pPr marL="0" lvl="1" defTabSz="913154" fontAlgn="base">
              <a:lnSpc>
                <a:spcPct val="90000"/>
              </a:lnSpc>
              <a:spcBef>
                <a:spcPct val="0"/>
              </a:spcBef>
              <a:spcAft>
                <a:spcPts val="600"/>
              </a:spcAft>
            </a:pPr>
            <a:r>
              <a:rPr lang="en-US" sz="1600" b="0" dirty="0">
                <a:solidFill>
                  <a:srgbClr val="247BC2"/>
                </a:solidFill>
              </a:rPr>
              <a:t>The customer will need</a:t>
            </a:r>
            <a:r>
              <a:rPr lang="en-US" sz="1600" b="1" dirty="0">
                <a:solidFill>
                  <a:srgbClr val="247BC2"/>
                </a:solidFill>
              </a:rPr>
              <a:t> </a:t>
            </a:r>
            <a:r>
              <a:rPr lang="en-US" sz="1600" b="0" dirty="0">
                <a:solidFill>
                  <a:srgbClr val="44546A"/>
                </a:solidFill>
              </a:rPr>
              <a:t>to</a:t>
            </a:r>
            <a:r>
              <a:rPr lang="en-US" sz="1600" dirty="0">
                <a:solidFill>
                  <a:srgbClr val="44546A"/>
                </a:solidFill>
              </a:rPr>
              <a:t> verify in the Azure portal that the database is encrypted via PowerShell/T-SQL</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7/26/2016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46937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Slide script: </a:t>
            </a:r>
            <a:endParaRPr lang="en-US" sz="1200" kern="1200" dirty="0">
              <a:solidFill>
                <a:schemeClr val="tx1"/>
              </a:solidFill>
              <a:effectLst/>
              <a:latin typeface="+mn-lt"/>
              <a:ea typeface="+mn-ea"/>
              <a:cs typeface="+mn-cs"/>
            </a:endParaRPr>
          </a:p>
          <a:p>
            <a:r>
              <a:rPr lang="en-US" b="0" dirty="0"/>
              <a:t>Microsoft Azure is a growing collection of integrated cloud services—analytics, computing, database, mobile, networking, storage, and web—for moving faster, achieving more, and saving money. Any </a:t>
            </a:r>
            <a:r>
              <a:rPr lang="en-US" dirty="0"/>
              <a:t>developer or IT professional can be productive with Azure. </a:t>
            </a:r>
          </a:p>
          <a:p>
            <a:endParaRPr lang="en-US" dirty="0"/>
          </a:p>
          <a:p>
            <a:r>
              <a:rPr lang="en-US" dirty="0"/>
              <a:t>In</a:t>
            </a:r>
            <a:r>
              <a:rPr lang="en-US" baseline="0" dirty="0"/>
              <a:t> this presentation we’re focusing on the security &amp; management aspects of the platform. Please note that this green area is just a small part of the full security picture – in a few moments you’ll see just how broad that is.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a:t>
            </a:fld>
            <a:endParaRPr lang="en-US" dirty="0"/>
          </a:p>
        </p:txBody>
      </p:sp>
    </p:spTree>
    <p:extLst>
      <p:ext uri="{BB962C8B-B14F-4D97-AF65-F5344CB8AC3E}">
        <p14:creationId xmlns:p14="http://schemas.microsoft.com/office/powerpoint/2010/main" val="4080837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15000"/>
              </a:lnSpc>
              <a:spcAft>
                <a:spcPts val="1057"/>
              </a:spcAft>
              <a:defRPr/>
            </a:pPr>
            <a:r>
              <a:rPr lang="en-US" sz="900" b="1" dirty="0">
                <a:latin typeface="Segoe UI" panose="020B0502040204020203" pitchFamily="34" charset="0"/>
                <a:ea typeface="Segoe UI" panose="020B0502040204020203" pitchFamily="34" charset="0"/>
                <a:cs typeface="Segoe UI" panose="020B0502040204020203" pitchFamily="34" charset="0"/>
              </a:rPr>
              <a:t>Slide script: </a:t>
            </a:r>
            <a:endParaRPr lang="en-US" sz="900" dirty="0">
              <a:latin typeface="Segoe UI" panose="020B0502040204020203" pitchFamily="34" charset="0"/>
              <a:ea typeface="Segoe UI" panose="020B0502040204020203" pitchFamily="34" charset="0"/>
              <a:cs typeface="Segoe UI" panose="020B0502040204020203" pitchFamily="34" charset="0"/>
            </a:endParaRPr>
          </a:p>
          <a:p>
            <a:r>
              <a:rPr lang="en-US" sz="900" dirty="0"/>
              <a:t>Azure networking provides the infrastructure necessary to securely connect VMs to one another and to connect on-premises datacenters with Azure VMs. Azure blocks unauthorized traffic to and within Microsoft datacenters using a variety of technologies such as firewalls, NATs, partitioned Local Area Networks and physical separation of back-end servers from public-facing interfaces. </a:t>
            </a:r>
          </a:p>
          <a:p>
            <a:pPr marL="181240" indent="-181240">
              <a:buFont typeface="Arial" panose="020B0604020202020204" pitchFamily="34" charset="0"/>
              <a:buChar char="•"/>
            </a:pPr>
            <a:r>
              <a:rPr lang="en-US" sz="900" b="1" dirty="0"/>
              <a:t>Network isolation. </a:t>
            </a:r>
            <a:r>
              <a:rPr lang="en-US" sz="800" kern="1200" dirty="0">
                <a:solidFill>
                  <a:schemeClr val="tx1"/>
                </a:solidFill>
                <a:effectLst/>
                <a:latin typeface="Segoe UI Light" pitchFamily="34" charset="0"/>
                <a:ea typeface="+mn-ea"/>
                <a:cs typeface="+mn-cs"/>
              </a:rPr>
              <a:t>In Azure, a customer subscription can include multiple deployments, and each deployment can contain multiple tenants, or virtual machines (VMs). Network isolation prevents unwanted tenant-to-tenant communications, and access controls block unauthorized users from the network. Virtual machines do not receive inbound traffic from the Internet unless customers configure them specifically to do so. The overarching principle within Azure is to allow only connections and communications that are necessary for cloud services to operate, blocking all other ports and connections by default. </a:t>
            </a:r>
          </a:p>
          <a:p>
            <a:pPr marL="181240" indent="-181240">
              <a:buFont typeface="Arial" panose="020B0604020202020204" pitchFamily="34" charset="0"/>
              <a:buChar char="•"/>
            </a:pPr>
            <a:r>
              <a:rPr lang="en-US" sz="900" b="1" dirty="0"/>
              <a:t>Virtual Networks.</a:t>
            </a:r>
            <a:r>
              <a:rPr lang="en-US" sz="900" dirty="0"/>
              <a:t> A customer can choose to assign multiple deployments within a subscription to a virtual network and allow those deployments to communicate with each other through private IP addresses. Each virtual network is isolated from other virtual networks. </a:t>
            </a:r>
          </a:p>
          <a:p>
            <a:pPr marL="181240" marR="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VPN and ExpressRoute.</a:t>
            </a:r>
            <a:r>
              <a:rPr lang="en-US" sz="900" dirty="0"/>
              <a:t> </a:t>
            </a:r>
            <a:r>
              <a:rPr lang="en-US" sz="800" kern="1200" dirty="0">
                <a:solidFill>
                  <a:schemeClr val="tx1"/>
                </a:solidFill>
                <a:effectLst/>
                <a:latin typeface="Segoe UI Light" pitchFamily="34" charset="0"/>
                <a:ea typeface="+mn-ea"/>
                <a:cs typeface="+mn-cs"/>
              </a:rPr>
              <a:t>Microsoft enables connection from customer sites and remote workers to Azure Virtual Networks using Site-to-Site and Point-to-Site VPNs.</a:t>
            </a:r>
            <a:r>
              <a:rPr lang="en-US" sz="800" b="1" kern="120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For even better performance, customers can use an optional Express Route, a private fiber link into Azure datacenters that keeps their traffic off the Internet. </a:t>
            </a:r>
          </a:p>
          <a:p>
            <a:pPr marL="181240" marR="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F901EE-D2A2-4B18-9FDF-1397BD505BCB}" type="datetime8">
              <a:rPr lang="en-US" smtClean="0">
                <a:solidFill>
                  <a:prstClr val="black"/>
                </a:solidFill>
              </a:rPr>
              <a:pPr/>
              <a:t>7/26/2016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556217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15000"/>
              </a:lnSpc>
              <a:spcBef>
                <a:spcPts val="0"/>
              </a:spcBef>
              <a:spcAft>
                <a:spcPts val="1019"/>
              </a:spcAft>
              <a:buClrTx/>
              <a:buSzTx/>
              <a:buFontTx/>
              <a:buNone/>
              <a:tabLst/>
              <a:defRPr/>
            </a:pPr>
            <a:endParaRPr lang="en-US" dirty="0"/>
          </a:p>
          <a:p>
            <a:pPr marL="0" marR="0" indent="0" algn="l" defTabSz="931774" rtl="0" eaLnBrk="1" fontAlgn="auto" latinLnBrk="0" hangingPunct="1">
              <a:lnSpc>
                <a:spcPct val="115000"/>
              </a:lnSpc>
              <a:spcBef>
                <a:spcPts val="0"/>
              </a:spcBef>
              <a:spcAft>
                <a:spcPts val="1019"/>
              </a:spcAft>
              <a:buClrTx/>
              <a:buSzTx/>
              <a:buFontTx/>
              <a:buNone/>
              <a:tabLst/>
              <a:defRPr/>
            </a:pPr>
            <a:r>
              <a:rPr lang="en-US" b="1" dirty="0"/>
              <a:t>Slide script:</a:t>
            </a:r>
          </a:p>
          <a:p>
            <a:pPr marL="0" marR="0" indent="0" algn="l" defTabSz="931774" rtl="0" eaLnBrk="1" fontAlgn="auto" latinLnBrk="0" hangingPunct="1">
              <a:lnSpc>
                <a:spcPct val="115000"/>
              </a:lnSpc>
              <a:spcBef>
                <a:spcPts val="0"/>
              </a:spcBef>
              <a:spcAft>
                <a:spcPts val="1019"/>
              </a:spcAft>
              <a:buClrTx/>
              <a:buSzTx/>
              <a:buFontTx/>
              <a:buNone/>
              <a:tabLst/>
              <a:defRPr/>
            </a:pPr>
            <a:r>
              <a:rPr lang="en-US" dirty="0"/>
              <a:t>With Azure, you can literally create a virtual “datacenter” in the Cloud. You can do this by leveraging a feature called </a:t>
            </a:r>
            <a:r>
              <a:rPr lang="en-US" b="1" dirty="0"/>
              <a:t>Virtual Network (VNET) </a:t>
            </a:r>
            <a:r>
              <a:rPr lang="en-US" dirty="0"/>
              <a:t>which allows you to create a logically isolated section of Azure and treat it like your own network. You can customize</a:t>
            </a:r>
            <a:r>
              <a:rPr lang="en-US" baseline="0" dirty="0"/>
              <a:t> the network configuration for a VNET - </a:t>
            </a:r>
            <a:r>
              <a:rPr lang="en-US" dirty="0"/>
              <a:t>create subnets, assign private IP addresses and bring your own DNS server if you wish.  Within a virtual network for example, you can create a public-facing subnet for your webservers that has access to the Internet, and place your backend systems such as databases or application servers in a private-facing subnet with no Internet access. You can enable VNETs to connect to</a:t>
            </a:r>
            <a:r>
              <a:rPr lang="en-US" baseline="0" dirty="0"/>
              <a:t> other VNETS. </a:t>
            </a:r>
            <a:r>
              <a:rPr lang="en-US" dirty="0"/>
              <a:t>And, you can securely connect</a:t>
            </a:r>
            <a:r>
              <a:rPr lang="en-US" baseline="0" dirty="0"/>
              <a:t> your </a:t>
            </a:r>
            <a:r>
              <a:rPr lang="en-US" dirty="0"/>
              <a:t>Azure Virtual Network to on-premises infrastructure</a:t>
            </a:r>
            <a:r>
              <a:rPr lang="en-US" baseline="0" dirty="0"/>
              <a:t> (we’ll look at options for securely connecting next)</a:t>
            </a:r>
            <a:r>
              <a:rPr lang="en-US" dirty="0"/>
              <a:t>.</a:t>
            </a:r>
          </a:p>
          <a:p>
            <a:pPr defTabSz="931774">
              <a:lnSpc>
                <a:spcPct val="115000"/>
              </a:lnSpc>
              <a:spcAft>
                <a:spcPts val="1019"/>
              </a:spcAft>
              <a:defRPr/>
            </a:pPr>
            <a:endParaRPr lang="en-US" b="1" dirty="0"/>
          </a:p>
          <a:p>
            <a:pPr defTabSz="697005">
              <a:spcAft>
                <a:spcPts val="600"/>
              </a:spcAft>
            </a:pPr>
            <a:r>
              <a:rPr lang="en-US" sz="1400" b="1" dirty="0">
                <a:solidFill>
                  <a:srgbClr val="247BC2"/>
                </a:solidFill>
              </a:rPr>
              <a:t>AZURE:</a:t>
            </a:r>
          </a:p>
          <a:p>
            <a:pPr marL="285750" indent="-285750" defTabSz="697005">
              <a:spcAft>
                <a:spcPts val="600"/>
              </a:spcAft>
              <a:buFont typeface="Arial" panose="020B0604020202020204" pitchFamily="34" charset="0"/>
              <a:buChar char="•"/>
            </a:pPr>
            <a:r>
              <a:rPr lang="en-US" dirty="0">
                <a:solidFill>
                  <a:srgbClr val="44546A"/>
                </a:solidFill>
              </a:rPr>
              <a:t>Provides logical isolation while enabling customer control via Virtual Networks</a:t>
            </a:r>
          </a:p>
          <a:p>
            <a:pPr marL="217815" indent="-217815" defTabSz="697005">
              <a:spcAft>
                <a:spcPts val="600"/>
              </a:spcAft>
              <a:buFont typeface="Arial" panose="020B0604020202020204" pitchFamily="34" charset="0"/>
              <a:buChar char="•"/>
            </a:pPr>
            <a:r>
              <a:rPr lang="en-US" dirty="0">
                <a:solidFill>
                  <a:srgbClr val="44546A"/>
                </a:solidFill>
              </a:rPr>
              <a:t>  Azure does not enable internet access by default</a:t>
            </a:r>
          </a:p>
          <a:p>
            <a:pPr marL="217815" indent="-217815" defTabSz="697005">
              <a:spcAft>
                <a:spcPts val="600"/>
              </a:spcAft>
              <a:buFont typeface="Arial" panose="020B0604020202020204" pitchFamily="34" charset="0"/>
              <a:buChar char="•"/>
            </a:pPr>
            <a:r>
              <a:rPr lang="en-US" baseline="0" dirty="0">
                <a:solidFill>
                  <a:srgbClr val="44546A"/>
                </a:solidFill>
              </a:rPr>
              <a:t>   Azure e</a:t>
            </a:r>
            <a:r>
              <a:rPr lang="en-US" dirty="0">
                <a:solidFill>
                  <a:srgbClr val="44546A"/>
                </a:solidFill>
              </a:rPr>
              <a:t>nables access from the internet and remote devices through Private IP addresses isolated from other customers</a:t>
            </a:r>
          </a:p>
          <a:p>
            <a:pPr marL="217815" indent="-217815" defTabSz="697005">
              <a:spcAft>
                <a:spcPts val="600"/>
              </a:spcAft>
              <a:buFont typeface="Arial" panose="020B0604020202020204" pitchFamily="34" charset="0"/>
              <a:buChar char="•"/>
            </a:pPr>
            <a:endParaRPr lang="en-US" dirty="0">
              <a:solidFill>
                <a:srgbClr val="44546A"/>
              </a:solidFill>
            </a:endParaRPr>
          </a:p>
          <a:p>
            <a:r>
              <a:rPr lang="en-US" sz="1200" kern="1200" dirty="0">
                <a:solidFill>
                  <a:schemeClr val="tx1"/>
                </a:solidFill>
                <a:effectLst/>
                <a:latin typeface="+mn-lt"/>
                <a:ea typeface="+mn-ea"/>
                <a:cs typeface="+mn-cs"/>
              </a:rPr>
              <a:t>Azure networking provides the infrastructure necessary to securely connect VMs to one another and to connect on-premises data centers with Azure VMs. Azure blocks unauthorized traffic to and within Microsoft data centers using a variety of technologies such as firewalls, NATs, partitioned Local Area Networks and physical separation of back-end servers from public-facing interfaces.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Network isolation. </a:t>
            </a:r>
            <a:r>
              <a:rPr lang="en-US" sz="1200" kern="1200" dirty="0">
                <a:solidFill>
                  <a:schemeClr val="tx1"/>
                </a:solidFill>
                <a:effectLst/>
                <a:latin typeface="+mn-lt"/>
                <a:ea typeface="+mn-ea"/>
                <a:cs typeface="+mn-cs"/>
              </a:rPr>
              <a:t>Network isolation prevents unwanted tenant-to-tenant communications, and access controls block unauthorized users from the network. Virtual machines do not receive inbound traffic from the Internet unless customers configure them specifically to do so.</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Virtual Networks.</a:t>
            </a:r>
            <a:r>
              <a:rPr lang="en-US" sz="1200" kern="1200" dirty="0">
                <a:solidFill>
                  <a:schemeClr val="tx1"/>
                </a:solidFill>
                <a:effectLst/>
                <a:latin typeface="+mn-lt"/>
                <a:ea typeface="+mn-ea"/>
                <a:cs typeface="+mn-cs"/>
              </a:rPr>
              <a:t> A customer can choose to assign multiple deployments within a subscription to a virtual network and allow those deployments to communicate with each other through private IP addresses. Each virtual network is isolated from other virtual networks.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Encrypting communications. </a:t>
            </a:r>
            <a:r>
              <a:rPr lang="en-US" sz="1200" kern="1200" dirty="0">
                <a:solidFill>
                  <a:schemeClr val="tx1"/>
                </a:solidFill>
                <a:effectLst/>
                <a:latin typeface="+mn-lt"/>
                <a:ea typeface="+mn-ea"/>
                <a:cs typeface="+mn-cs"/>
              </a:rPr>
              <a:t>Built-in cryptographic technology enables customers to encrypt communications within and between deployments, between Microsoft Azure regions, and from Microsoft Azure to on-premises data centers. Encryption can be configured to protect administrator access to virtual machines through remote desktop sessions and remote Windows PowerShell. Access to the Microsoft Azure Management Portal is encrypted by default using HTTPS. Customers can use an optional Express Route private fiber link into Microsoft Azure data centers to keep their traffic off the Internet.</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Firewalls</a:t>
            </a:r>
            <a:r>
              <a:rPr lang="en-US" b="1" dirty="0"/>
              <a:t>:</a:t>
            </a:r>
          </a:p>
          <a:p>
            <a:pPr marL="0" marR="0" indent="0" algn="l" defTabSz="924641" rtl="0" eaLnBrk="1" fontAlgn="auto" latinLnBrk="0" hangingPunct="1">
              <a:lnSpc>
                <a:spcPct val="100000"/>
              </a:lnSpc>
              <a:spcBef>
                <a:spcPts val="0"/>
              </a:spcBef>
              <a:spcAft>
                <a:spcPts val="0"/>
              </a:spcAft>
              <a:buClrTx/>
              <a:buSzTx/>
              <a:buFontTx/>
              <a:buNone/>
              <a:tabLst/>
              <a:defRPr/>
            </a:pPr>
            <a:r>
              <a:rPr lang="en-US" dirty="0"/>
              <a:t>Azure blocks unauthorized traffic to and within Microsoft datacenters, using a variety of technologies such as firewalls, partitioned local area networks (LANs), and the physical separation of back-end servers from public-facing interfaces.</a:t>
            </a:r>
          </a:p>
          <a:p>
            <a:pPr marL="0" marR="0" indent="0" algn="l" defTabSz="924641" rtl="0" eaLnBrk="1" fontAlgn="auto" latinLnBrk="0" hangingPunct="1">
              <a:lnSpc>
                <a:spcPct val="100000"/>
              </a:lnSpc>
              <a:spcBef>
                <a:spcPts val="0"/>
              </a:spcBef>
              <a:spcAft>
                <a:spcPts val="0"/>
              </a:spcAft>
              <a:buClrTx/>
              <a:buSzTx/>
              <a:buFontTx/>
              <a:buNone/>
              <a:tabLst/>
              <a:defRPr/>
            </a:pPr>
            <a:endParaRPr lang="en-US" dirty="0"/>
          </a:p>
          <a:p>
            <a:pPr marL="0" marR="0" indent="0" algn="l" defTabSz="924641"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Light" pitchFamily="34" charset="0"/>
                <a:ea typeface="+mn-ea"/>
                <a:cs typeface="+mn-cs"/>
              </a:rPr>
              <a:t>Azure Virtual Networks use a combination of logical isolation, firewalls, access controls, authentication, and encryption to protect customer data in-transit. </a:t>
            </a:r>
          </a:p>
          <a:p>
            <a:pPr marL="0" marR="0" indent="0" algn="l" defTabSz="924641"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Light" pitchFamily="34" charset="0"/>
              <a:ea typeface="+mn-ea"/>
              <a:cs typeface="+mn-cs"/>
            </a:endParaRPr>
          </a:p>
          <a:p>
            <a:pPr marL="0" marR="0" indent="0" algn="l" defTabSz="924641"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Light" pitchFamily="34" charset="0"/>
                <a:ea typeface="+mn-ea"/>
                <a:cs typeface="+mn-cs"/>
              </a:rPr>
              <a:t>The mechanisms for administrators to manage network security on their Azure private networks are in the Azure Cloud Access Layer, which is comparable to the edge of a corporate network that faces the Internet. The Cloud Access Layer includes a firewall, load-balancer, and network address translation (NAT) functionality managed by the customer administrator. </a:t>
            </a:r>
            <a:endParaRPr lang="en-US" dirty="0"/>
          </a:p>
          <a:p>
            <a:endParaRPr lang="en-US" sz="1800" dirty="0"/>
          </a:p>
          <a:p>
            <a:pPr marL="241269" indent="-241269">
              <a:lnSpc>
                <a:spcPct val="90000"/>
              </a:lnSpc>
              <a:spcBef>
                <a:spcPts val="312"/>
              </a:spcBef>
              <a:spcAft>
                <a:spcPts val="204"/>
              </a:spcAft>
              <a:buSzPct val="98000"/>
              <a:buFont typeface="Arial" panose="020B0604020202020204" pitchFamily="34" charset="0"/>
              <a:buChar char="•"/>
            </a:pPr>
            <a:r>
              <a:rPr lang="en-US" sz="1200" dirty="0">
                <a:solidFill>
                  <a:schemeClr val="bg1"/>
                </a:solidFill>
                <a:latin typeface="Segoe UI Light"/>
              </a:rPr>
              <a:t>Restricts access from the Internet, permits traffic only to endpoints, and provides load balancing and NAT at the Cloud Access Layer</a:t>
            </a:r>
          </a:p>
          <a:p>
            <a:pPr marL="241269" indent="-241269">
              <a:spcAft>
                <a:spcPts val="204"/>
              </a:spcAft>
              <a:buSzPct val="98000"/>
              <a:buFont typeface="Arial" panose="020B0604020202020204" pitchFamily="34" charset="0"/>
              <a:buChar char="•"/>
            </a:pPr>
            <a:r>
              <a:rPr lang="en-US" sz="1200" dirty="0">
                <a:solidFill>
                  <a:schemeClr val="bg1"/>
                </a:solidFill>
                <a:latin typeface="Segoe UI Light"/>
              </a:rPr>
              <a:t>Isolates traffic and provides intrusion defense through a distributed firewall</a:t>
            </a:r>
          </a:p>
          <a:p>
            <a:pPr marL="171450" indent="-171450">
              <a:buFont typeface="Arial" panose="020B0604020202020204" pitchFamily="34" charset="0"/>
              <a:buChar char="•"/>
            </a:pPr>
            <a:endParaRPr lang="en-US" dirty="0">
              <a:solidFill>
                <a:srgbClr val="44546A"/>
              </a:solidFill>
            </a:endParaRPr>
          </a:p>
          <a:p>
            <a:pPr marL="0" indent="0" defTabSz="697005">
              <a:spcAft>
                <a:spcPts val="600"/>
              </a:spcAft>
              <a:buFont typeface="Arial" panose="020B0604020202020204" pitchFamily="34" charset="0"/>
              <a:buNone/>
            </a:pPr>
            <a:endParaRPr lang="en-US" dirty="0">
              <a:solidFill>
                <a:srgbClr val="44546A"/>
              </a:solidFill>
            </a:endParaRPr>
          </a:p>
          <a:p>
            <a:pPr defTabSz="697005">
              <a:spcAft>
                <a:spcPts val="600"/>
              </a:spcAft>
            </a:pPr>
            <a:r>
              <a:rPr lang="en-US" sz="1400" b="1" dirty="0">
                <a:solidFill>
                  <a:srgbClr val="247BC2"/>
                </a:solidFill>
              </a:rPr>
              <a:t>CUSTOMER:</a:t>
            </a:r>
          </a:p>
          <a:p>
            <a:pPr marL="217815" indent="-217815" defTabSz="697005">
              <a:spcAft>
                <a:spcPts val="600"/>
              </a:spcAft>
              <a:buFont typeface="Arial" panose="020B0604020202020204" pitchFamily="34" charset="0"/>
              <a:buChar char="•"/>
            </a:pPr>
            <a:r>
              <a:rPr lang="en-US" dirty="0">
                <a:solidFill>
                  <a:srgbClr val="44546A"/>
                </a:solidFill>
              </a:rPr>
              <a:t>Creates Virtual Networks with Subnets and Private IP addresses. </a:t>
            </a:r>
            <a:r>
              <a:rPr lang="en-US" dirty="0"/>
              <a:t>You retain control over the network topology and configuration, and manage it in the same way you would your on-premises infrastructure.</a:t>
            </a:r>
            <a:endParaRPr lang="en-US" dirty="0">
              <a:solidFill>
                <a:srgbClr val="44546A"/>
              </a:solidFill>
            </a:endParaRPr>
          </a:p>
          <a:p>
            <a:pPr marL="217815" indent="-217815" defTabSz="697005">
              <a:spcAft>
                <a:spcPts val="600"/>
              </a:spcAft>
              <a:buFont typeface="Arial" panose="020B0604020202020204" pitchFamily="34" charset="0"/>
              <a:buChar char="•"/>
            </a:pPr>
            <a:r>
              <a:rPr lang="en-US" dirty="0">
                <a:solidFill>
                  <a:srgbClr val="44546A"/>
                </a:solidFill>
              </a:rPr>
              <a:t>Enables communications between their Virtual Networks</a:t>
            </a:r>
          </a:p>
          <a:p>
            <a:pPr marL="217815" indent="-217815" defTabSz="697005">
              <a:spcAft>
                <a:spcPts val="600"/>
              </a:spcAft>
              <a:buFont typeface="Arial" panose="020B0604020202020204" pitchFamily="34" charset="0"/>
              <a:buChar char="•"/>
            </a:pPr>
            <a:r>
              <a:rPr lang="en-US" dirty="0">
                <a:solidFill>
                  <a:srgbClr val="44546A"/>
                </a:solidFill>
              </a:rPr>
              <a:t>Can brings their own DNS</a:t>
            </a:r>
          </a:p>
          <a:p>
            <a:pPr marL="217815" indent="-217815" defTabSz="697005">
              <a:spcAft>
                <a:spcPts val="600"/>
              </a:spcAft>
              <a:buFont typeface="Arial" panose="020B0604020202020204" pitchFamily="34" charset="0"/>
              <a:buChar char="•"/>
            </a:pPr>
            <a:r>
              <a:rPr lang="en-US" dirty="0">
                <a:solidFill>
                  <a:srgbClr val="44546A"/>
                </a:solidFill>
              </a:rPr>
              <a:t>Can domain join their Virtual Machines</a:t>
            </a:r>
          </a:p>
          <a:p>
            <a:pPr marL="217815" indent="-217815" defTabSz="697005">
              <a:spcAft>
                <a:spcPts val="600"/>
              </a:spcAft>
              <a:buFont typeface="Arial" panose="020B0604020202020204" pitchFamily="34" charset="0"/>
              <a:buChar char="•"/>
            </a:pPr>
            <a:endParaRPr lang="en-US" b="0" dirty="0">
              <a:solidFill>
                <a:srgbClr val="44546A"/>
              </a:solidFill>
            </a:endParaRPr>
          </a:p>
          <a:p>
            <a:pPr marL="0" indent="0" defTabSz="697005">
              <a:spcAft>
                <a:spcPts val="600"/>
              </a:spcAft>
              <a:buFont typeface="Arial" panose="020B0604020202020204" pitchFamily="34" charset="0"/>
              <a:buNone/>
            </a:pPr>
            <a:r>
              <a:rPr lang="en-US" dirty="0"/>
              <a:t>Virtual Network makes it easier to build cloud applications hosted in a hybrid environment, maintaining secure connections with on-premises infrastructure without the creation of custom codes. For example, a web application hosted in Azure can securely access an </a:t>
            </a:r>
            <a:r>
              <a:rPr lang="en-US" dirty="0" err="1"/>
              <a:t>on-premise</a:t>
            </a:r>
            <a:r>
              <a:rPr lang="en-US" dirty="0"/>
              <a:t> SQL Server database server or authenticate users against an </a:t>
            </a:r>
            <a:r>
              <a:rPr lang="en-US" dirty="0" err="1"/>
              <a:t>on-premise</a:t>
            </a:r>
            <a:r>
              <a:rPr lang="en-US" dirty="0"/>
              <a:t> Active Directory service.</a:t>
            </a:r>
          </a:p>
          <a:p>
            <a:pPr defTabSz="931774">
              <a:lnSpc>
                <a:spcPct val="115000"/>
              </a:lnSpc>
              <a:spcAft>
                <a:spcPts val="1019"/>
              </a:spcAft>
              <a:defRPr/>
            </a:pPr>
            <a:endParaRPr lang="en-US" b="1" dirty="0"/>
          </a:p>
          <a:p>
            <a:pPr defTabSz="931774">
              <a:lnSpc>
                <a:spcPct val="115000"/>
              </a:lnSpc>
              <a:spcAft>
                <a:spcPts val="1019"/>
              </a:spcAft>
              <a:defRPr/>
            </a:pPr>
            <a:r>
              <a:rPr lang="en-US" b="1" dirty="0"/>
              <a:t>Security</a:t>
            </a:r>
            <a:r>
              <a:rPr lang="en-US" b="1" baseline="0" dirty="0"/>
              <a:t> Groups</a:t>
            </a:r>
          </a:p>
          <a:p>
            <a:pPr defTabSz="931774">
              <a:lnSpc>
                <a:spcPct val="115000"/>
              </a:lnSpc>
              <a:spcAft>
                <a:spcPts val="1019"/>
              </a:spcAft>
              <a:defRPr/>
            </a:pPr>
            <a:endParaRPr lang="en-US" b="1" dirty="0"/>
          </a:p>
          <a:p>
            <a:pPr defTabSz="942210">
              <a:lnSpc>
                <a:spcPct val="115000"/>
              </a:lnSpc>
              <a:spcAft>
                <a:spcPts val="1030"/>
              </a:spcAft>
              <a:defRPr/>
            </a:pPr>
            <a:r>
              <a:rPr lang="en-US" sz="1400" b="1" dirty="0"/>
              <a:t>Slide script:</a:t>
            </a:r>
          </a:p>
          <a:p>
            <a:pPr defTabSz="704811">
              <a:spcAft>
                <a:spcPts val="607"/>
              </a:spcAft>
            </a:pPr>
            <a:r>
              <a:rPr lang="en-US" sz="1400" dirty="0"/>
              <a:t>A Network Security Group consists of a set of access control rules that describe traffic filters. </a:t>
            </a:r>
          </a:p>
          <a:p>
            <a:pPr defTabSz="704811">
              <a:spcAft>
                <a:spcPts val="607"/>
              </a:spcAft>
            </a:pPr>
            <a:r>
              <a:rPr lang="en-US" sz="1400" b="1" dirty="0">
                <a:solidFill>
                  <a:srgbClr val="247BC2"/>
                </a:solidFill>
              </a:rPr>
              <a:t>AZURE:</a:t>
            </a:r>
          </a:p>
          <a:p>
            <a:pPr marL="288950" indent="-288950" defTabSz="704811">
              <a:spcAft>
                <a:spcPts val="607"/>
              </a:spcAft>
              <a:buFont typeface="Arial" panose="020B0604020202020204" pitchFamily="34" charset="0"/>
              <a:buChar char="•"/>
            </a:pPr>
            <a:r>
              <a:rPr lang="en-US" dirty="0">
                <a:solidFill>
                  <a:srgbClr val="44546A"/>
                </a:solidFill>
              </a:rPr>
              <a:t>Provides control over network traffic flowing in and out of customer services in Azure </a:t>
            </a:r>
          </a:p>
          <a:p>
            <a:pPr marL="288950" indent="-288950" defTabSz="704811">
              <a:spcAft>
                <a:spcPts val="607"/>
              </a:spcAft>
              <a:buFont typeface="Arial" panose="020B0604020202020204" pitchFamily="34" charset="0"/>
              <a:buChar char="•"/>
            </a:pPr>
            <a:r>
              <a:rPr lang="en-US" dirty="0">
                <a:solidFill>
                  <a:srgbClr val="44546A"/>
                </a:solidFill>
              </a:rPr>
              <a:t>Provides segmentation within a Virtual Network for multi-tier applications</a:t>
            </a:r>
          </a:p>
          <a:p>
            <a:pPr marL="288950" indent="-288950" defTabSz="704811">
              <a:spcAft>
                <a:spcPts val="607"/>
              </a:spcAft>
              <a:buFont typeface="Arial" panose="020B0604020202020204" pitchFamily="34" charset="0"/>
              <a:buChar char="•"/>
            </a:pPr>
            <a:r>
              <a:rPr lang="en-US" dirty="0">
                <a:solidFill>
                  <a:srgbClr val="44546A"/>
                </a:solidFill>
              </a:rPr>
              <a:t>Enables access control rule changes to be applied across Virtual Networks to thousands of machines in seconds</a:t>
            </a:r>
          </a:p>
          <a:p>
            <a:pPr defTabSz="704811">
              <a:spcAft>
                <a:spcPts val="607"/>
              </a:spcAft>
            </a:pPr>
            <a:r>
              <a:rPr lang="en-US" sz="1400" b="1" dirty="0">
                <a:solidFill>
                  <a:srgbClr val="247BC2"/>
                </a:solidFill>
              </a:rPr>
              <a:t>CUSTOMER:</a:t>
            </a:r>
          </a:p>
          <a:p>
            <a:pPr marL="220255" indent="-220255" defTabSz="704811">
              <a:spcAft>
                <a:spcPts val="607"/>
              </a:spcAft>
              <a:buFont typeface="Arial" panose="020B0604020202020204" pitchFamily="34" charset="0"/>
              <a:buChar char="•"/>
            </a:pPr>
            <a:r>
              <a:rPr lang="en-US" dirty="0">
                <a:solidFill>
                  <a:srgbClr val="44546A"/>
                </a:solidFill>
              </a:rPr>
              <a:t>Configures access control rules, (</a:t>
            </a:r>
            <a:r>
              <a:rPr lang="fr-FR" dirty="0">
                <a:solidFill>
                  <a:srgbClr val="44546A"/>
                </a:solidFill>
              </a:rPr>
              <a:t>source and destination </a:t>
            </a:r>
            <a:r>
              <a:rPr lang="fr-FR" dirty="0" err="1">
                <a:solidFill>
                  <a:srgbClr val="44546A"/>
                </a:solidFill>
              </a:rPr>
              <a:t>IPs</a:t>
            </a:r>
            <a:r>
              <a:rPr lang="fr-FR" dirty="0">
                <a:solidFill>
                  <a:srgbClr val="44546A"/>
                </a:solidFill>
              </a:rPr>
              <a:t> and ports)</a:t>
            </a:r>
            <a:endParaRPr lang="en-US" dirty="0">
              <a:solidFill>
                <a:srgbClr val="44546A"/>
              </a:solidFill>
            </a:endParaRP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41</a:t>
            </a:fld>
            <a:endParaRPr lang="en-US" dirty="0"/>
          </a:p>
        </p:txBody>
      </p:sp>
    </p:spTree>
    <p:extLst>
      <p:ext uri="{BB962C8B-B14F-4D97-AF65-F5344CB8AC3E}">
        <p14:creationId xmlns:p14="http://schemas.microsoft.com/office/powerpoint/2010/main" val="3622713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Slide 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say you have individual PCs behind the firewall that you want to connect directly to Azure—or that you have remote workers. You</a:t>
            </a:r>
            <a:r>
              <a:rPr lang="en-US" baseline="0" dirty="0"/>
              <a:t> can connect securely to the virtual network In Azure from anywhere using the VPN client in Windows. Because it works across firewalls and proxies, it doesn’t matter if users are behind your firewall, behind someone else’s firewall, or are remote.</a:t>
            </a:r>
          </a:p>
          <a:p>
            <a:pPr defTabSz="697005">
              <a:lnSpc>
                <a:spcPct val="90000"/>
              </a:lnSpc>
              <a:spcBef>
                <a:spcPct val="20000"/>
              </a:spcBef>
              <a:spcAft>
                <a:spcPts val="600"/>
              </a:spcAft>
              <a:buSzPct val="80000"/>
            </a:pPr>
            <a:r>
              <a:rPr lang="en-US" sz="1400" b="1" dirty="0">
                <a:solidFill>
                  <a:srgbClr val="247BC2"/>
                </a:solidFill>
              </a:rPr>
              <a:t>AZURE:</a:t>
            </a:r>
          </a:p>
          <a:p>
            <a:pPr marL="285750" indent="-285750" defTabSz="697005">
              <a:lnSpc>
                <a:spcPct val="90000"/>
              </a:lnSpc>
              <a:spcBef>
                <a:spcPct val="20000"/>
              </a:spcBef>
              <a:spcAft>
                <a:spcPts val="600"/>
              </a:spcAft>
              <a:buSzPct val="80000"/>
              <a:buFont typeface="Arial" panose="020B0604020202020204" pitchFamily="34" charset="0"/>
              <a:buChar char="•"/>
            </a:pPr>
            <a:r>
              <a:rPr lang="en-US" dirty="0">
                <a:solidFill>
                  <a:srgbClr val="44546A"/>
                </a:solidFill>
              </a:rPr>
              <a:t>Enables connection from customer sites and remote workers to Azure Virtual Networks using Site-to-Site and Point-to-Site VPNs</a:t>
            </a:r>
          </a:p>
          <a:p>
            <a:pPr defTabSz="697005">
              <a:lnSpc>
                <a:spcPct val="90000"/>
              </a:lnSpc>
              <a:spcBef>
                <a:spcPct val="20000"/>
              </a:spcBef>
              <a:spcAft>
                <a:spcPts val="600"/>
              </a:spcAft>
              <a:buSzPct val="80000"/>
            </a:pPr>
            <a:r>
              <a:rPr lang="en-US" sz="1400" b="1" dirty="0">
                <a:solidFill>
                  <a:srgbClr val="247BC2"/>
                </a:solidFill>
              </a:rPr>
              <a:t>CUSTOMERS:</a:t>
            </a:r>
          </a:p>
          <a:p>
            <a:pPr marL="217815" indent="-217815" defTabSz="697005">
              <a:lnSpc>
                <a:spcPct val="90000"/>
              </a:lnSpc>
              <a:spcBef>
                <a:spcPct val="20000"/>
              </a:spcBef>
              <a:spcAft>
                <a:spcPts val="600"/>
              </a:spcAft>
              <a:buSzPct val="80000"/>
              <a:buFont typeface="Arial" panose="020B0604020202020204" pitchFamily="34" charset="0"/>
              <a:buChar char="•"/>
            </a:pPr>
            <a:r>
              <a:rPr lang="en-US" dirty="0">
                <a:solidFill>
                  <a:srgbClr val="44546A"/>
                </a:solidFill>
              </a:rPr>
              <a:t>Configures the VPN client in Windows</a:t>
            </a:r>
          </a:p>
          <a:p>
            <a:pPr marL="217815" indent="-217815" defTabSz="697005">
              <a:lnSpc>
                <a:spcPct val="90000"/>
              </a:lnSpc>
              <a:spcBef>
                <a:spcPct val="20000"/>
              </a:spcBef>
              <a:spcAft>
                <a:spcPts val="600"/>
              </a:spcAft>
              <a:buSzPct val="80000"/>
              <a:buFont typeface="Arial" panose="020B0604020202020204" pitchFamily="34" charset="0"/>
              <a:buChar char="•"/>
            </a:pPr>
            <a:r>
              <a:rPr lang="en-US" dirty="0">
                <a:solidFill>
                  <a:srgbClr val="44546A"/>
                </a:solidFill>
              </a:rPr>
              <a:t>Manages certificates, policies, and user access</a:t>
            </a:r>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dirty="0"/>
          </a:p>
        </p:txBody>
      </p:sp>
    </p:spTree>
    <p:extLst>
      <p:ext uri="{BB962C8B-B14F-4D97-AF65-F5344CB8AC3E}">
        <p14:creationId xmlns:p14="http://schemas.microsoft.com/office/powerpoint/2010/main" val="3389375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Slide 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Azure </a:t>
            </a:r>
            <a:r>
              <a:rPr lang="en-US" dirty="0" err="1"/>
              <a:t>ExpressRoute</a:t>
            </a:r>
            <a:r>
              <a:rPr lang="en-US" dirty="0"/>
              <a:t> enables you to create private connections between Azure datacenters and infrastructure that’s on your premises or in a colocation environment. </a:t>
            </a:r>
            <a:r>
              <a:rPr lang="en-US" dirty="0" err="1"/>
              <a:t>ExpressRoute</a:t>
            </a:r>
            <a:r>
              <a:rPr lang="en-US" dirty="0"/>
              <a:t> connections do not go over the public Internet, and offer more reliability, faster speeds, lower latencies and higher security than typical connections over the Internet. </a:t>
            </a:r>
          </a:p>
          <a:p>
            <a:endParaRPr lang="en-US" dirty="0"/>
          </a:p>
          <a:p>
            <a:pPr defTabSz="697005">
              <a:lnSpc>
                <a:spcPct val="90000"/>
              </a:lnSpc>
              <a:spcBef>
                <a:spcPct val="20000"/>
              </a:spcBef>
              <a:spcAft>
                <a:spcPts val="600"/>
              </a:spcAft>
              <a:buSzPct val="80000"/>
            </a:pPr>
            <a:r>
              <a:rPr lang="en-US" sz="1400" b="1" dirty="0">
                <a:solidFill>
                  <a:srgbClr val="247BC2"/>
                </a:solidFill>
              </a:rPr>
              <a:t>AZURE:</a:t>
            </a:r>
          </a:p>
          <a:p>
            <a:pPr marL="285750" indent="-285750" defTabSz="697005">
              <a:lnSpc>
                <a:spcPct val="90000"/>
              </a:lnSpc>
              <a:spcBef>
                <a:spcPct val="20000"/>
              </a:spcBef>
              <a:spcAft>
                <a:spcPts val="600"/>
              </a:spcAft>
              <a:buSzPct val="80000"/>
              <a:buFont typeface="Arial" panose="020B0604020202020204" pitchFamily="34" charset="0"/>
              <a:buChar char="•"/>
            </a:pPr>
            <a:r>
              <a:rPr lang="en-US" dirty="0">
                <a:solidFill>
                  <a:schemeClr val="tx1">
                    <a:lumMod val="65000"/>
                    <a:lumOff val="35000"/>
                  </a:schemeClr>
                </a:solidFill>
              </a:rPr>
              <a:t>Offers private fiber connections via </a:t>
            </a:r>
            <a:r>
              <a:rPr lang="en-US" dirty="0" err="1">
                <a:solidFill>
                  <a:schemeClr val="tx1">
                    <a:lumMod val="65000"/>
                    <a:lumOff val="35000"/>
                  </a:schemeClr>
                </a:solidFill>
              </a:rPr>
              <a:t>ExpressRoute</a:t>
            </a:r>
            <a:r>
              <a:rPr lang="en-US" dirty="0">
                <a:solidFill>
                  <a:schemeClr val="tx1">
                    <a:lumMod val="65000"/>
                    <a:lumOff val="35000"/>
                  </a:schemeClr>
                </a:solidFill>
              </a:rPr>
              <a:t> </a:t>
            </a:r>
          </a:p>
          <a:p>
            <a:pPr marL="285750" indent="-285750" defTabSz="697005">
              <a:lnSpc>
                <a:spcPct val="90000"/>
              </a:lnSpc>
              <a:spcBef>
                <a:spcPct val="20000"/>
              </a:spcBef>
              <a:spcAft>
                <a:spcPts val="600"/>
              </a:spcAft>
              <a:buSzPct val="80000"/>
              <a:buFont typeface="Arial" panose="020B0604020202020204" pitchFamily="34" charset="0"/>
              <a:buChar char="•"/>
            </a:pPr>
            <a:r>
              <a:rPr lang="en-US" dirty="0">
                <a:solidFill>
                  <a:schemeClr val="tx1">
                    <a:lumMod val="65000"/>
                    <a:lumOff val="35000"/>
                  </a:schemeClr>
                </a:solidFill>
              </a:rPr>
              <a:t>Enables access to Compute, Storage, and other Azure services</a:t>
            </a:r>
          </a:p>
          <a:p>
            <a:pPr marL="285750" indent="-285750" defTabSz="697005">
              <a:lnSpc>
                <a:spcPct val="90000"/>
              </a:lnSpc>
              <a:spcBef>
                <a:spcPct val="20000"/>
              </a:spcBef>
              <a:spcAft>
                <a:spcPts val="600"/>
              </a:spcAft>
              <a:buSzPct val="80000"/>
              <a:buFont typeface="Arial" panose="020B0604020202020204" pitchFamily="34" charset="0"/>
              <a:buChar char="•"/>
            </a:pPr>
            <a:endParaRPr lang="en-US" dirty="0">
              <a:solidFill>
                <a:schemeClr val="tx1">
                  <a:lumMod val="65000"/>
                  <a:lumOff val="35000"/>
                </a:schemeClr>
              </a:solidFill>
            </a:endParaRPr>
          </a:p>
          <a:p>
            <a:pPr defTabSz="697005">
              <a:lnSpc>
                <a:spcPct val="90000"/>
              </a:lnSpc>
              <a:spcBef>
                <a:spcPct val="20000"/>
              </a:spcBef>
              <a:spcAft>
                <a:spcPts val="600"/>
              </a:spcAft>
              <a:buSzPct val="80000"/>
            </a:pPr>
            <a:r>
              <a:rPr lang="en-US" sz="1400" b="1" dirty="0">
                <a:solidFill>
                  <a:srgbClr val="247BC2"/>
                </a:solidFill>
              </a:rPr>
              <a:t>CUSTOMERS:</a:t>
            </a:r>
          </a:p>
          <a:p>
            <a:pPr marL="285750" indent="-285750" defTabSz="697005">
              <a:lnSpc>
                <a:spcPct val="90000"/>
              </a:lnSpc>
              <a:spcBef>
                <a:spcPct val="20000"/>
              </a:spcBef>
              <a:spcAft>
                <a:spcPts val="600"/>
              </a:spcAft>
              <a:buSzPct val="80000"/>
              <a:buFont typeface="Arial" panose="020B0604020202020204" pitchFamily="34" charset="0"/>
              <a:buChar char="•"/>
            </a:pPr>
            <a:r>
              <a:rPr lang="en-US" dirty="0">
                <a:solidFill>
                  <a:schemeClr val="tx1">
                    <a:lumMod val="65000"/>
                    <a:lumOff val="35000"/>
                  </a:schemeClr>
                </a:solidFill>
              </a:rPr>
              <a:t>Can establish connections to Azure at an </a:t>
            </a:r>
            <a:r>
              <a:rPr lang="en-US" dirty="0" err="1">
                <a:solidFill>
                  <a:schemeClr val="tx1">
                    <a:lumMod val="65000"/>
                    <a:lumOff val="35000"/>
                  </a:schemeClr>
                </a:solidFill>
              </a:rPr>
              <a:t>ExpressRoute</a:t>
            </a:r>
            <a:r>
              <a:rPr lang="en-US" dirty="0">
                <a:solidFill>
                  <a:schemeClr val="tx1">
                    <a:lumMod val="65000"/>
                    <a:lumOff val="35000"/>
                  </a:schemeClr>
                </a:solidFill>
              </a:rPr>
              <a:t> location (Exchange Provider facility) </a:t>
            </a:r>
          </a:p>
          <a:p>
            <a:pPr marL="285750" indent="-285750" defTabSz="697005">
              <a:lnSpc>
                <a:spcPct val="90000"/>
              </a:lnSpc>
              <a:spcBef>
                <a:spcPct val="20000"/>
              </a:spcBef>
              <a:spcAft>
                <a:spcPts val="600"/>
              </a:spcAft>
              <a:buSzPct val="80000"/>
              <a:buFont typeface="Arial" panose="020B0604020202020204" pitchFamily="34" charset="0"/>
              <a:buChar char="•"/>
            </a:pPr>
            <a:r>
              <a:rPr lang="en-US" dirty="0">
                <a:solidFill>
                  <a:schemeClr val="tx1">
                    <a:lumMod val="65000"/>
                    <a:lumOff val="35000"/>
                  </a:schemeClr>
                </a:solidFill>
              </a:rPr>
              <a:t>Can directly connect to Azure from your existing WAN network (such as a MPLS VPN) provided by a network service provider</a:t>
            </a:r>
          </a:p>
          <a:p>
            <a:pPr marL="285750" indent="-285750" defTabSz="697005">
              <a:lnSpc>
                <a:spcPct val="90000"/>
              </a:lnSpc>
              <a:spcBef>
                <a:spcPct val="20000"/>
              </a:spcBef>
              <a:spcAft>
                <a:spcPts val="600"/>
              </a:spcAft>
              <a:buSzPct val="80000"/>
              <a:buFont typeface="Arial" panose="020B0604020202020204" pitchFamily="34" charset="0"/>
              <a:buChar char="•"/>
            </a:pPr>
            <a:r>
              <a:rPr lang="en-US" dirty="0">
                <a:solidFill>
                  <a:srgbClr val="44546A"/>
                </a:solidFill>
              </a:rPr>
              <a:t>Manages certificates, policies, and user access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43</a:t>
            </a:fld>
            <a:endParaRPr lang="en-US" dirty="0"/>
          </a:p>
        </p:txBody>
      </p:sp>
    </p:spTree>
    <p:extLst>
      <p:ext uri="{BB962C8B-B14F-4D97-AF65-F5344CB8AC3E}">
        <p14:creationId xmlns:p14="http://schemas.microsoft.com/office/powerpoint/2010/main" val="346988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19"/>
              </a:spcAft>
            </a:pPr>
            <a:r>
              <a:rPr lang="en-US" b="1" dirty="0">
                <a:latin typeface="Calibri" panose="020F0502020204030204" pitchFamily="34" charset="0"/>
                <a:ea typeface="Times New Roman" panose="02020603050405020304" pitchFamily="18" charset="0"/>
                <a:cs typeface="Times New Roman" panose="02020603050405020304" pitchFamily="18" charset="0"/>
              </a:rPr>
              <a:t>Slide script:</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19"/>
              </a:spcAft>
              <a:buFontTx/>
              <a:buNone/>
            </a:pPr>
            <a:r>
              <a:rPr lang="en-US" dirty="0">
                <a:latin typeface="Calibri" panose="020F0502020204030204" pitchFamily="34" charset="0"/>
                <a:ea typeface="Times New Roman" panose="02020603050405020304" pitchFamily="18" charset="0"/>
                <a:cs typeface="Times New Roman" panose="02020603050405020304" pitchFamily="18" charset="0"/>
              </a:rPr>
              <a:t>We’re proud</a:t>
            </a:r>
            <a:r>
              <a:rPr lang="en-US" baseline="0" dirty="0">
                <a:latin typeface="Calibri" panose="020F0502020204030204" pitchFamily="34" charset="0"/>
                <a:ea typeface="Times New Roman" panose="02020603050405020304" pitchFamily="18" charset="0"/>
                <a:cs typeface="Times New Roman" panose="02020603050405020304" pitchFamily="18" charset="0"/>
              </a:rPr>
              <a:t> to have earned the trust of the organizations here – and we look forward to providing these same trusted cloud services to you.</a:t>
            </a:r>
            <a:endParaRPr lang="en-US" b="1" u="sng" dirty="0"/>
          </a:p>
        </p:txBody>
      </p:sp>
      <p:sp>
        <p:nvSpPr>
          <p:cNvPr id="4" name="Slide Number Placeholder 3"/>
          <p:cNvSpPr>
            <a:spLocks noGrp="1"/>
          </p:cNvSpPr>
          <p:nvPr>
            <p:ph type="sldNum" sz="quarter" idx="10"/>
          </p:nvPr>
        </p:nvSpPr>
        <p:spPr/>
        <p:txBody>
          <a:bodyPr/>
          <a:lstStyle/>
          <a:p>
            <a:fld id="{6E8C67A6-C0E7-47DF-97C2-CA9B11275397}" type="slidenum">
              <a:rPr lang="en-US" smtClean="0"/>
              <a:t>44</a:t>
            </a:fld>
            <a:endParaRPr lang="en-US" dirty="0"/>
          </a:p>
        </p:txBody>
      </p:sp>
    </p:spTree>
    <p:extLst>
      <p:ext uri="{BB962C8B-B14F-4D97-AF65-F5344CB8AC3E}">
        <p14:creationId xmlns:p14="http://schemas.microsoft.com/office/powerpoint/2010/main" val="2524189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57"/>
              </a:spcAft>
            </a:pPr>
            <a:r>
              <a:rPr lang="en-US" sz="900" b="1" dirty="0">
                <a:latin typeface="Segoe UI" panose="020B0502040204020203" pitchFamily="34" charset="0"/>
                <a:ea typeface="Segoe UI" panose="020B0502040204020203" pitchFamily="34" charset="0"/>
                <a:cs typeface="Segoe UI" panose="020B0502040204020203" pitchFamily="34" charset="0"/>
              </a:rPr>
              <a:t>Slide script:</a:t>
            </a:r>
            <a:endParaRPr lang="en-US" sz="900" dirty="0">
              <a:latin typeface="Segoe UI" panose="020B0502040204020203" pitchFamily="34" charset="0"/>
              <a:ea typeface="Segoe UI" panose="020B0502040204020203" pitchFamily="34" charset="0"/>
              <a:cs typeface="Segoe UI" panose="020B0502040204020203" pitchFamily="34" charset="0"/>
            </a:endParaRPr>
          </a:p>
          <a:p>
            <a:r>
              <a:rPr lang="en-IN" sz="900" dirty="0">
                <a:solidFill>
                  <a:schemeClr val="tx2"/>
                </a:solidFill>
              </a:rPr>
              <a:t>The Azure Marketplace offers a rich array of security products built by Azure partners.</a:t>
            </a:r>
          </a:p>
          <a:p>
            <a:endParaRPr lang="en-IN" dirty="0"/>
          </a:p>
          <a:p>
            <a:r>
              <a:rPr lang="en-US" b="1" dirty="0"/>
              <a:t>Anti-malware</a:t>
            </a:r>
          </a:p>
          <a:p>
            <a:r>
              <a:rPr lang="en-US" dirty="0"/>
              <a:t>Azure partners offer leading antimalware solutions for virtual machines, as well as through Active Directory integrations.</a:t>
            </a:r>
          </a:p>
          <a:p>
            <a:endParaRPr lang="en-IN"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Networking security</a:t>
            </a:r>
          </a:p>
          <a:p>
            <a:r>
              <a:rPr lang="en-US" dirty="0"/>
              <a:t>Azure networking provides the infrastructure necessary to securely connect VMs to one another and to connect on-site datacenters with Azure VMs. Azure partners offer a variety of services to block unauthorized traffic, utilize firewalls, provide network routing, offer denial of service tools, and process application traffic.</a:t>
            </a:r>
          </a:p>
          <a:p>
            <a:endParaRPr lang="en-IN"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Encryption</a:t>
            </a:r>
          </a:p>
          <a:p>
            <a:r>
              <a:rPr lang="en-US" dirty="0"/>
              <a:t>Technological safeguards, such as encrypted communications and operation processes, help keep customer data secure. Azure partners offer tools that</a:t>
            </a:r>
            <a:r>
              <a:rPr lang="en-US" baseline="0" dirty="0"/>
              <a:t> </a:t>
            </a:r>
            <a:r>
              <a:rPr lang="en-US" dirty="0"/>
              <a:t>control when and where your VMs boot and help you manage encryption keys.</a:t>
            </a:r>
          </a:p>
          <a:p>
            <a:endParaRPr lang="en-IN"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Monitoring and alerts</a:t>
            </a:r>
          </a:p>
          <a:p>
            <a:r>
              <a:rPr lang="en-US" dirty="0"/>
              <a:t>To help you manage the large amount of information generated by devices within the Azure environment, Azure offers centralized monitoring and analysis systems that provide continuous visibility and timely alerts to the teams who manage the service. Azure partners offers services that manage your infrastructure</a:t>
            </a:r>
            <a:r>
              <a:rPr lang="en-US" baseline="0" dirty="0"/>
              <a:t> and threats and that </a:t>
            </a:r>
            <a:r>
              <a:rPr lang="en-US" dirty="0"/>
              <a:t>automate and centralize alert notification processes.</a:t>
            </a:r>
          </a:p>
          <a:p>
            <a:endParaRPr lang="en-IN"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Messaging security</a:t>
            </a:r>
          </a:p>
          <a:p>
            <a:r>
              <a:rPr lang="en-US" dirty="0"/>
              <a:t>Azure partners help protect inbound and outbound mail,</a:t>
            </a:r>
            <a:r>
              <a:rPr lang="en-US" baseline="0" dirty="0"/>
              <a:t> stop</a:t>
            </a:r>
            <a:r>
              <a:rPr lang="en-US" dirty="0"/>
              <a:t> malware, lock spam, prevent phishing, and stop advanced persistent threats. </a:t>
            </a:r>
          </a:p>
          <a:p>
            <a:endParaRPr lang="en-IN"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Application security</a:t>
            </a:r>
          </a:p>
          <a:p>
            <a:r>
              <a:rPr lang="en-US" dirty="0"/>
              <a:t>Azure</a:t>
            </a:r>
            <a:r>
              <a:rPr lang="en-US" baseline="0" dirty="0"/>
              <a:t> partner Waratek offers Waratek Locker that</a:t>
            </a:r>
            <a:r>
              <a:rPr lang="en-US" dirty="0"/>
              <a:t> provides Runtime Application Self Protection (RASP) to help you secure your applications and environment against business logic and network layer threats such as SQL injection and zero-day attacks.</a:t>
            </a:r>
          </a:p>
          <a:p>
            <a:endParaRPr lang="en-IN"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Authentication</a:t>
            </a:r>
          </a:p>
          <a:p>
            <a:r>
              <a:rPr lang="en-US" dirty="0"/>
              <a:t>Azure</a:t>
            </a:r>
            <a:r>
              <a:rPr lang="en-US" baseline="0" dirty="0"/>
              <a:t> partner Login People offers </a:t>
            </a:r>
            <a:r>
              <a:rPr lang="en-US" b="0" dirty="0"/>
              <a:t>Digital DNA Server,</a:t>
            </a:r>
            <a:r>
              <a:rPr lang="en-US" dirty="0"/>
              <a:t> a multifactor authentication server based on recognizing Digital DNA devices. It allows users to authenticate themselves not only with “what they know” (a password), but with “what they own” (their computer, smartphone, or USB key)..</a:t>
            </a:r>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EE0CEE2-5E0A-4251-B398-3FA9BC84BA54}" type="datetime8">
              <a:rPr lang="en-US" smtClean="0">
                <a:solidFill>
                  <a:prstClr val="black"/>
                </a:solidFill>
              </a:rPr>
              <a:pPr/>
              <a:t>7/26/2016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923225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87456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0480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917FFD-5E86-4B79-94BA-60236245B0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3409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286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Slide script: </a:t>
            </a:r>
            <a:endParaRPr lang="en-US" sz="1200" kern="1200" dirty="0">
              <a:solidFill>
                <a:schemeClr val="tx1"/>
              </a:solidFill>
              <a:effectLst/>
              <a:latin typeface="+mn-lt"/>
              <a:ea typeface="+mn-ea"/>
              <a:cs typeface="+mn-cs"/>
            </a:endParaRPr>
          </a:p>
          <a:p>
            <a:r>
              <a:rPr lang="en-US" dirty="0"/>
              <a:t>To help our customers</a:t>
            </a:r>
            <a:r>
              <a:rPr lang="en-US" baseline="0" dirty="0"/>
              <a:t> make sense of the different security features and options with Azure, we’ve organized this presentation into two primary buckets: securing the platform, and empowering you.</a:t>
            </a:r>
          </a:p>
          <a:p>
            <a:endParaRPr lang="en-US" baseline="0" dirty="0"/>
          </a:p>
          <a:p>
            <a:r>
              <a:rPr lang="en-US" baseline="0" dirty="0"/>
              <a:t>Many of our security controls do both of these things, so you’ll hear about different functions of some of the same features in each section.</a:t>
            </a:r>
          </a:p>
          <a:p>
            <a:endParaRPr lang="en-US" baseline="0" dirty="0"/>
          </a:p>
          <a:p>
            <a:r>
              <a:rPr lang="en-US" baseline="0" dirty="0"/>
              <a:t>Let’s start with securing the platform:</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7/26/2016 3:24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332777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A402C3-409B-452A-8219-C9D223EB7FF6}"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15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52</a:t>
            </a:fld>
            <a:endParaRPr lang="en-US" dirty="0"/>
          </a:p>
        </p:txBody>
      </p:sp>
    </p:spTree>
    <p:extLst>
      <p:ext uri="{BB962C8B-B14F-4D97-AF65-F5344CB8AC3E}">
        <p14:creationId xmlns:p14="http://schemas.microsoft.com/office/powerpoint/2010/main" val="12440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19"/>
              </a:spcAft>
            </a:pPr>
            <a:r>
              <a:rPr lang="en-US" b="1" dirty="0">
                <a:latin typeface="Calibri" panose="020F0502020204030204" pitchFamily="34" charset="0"/>
                <a:ea typeface="Times New Roman" panose="02020603050405020304" pitchFamily="18" charset="0"/>
                <a:cs typeface="Times New Roman" panose="02020603050405020304" pitchFamily="18" charset="0"/>
              </a:rPr>
              <a:t>Slide title: </a:t>
            </a:r>
            <a:r>
              <a:rPr lang="en-US" dirty="0">
                <a:latin typeface="Calibri" panose="020F0502020204030204" pitchFamily="34" charset="0"/>
                <a:ea typeface="Times New Roman" panose="02020603050405020304" pitchFamily="18" charset="0"/>
                <a:cs typeface="Times New Roman" panose="02020603050405020304" pitchFamily="18" charset="0"/>
              </a:rPr>
              <a:t>Privacy by design.</a:t>
            </a:r>
          </a:p>
          <a:p>
            <a:pPr defTabSz="931774">
              <a:lnSpc>
                <a:spcPct val="115000"/>
              </a:lnSpc>
              <a:spcAft>
                <a:spcPts val="1019"/>
              </a:spcAft>
              <a:defRPr/>
            </a:pPr>
            <a:r>
              <a:rPr lang="en-US" b="1" dirty="0">
                <a:latin typeface="Calibri" panose="020F0502020204030204" pitchFamily="34" charset="0"/>
                <a:ea typeface="Times New Roman" panose="02020603050405020304" pitchFamily="18" charset="0"/>
                <a:cs typeface="Times New Roman" panose="02020603050405020304" pitchFamily="18" charset="0"/>
              </a:rPr>
              <a:t>Slide objectives: </a:t>
            </a:r>
            <a:r>
              <a:rPr lang="en-US" dirty="0">
                <a:latin typeface="Calibri" panose="020F0502020204030204" pitchFamily="34" charset="0"/>
                <a:ea typeface="Times New Roman" panose="02020603050405020304" pitchFamily="18" charset="0"/>
                <a:cs typeface="Times New Roman" panose="02020603050405020304" pitchFamily="18" charset="0"/>
              </a:rPr>
              <a:t>Provide an overview of privacy by design with Microsoft Azure.</a:t>
            </a:r>
          </a:p>
          <a:p>
            <a:pPr defTabSz="931774">
              <a:lnSpc>
                <a:spcPct val="115000"/>
              </a:lnSpc>
              <a:spcAft>
                <a:spcPts val="1019"/>
              </a:spcAft>
              <a:defRPr/>
            </a:pPr>
            <a:endParaRPr lang="en-US" b="1" dirty="0">
              <a:latin typeface="Calibri" panose="020F0502020204030204" pitchFamily="34" charset="0"/>
              <a:ea typeface="Times New Roman" panose="02020603050405020304" pitchFamily="18" charset="0"/>
              <a:cs typeface="Times New Roman" panose="02020603050405020304" pitchFamily="18" charset="0"/>
            </a:endParaRPr>
          </a:p>
          <a:p>
            <a:pPr defTabSz="931774">
              <a:lnSpc>
                <a:spcPct val="115000"/>
              </a:lnSpc>
              <a:spcAft>
                <a:spcPts val="1019"/>
              </a:spcAft>
              <a:defRPr/>
            </a:pPr>
            <a:r>
              <a:rPr lang="en-US" b="1" dirty="0">
                <a:latin typeface="Calibri" panose="020F0502020204030204" pitchFamily="34" charset="0"/>
                <a:ea typeface="Times New Roman" panose="02020603050405020304" pitchFamily="18" charset="0"/>
                <a:cs typeface="Times New Roman" panose="02020603050405020304" pitchFamily="18" charset="0"/>
              </a:rPr>
              <a:t>Slide script: </a:t>
            </a:r>
            <a:endParaRPr lang="en-US" dirty="0"/>
          </a:p>
          <a:p>
            <a:r>
              <a:rPr lang="en-US" b="1" dirty="0">
                <a:effectLst/>
              </a:rPr>
              <a:t>Privacy by Design.</a:t>
            </a:r>
            <a:r>
              <a:rPr lang="en-US" dirty="0">
                <a:effectLst/>
              </a:rPr>
              <a:t> With Microsoft, customers can expect </a:t>
            </a:r>
            <a:r>
              <a:rPr lang="en-US" dirty="0">
                <a:hlinkClick r:id="rId3"/>
              </a:rPr>
              <a:t>Privacy by Design</a:t>
            </a:r>
            <a:r>
              <a:rPr lang="en-US" dirty="0">
                <a:effectLst/>
              </a:rPr>
              <a:t>, a policy that guides how Microsoft builds products and services, how services are operated, and how internal teams are organized. </a:t>
            </a:r>
          </a:p>
          <a:p>
            <a:r>
              <a:rPr lang="en-US" b="1" dirty="0"/>
              <a:t>Restricted data access and use.</a:t>
            </a:r>
            <a:r>
              <a:rPr lang="en-US" dirty="0"/>
              <a:t> Access to customer data by Microsoft personnel is restricted. Customer Data is only accessed when necessary to support the customer’s use of Microsoft Azure. This may include troubleshooting aimed at preventing, detecting or repairing problems affecting the operation of Microsoft Azure and the improvement of features that involve the detection of, and protection against, emerging and evolving threats to the user (such as malware or spam). When granted, access is carefully controlled and logged. Strong authentication, including the use of multi-factor authentication, helps limit access to authorized personnel only. Access is revoked as soon as it is no longer needed. </a:t>
            </a:r>
          </a:p>
          <a:p>
            <a:r>
              <a:rPr lang="en-US" b="1" dirty="0"/>
              <a:t>No use for advertising.</a:t>
            </a:r>
            <a:r>
              <a:rPr lang="en-US" dirty="0"/>
              <a:t> Microsoft Azure does not share Customer Data with its advertiser-supported services, nor is customer data mined for advertising.</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Contractual commitments.</a:t>
            </a:r>
            <a:r>
              <a:rPr lang="en-US" dirty="0"/>
              <a:t> Microsoft is unique among major cloud service providers in providing cloud-service-specific privacy statements and making strong contractual commitments to safeguard customer data and protect privacy. Microsoft makes the standard contractual clauses created by the European Union (known as the “EU Model Clauses”) available to enterprise customers to provide additional contractual guarantees concerning transfers of personal data. </a:t>
            </a:r>
            <a:r>
              <a:rPr lang="en-US" dirty="0">
                <a:effectLst/>
              </a:rPr>
              <a:t>Recently, Brad Smith announced that Microsoft’s cloud contracts have been validated by European Union data protection authorities as meeting the rigorous privacy standards that regulate companies operating in E.U. member states. </a:t>
            </a:r>
            <a:endParaRPr lang="en-US"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53</a:t>
            </a:fld>
            <a:endParaRPr lang="en-US" dirty="0"/>
          </a:p>
        </p:txBody>
      </p:sp>
    </p:spTree>
    <p:extLst>
      <p:ext uri="{BB962C8B-B14F-4D97-AF65-F5344CB8AC3E}">
        <p14:creationId xmlns:p14="http://schemas.microsoft.com/office/powerpoint/2010/main" val="4261526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30">
              <a:spcAft>
                <a:spcPts val="346"/>
              </a:spcAft>
              <a:defRPr/>
            </a:pPr>
            <a:r>
              <a:rPr lang="en-US" b="1" dirty="0">
                <a:effectLst/>
              </a:rPr>
              <a:t>Slide title: </a:t>
            </a:r>
            <a:r>
              <a:rPr lang="en-US" b="0" dirty="0">
                <a:effectLst/>
              </a:rPr>
              <a:t>Restricted</a:t>
            </a:r>
            <a:r>
              <a:rPr lang="en-US" b="0" baseline="0" dirty="0">
                <a:effectLst/>
              </a:rPr>
              <a:t> use</a:t>
            </a:r>
            <a:endParaRPr lang="en-US" b="0" dirty="0">
              <a:effectLst/>
            </a:endParaRPr>
          </a:p>
          <a:p>
            <a:pPr marL="0" marR="0" indent="0" algn="l" defTabSz="950930" rtl="0" eaLnBrk="1" fontAlgn="auto" latinLnBrk="0" hangingPunct="1">
              <a:lnSpc>
                <a:spcPct val="100000"/>
              </a:lnSpc>
              <a:spcBef>
                <a:spcPts val="0"/>
              </a:spcBef>
              <a:spcAft>
                <a:spcPts val="346"/>
              </a:spcAft>
              <a:buClrTx/>
              <a:buSzTx/>
              <a:buFontTx/>
              <a:buNone/>
              <a:tabLst/>
              <a:defRPr/>
            </a:pPr>
            <a:r>
              <a:rPr lang="en-US" b="1" dirty="0">
                <a:effectLst/>
              </a:rPr>
              <a:t>Slide</a:t>
            </a:r>
            <a:r>
              <a:rPr lang="en-US" b="1" baseline="0" dirty="0">
                <a:effectLst/>
              </a:rPr>
              <a:t> objective: </a:t>
            </a:r>
            <a:r>
              <a:rPr lang="en-US" b="0" baseline="0" dirty="0">
                <a:effectLst/>
              </a:rPr>
              <a:t>Explain how Azure does not share data with its advertiser-supported services and does not mine customer data for advertising.</a:t>
            </a:r>
          </a:p>
          <a:p>
            <a:pPr marL="0" marR="0" indent="0" algn="l" defTabSz="950930" rtl="0" eaLnBrk="1" fontAlgn="auto" latinLnBrk="0" hangingPunct="1">
              <a:lnSpc>
                <a:spcPct val="100000"/>
              </a:lnSpc>
              <a:spcBef>
                <a:spcPts val="0"/>
              </a:spcBef>
              <a:spcAft>
                <a:spcPts val="346"/>
              </a:spcAft>
              <a:buClrTx/>
              <a:buSzTx/>
              <a:buFontTx/>
              <a:buNone/>
              <a:tabLst/>
              <a:defRPr/>
            </a:pPr>
            <a:endParaRPr lang="en-US" b="1" dirty="0">
              <a:effectLst/>
            </a:endParaRPr>
          </a:p>
          <a:p>
            <a:pPr defTabSz="950930">
              <a:spcAft>
                <a:spcPts val="346"/>
              </a:spcAft>
              <a:defRPr/>
            </a:pPr>
            <a:r>
              <a:rPr lang="en-US" b="1" dirty="0">
                <a:effectLst/>
              </a:rPr>
              <a:t>Slide script:</a:t>
            </a:r>
          </a:p>
          <a:p>
            <a:pPr marL="171450" marR="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Microsoft will use the Customer Data you store in Azure only for purposes consistent with providing you the services.  We will not use your Customer Data or derive information from it for advertising purposes, and we will not sell your Customer Data.</a:t>
            </a:r>
          </a:p>
          <a:p>
            <a:pPr marL="171450" indent="-171450" defTabSz="931774">
              <a:buFont typeface="Arial" panose="020B0604020202020204" pitchFamily="34" charset="0"/>
              <a:buChar char="•"/>
              <a:defRPr/>
            </a:pPr>
            <a:r>
              <a:rPr lang="en-US" dirty="0"/>
              <a:t>Azure does not share data with its advertiser-supported services.  Azure does not mine Customer Data for advertising.</a:t>
            </a:r>
          </a:p>
          <a:p>
            <a:pPr defTabSz="931774">
              <a:defRPr/>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dirty="0"/>
          </a:p>
        </p:txBody>
      </p:sp>
    </p:spTree>
    <p:extLst>
      <p:ext uri="{BB962C8B-B14F-4D97-AF65-F5344CB8AC3E}">
        <p14:creationId xmlns:p14="http://schemas.microsoft.com/office/powerpoint/2010/main" val="1871361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30">
              <a:spcAft>
                <a:spcPts val="346"/>
              </a:spcAft>
              <a:defRPr/>
            </a:pPr>
            <a:r>
              <a:rPr lang="en-US" b="1" dirty="0">
                <a:effectLst/>
              </a:rPr>
              <a:t>Slide title: </a:t>
            </a:r>
            <a:r>
              <a:rPr lang="en-US" b="0" dirty="0">
                <a:effectLst/>
              </a:rPr>
              <a:t>Contractual commitments</a:t>
            </a:r>
          </a:p>
          <a:p>
            <a:pPr marL="0" marR="0" indent="0" algn="l" defTabSz="950930" rtl="0" eaLnBrk="1" fontAlgn="auto" latinLnBrk="0" hangingPunct="1">
              <a:lnSpc>
                <a:spcPct val="100000"/>
              </a:lnSpc>
              <a:spcBef>
                <a:spcPts val="0"/>
              </a:spcBef>
              <a:spcAft>
                <a:spcPts val="346"/>
              </a:spcAft>
              <a:buClrTx/>
              <a:buSzTx/>
              <a:buFontTx/>
              <a:buNone/>
              <a:tabLst/>
              <a:defRPr/>
            </a:pPr>
            <a:r>
              <a:rPr lang="en-US" b="1" dirty="0">
                <a:effectLst/>
              </a:rPr>
              <a:t>Slide</a:t>
            </a:r>
            <a:r>
              <a:rPr lang="en-US" b="1" baseline="0" dirty="0">
                <a:effectLst/>
              </a:rPr>
              <a:t> objective: </a:t>
            </a:r>
            <a:r>
              <a:rPr lang="en-US" b="0" baseline="0" dirty="0">
                <a:effectLst/>
              </a:rPr>
              <a:t>Explain how </a:t>
            </a:r>
            <a:r>
              <a:rPr lang="en-US" b="0" dirty="0"/>
              <a:t>Microsoft is unique among major cloud service providers in making strong contractual commitments to safeguard customer data and protect privacy. </a:t>
            </a:r>
          </a:p>
          <a:p>
            <a:pPr marL="0" marR="0" indent="0" algn="l" defTabSz="950930" rtl="0" eaLnBrk="1" fontAlgn="auto" latinLnBrk="0" hangingPunct="1">
              <a:lnSpc>
                <a:spcPct val="100000"/>
              </a:lnSpc>
              <a:spcBef>
                <a:spcPts val="0"/>
              </a:spcBef>
              <a:spcAft>
                <a:spcPts val="346"/>
              </a:spcAft>
              <a:buClrTx/>
              <a:buSzTx/>
              <a:buFontTx/>
              <a:buNone/>
              <a:tabLst/>
              <a:defRPr/>
            </a:pPr>
            <a:endParaRPr lang="en-US" b="1" dirty="0">
              <a:effectLst/>
            </a:endParaRPr>
          </a:p>
          <a:p>
            <a:pPr defTabSz="950930">
              <a:spcAft>
                <a:spcPts val="346"/>
              </a:spcAft>
              <a:defRPr/>
            </a:pPr>
            <a:r>
              <a:rPr lang="en-US" b="1" dirty="0">
                <a:effectLst/>
              </a:rPr>
              <a:t>Slide script:</a:t>
            </a:r>
          </a:p>
          <a:p>
            <a:pPr defTabSz="950930">
              <a:spcAft>
                <a:spcPts val="346"/>
              </a:spcAft>
              <a:defRPr/>
            </a:pPr>
            <a:r>
              <a:rPr lang="en-US" dirty="0">
                <a:effectLst/>
              </a:rPr>
              <a:t>We recognize how critical data privacy is to enabling our customers to move to the cloud, and Microsoft has been a pioneer in offering privacy protections for its enterprise cloud services. We were the first to offer contractual commitments for customers subject to the E.U. Data Protection Directive and U.S. HIPAA laws, which call for safeguarding personal data, and have continued to strengthen data privacy through technical, operational and legal protections. </a:t>
            </a:r>
          </a:p>
          <a:p>
            <a:pPr defTabSz="950930">
              <a:spcAft>
                <a:spcPts val="346"/>
              </a:spcAft>
              <a:defRPr/>
            </a:pPr>
            <a:endParaRPr lang="en-US" dirty="0"/>
          </a:p>
          <a:p>
            <a:r>
              <a:rPr lang="en-US" b="1" dirty="0">
                <a:effectLst/>
              </a:rPr>
              <a:t>European Union Approval.</a:t>
            </a:r>
            <a:r>
              <a:rPr lang="en-US" dirty="0">
                <a:effectLst/>
              </a:rPr>
              <a:t> Recently, Brad Smith announced that Microsoft’s cloud contracts have been validated by European Union data protection authorities as meeting the rigorous privacy standards that regulate companies operating in E.U. member states. Microsoft has been working closely with the E.U. regulators to allow for the transfer of personal data across borders using its enterprise cloud services, and Microsoft is the first – and so far the only – company to receive joint approval from E.U. Article 29 for its strong contractual commitments to comply with E.U. privacy laws no matter where data is located. This provides additional assurances beyond the Safe Harbor Agreement between the E.U. and U.S, and ensure customers can continue to operate globally if that agreement is changed or suspended.</a:t>
            </a:r>
          </a:p>
          <a:p>
            <a:r>
              <a:rPr lang="en-US" i="1" dirty="0">
                <a:effectLst/>
              </a:rPr>
              <a:t>(For more information, see these resources:</a:t>
            </a:r>
          </a:p>
          <a:p>
            <a:pPr marL="174708" indent="-174708">
              <a:buFont typeface="Arial" panose="020B0604020202020204" pitchFamily="34" charset="0"/>
              <a:buChar char="•"/>
            </a:pPr>
            <a:r>
              <a:rPr lang="en-US" i="1" dirty="0">
                <a:effectLst/>
              </a:rPr>
              <a:t>Brad Smith announcement: http://blogs.technet.com/b/microsoft_blog/archive/2014/04/10/privacy-authorities-across-europe-approve-microsoft-s-cloud-commitments.aspx</a:t>
            </a:r>
          </a:p>
          <a:p>
            <a:pPr marL="174708" indent="-174708">
              <a:buFont typeface="Arial" panose="020B0604020202020204" pitchFamily="34" charset="0"/>
              <a:buChar char="•"/>
            </a:pPr>
            <a:r>
              <a:rPr lang="en-US" i="1" baseline="0" dirty="0">
                <a:effectLst/>
              </a:rPr>
              <a:t>EU joint approval: http://ec.europa.eu/justice/data-protection/article-29/documentation/other-document/files/2014/20140402_microsoft.pdf)</a:t>
            </a:r>
            <a:endParaRPr lang="en-US" i="1"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effectLst/>
            </a:endParaRPr>
          </a:p>
          <a:p>
            <a:pPr defTabSz="950930">
              <a:spcAft>
                <a:spcPts val="346"/>
              </a:spcAft>
              <a:defRPr/>
            </a:pPr>
            <a:r>
              <a:rPr lang="en-US" dirty="0"/>
              <a:t>Contractual scope includes:</a:t>
            </a:r>
          </a:p>
          <a:p>
            <a:pPr marL="171450" indent="-171450" defTabSz="950930">
              <a:spcAft>
                <a:spcPts val="346"/>
              </a:spcAft>
              <a:buFont typeface="Arial" panose="020B0604020202020204" pitchFamily="34" charset="0"/>
              <a:buChar char="•"/>
              <a:defRPr/>
            </a:pPr>
            <a:r>
              <a:rPr lang="en-US" dirty="0"/>
              <a:t>Data Processing Agreement that details our compliance with the E.U. Data Protection Directive </a:t>
            </a:r>
          </a:p>
          <a:p>
            <a:pPr marL="171450" indent="-171450" defTabSz="950930">
              <a:spcAft>
                <a:spcPts val="346"/>
              </a:spcAft>
              <a:buFont typeface="Arial" panose="020B0604020202020204" pitchFamily="34" charset="0"/>
              <a:buChar char="•"/>
              <a:defRPr/>
            </a:pPr>
            <a:r>
              <a:rPr lang="en-US" dirty="0"/>
              <a:t>E.U. Model Contractual Clauses that provide additional contractual guarantees around transfers of personal data </a:t>
            </a:r>
          </a:p>
          <a:p>
            <a:pPr marL="171450" indent="-171450" defTabSz="950930">
              <a:spcAft>
                <a:spcPts val="346"/>
              </a:spcAft>
              <a:buFont typeface="Arial" panose="020B0604020202020204" pitchFamily="34" charset="0"/>
              <a:buChar char="•"/>
              <a:defRPr/>
            </a:pPr>
            <a:r>
              <a:rPr lang="en-US" dirty="0"/>
              <a:t>A HIPAA Business Associate Agreement (BAA) for healthcare entities with access to Protected Health Information (PHI).</a:t>
            </a:r>
          </a:p>
          <a:p>
            <a:pPr marL="171450" indent="-171450" defTabSz="950930">
              <a:spcAft>
                <a:spcPts val="346"/>
              </a:spcAft>
              <a:buFont typeface="Arial" panose="020B0604020202020204" pitchFamily="34" charset="0"/>
              <a:buChar char="•"/>
              <a:defRPr/>
            </a:pPr>
            <a:r>
              <a:rPr lang="en-US" sz="1200" spc="-50" dirty="0">
                <a:solidFill>
                  <a:srgbClr val="44546A"/>
                </a:solidFill>
              </a:rPr>
              <a:t>Microsoft makes strong contractual commitments to safeguard customer data and has an e</a:t>
            </a:r>
            <a:r>
              <a:rPr lang="en-US" dirty="0">
                <a:solidFill>
                  <a:srgbClr val="FF0000"/>
                </a:solidFill>
              </a:rPr>
              <a:t>nterprise cloud-service specific privacy policy: we don’t mingle the privacy commitments of Azure with our other products &amp; ads. </a:t>
            </a:r>
            <a:endParaRPr lang="en-US" dirty="0"/>
          </a:p>
          <a:p>
            <a:pPr marL="0" marR="0" indent="0" algn="l" defTabSz="950930" rtl="0" eaLnBrk="1" fontAlgn="auto" latinLnBrk="0" hangingPunct="1">
              <a:lnSpc>
                <a:spcPct val="100000"/>
              </a:lnSpc>
              <a:spcBef>
                <a:spcPts val="0"/>
              </a:spcBef>
              <a:spcAft>
                <a:spcPts val="346"/>
              </a:spcAft>
              <a:buClrTx/>
              <a:buSzTx/>
              <a:buFont typeface="Arial" panose="020B0604020202020204" pitchFamily="34" charset="0"/>
              <a:buNone/>
              <a:tabLst/>
              <a:defRPr/>
            </a:pPr>
            <a:r>
              <a:rPr lang="en-US" dirty="0">
                <a:effectLst/>
              </a:rPr>
              <a:t>These contractual commitments, backed by technical capabilities and operational practices that ensure we can meet on our privacy obligations, benefit customers in every geography and industry. Customers across the globe can use Azure with confidence knowing that Microsoft has met the high bar of privacy protections mandated by these regulations.</a:t>
            </a:r>
          </a:p>
          <a:p>
            <a:pPr marL="171450" indent="-171450" defTabSz="950930">
              <a:spcAft>
                <a:spcPts val="346"/>
              </a:spcAft>
              <a:buFont typeface="Arial" panose="020B0604020202020204" pitchFamily="34" charset="0"/>
              <a:buChar char="•"/>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dirty="0"/>
          </a:p>
        </p:txBody>
      </p:sp>
    </p:spTree>
    <p:extLst>
      <p:ext uri="{BB962C8B-B14F-4D97-AF65-F5344CB8AC3E}">
        <p14:creationId xmlns:p14="http://schemas.microsoft.com/office/powerpoint/2010/main" val="2655958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Aft>
                <a:spcPts val="1019"/>
              </a:spcAft>
            </a:pPr>
            <a:r>
              <a:rPr lang="en-US" b="1" dirty="0">
                <a:latin typeface="Segoe UI" panose="020B0502040204020203" pitchFamily="34" charset="0"/>
                <a:ea typeface="Segoe UI" panose="020B0502040204020203" pitchFamily="34" charset="0"/>
                <a:cs typeface="Segoe UI" panose="020B0502040204020203" pitchFamily="34" charset="0"/>
              </a:rPr>
              <a:t>Slide title: </a:t>
            </a:r>
            <a:r>
              <a:rPr lang="en-US" dirty="0">
                <a:latin typeface="Segoe UI" panose="020B0502040204020203" pitchFamily="34" charset="0"/>
                <a:ea typeface="Segoe UI" panose="020B0502040204020203" pitchFamily="34" charset="0"/>
                <a:cs typeface="Segoe UI" panose="020B0502040204020203" pitchFamily="34" charset="0"/>
              </a:rPr>
              <a:t>Trustworthy foundation: Built on Microsoft experience and innovation</a:t>
            </a:r>
          </a:p>
          <a:p>
            <a:pPr>
              <a:lnSpc>
                <a:spcPct val="115000"/>
              </a:lnSpc>
              <a:spcAft>
                <a:spcPts val="1019"/>
              </a:spcAft>
            </a:pPr>
            <a:r>
              <a:rPr lang="en-US" b="1" dirty="0">
                <a:latin typeface="Segoe UI" panose="020B0502040204020203" pitchFamily="34" charset="0"/>
                <a:ea typeface="Segoe UI" panose="020B0502040204020203" pitchFamily="34" charset="0"/>
                <a:cs typeface="Segoe UI" panose="020B0502040204020203" pitchFamily="34" charset="0"/>
              </a:rPr>
              <a:t>Slide objectives: </a:t>
            </a:r>
            <a:r>
              <a:rPr lang="en-US" dirty="0">
                <a:latin typeface="Segoe UI" panose="020B0502040204020203" pitchFamily="34" charset="0"/>
                <a:ea typeface="Segoe UI" panose="020B0502040204020203" pitchFamily="34" charset="0"/>
                <a:cs typeface="Segoe UI" panose="020B0502040204020203" pitchFamily="34" charset="0"/>
              </a:rPr>
              <a:t>Demonstrate Microsoft experience and innovation in cloud services.</a:t>
            </a:r>
          </a:p>
          <a:p>
            <a:pPr defTabSz="931774">
              <a:lnSpc>
                <a:spcPct val="115000"/>
              </a:lnSpc>
              <a:spcAft>
                <a:spcPts val="1019"/>
              </a:spcAft>
              <a:defRPr/>
            </a:pPr>
            <a:endParaRPr lang="en-US" b="1" dirty="0">
              <a:latin typeface="Segoe UI" panose="020B0502040204020203" pitchFamily="34" charset="0"/>
              <a:ea typeface="Segoe UI" panose="020B0502040204020203" pitchFamily="34" charset="0"/>
              <a:cs typeface="Segoe UI" panose="020B0502040204020203" pitchFamily="34" charset="0"/>
            </a:endParaRPr>
          </a:p>
          <a:p>
            <a:pPr defTabSz="931774">
              <a:lnSpc>
                <a:spcPct val="115000"/>
              </a:lnSpc>
              <a:spcAft>
                <a:spcPts val="1019"/>
              </a:spcAft>
              <a:defRPr/>
            </a:pPr>
            <a:r>
              <a:rPr lang="en-US" b="1" dirty="0">
                <a:latin typeface="Segoe UI" panose="020B0502040204020203" pitchFamily="34" charset="0"/>
                <a:ea typeface="Segoe UI" panose="020B0502040204020203" pitchFamily="34" charset="0"/>
                <a:cs typeface="Segoe UI" panose="020B0502040204020203" pitchFamily="34" charset="0"/>
              </a:rPr>
              <a:t>Slide script: </a:t>
            </a: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dirty="0"/>
              <a:t>Microsoft has decades of unmatched experience building enterprise software and running some of the largest online services around the globe beginning with the opening of its first data center in 1989.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Today, the Microsoft cloud infrastructure supports over </a:t>
            </a:r>
            <a:r>
              <a:rPr lang="en-US" b="1" dirty="0"/>
              <a:t>1 billion customers and 200 million businesses running in 76 markets worldwide</a:t>
            </a:r>
            <a:r>
              <a:rPr lang="en-US" dirty="0"/>
              <a:t>. </a:t>
            </a:r>
          </a:p>
          <a:p>
            <a:endParaRPr lang="en-US" dirty="0"/>
          </a:p>
        </p:txBody>
      </p:sp>
      <p:sp>
        <p:nvSpPr>
          <p:cNvPr id="4" name="Slide Number Placeholder 3"/>
          <p:cNvSpPr>
            <a:spLocks noGrp="1"/>
          </p:cNvSpPr>
          <p:nvPr>
            <p:ph type="sldNum" sz="quarter" idx="10"/>
          </p:nvPr>
        </p:nvSpPr>
        <p:spPr/>
        <p:txBody>
          <a:bodyPr/>
          <a:lstStyle/>
          <a:p>
            <a:fld id="{CC51BC09-F172-4B17-BA6A-7B5D6112C883}"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66631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30">
              <a:spcAft>
                <a:spcPts val="346"/>
              </a:spcAft>
              <a:defRPr/>
            </a:pPr>
            <a:r>
              <a:rPr lang="en-US" b="1" dirty="0">
                <a:effectLst/>
              </a:rPr>
              <a:t>Slide title: </a:t>
            </a:r>
            <a:r>
              <a:rPr lang="en-US" b="0" dirty="0">
                <a:effectLst/>
              </a:rPr>
              <a:t>Restricted</a:t>
            </a:r>
            <a:r>
              <a:rPr lang="en-US" b="0" baseline="0" dirty="0">
                <a:effectLst/>
              </a:rPr>
              <a:t> use</a:t>
            </a:r>
            <a:endParaRPr lang="en-US" b="0" dirty="0">
              <a:effectLst/>
            </a:endParaRPr>
          </a:p>
          <a:p>
            <a:pPr marL="0" marR="0" indent="0" algn="l" defTabSz="950930" rtl="0" eaLnBrk="1" fontAlgn="auto" latinLnBrk="0" hangingPunct="1">
              <a:lnSpc>
                <a:spcPct val="100000"/>
              </a:lnSpc>
              <a:spcBef>
                <a:spcPts val="0"/>
              </a:spcBef>
              <a:spcAft>
                <a:spcPts val="346"/>
              </a:spcAft>
              <a:buClrTx/>
              <a:buSzTx/>
              <a:buFontTx/>
              <a:buNone/>
              <a:tabLst/>
              <a:defRPr/>
            </a:pPr>
            <a:r>
              <a:rPr lang="en-US" b="1" dirty="0">
                <a:effectLst/>
              </a:rPr>
              <a:t>Slide</a:t>
            </a:r>
            <a:r>
              <a:rPr lang="en-US" b="1" baseline="0" dirty="0">
                <a:effectLst/>
              </a:rPr>
              <a:t> objective: </a:t>
            </a:r>
            <a:r>
              <a:rPr lang="en-US" b="0" baseline="0" dirty="0">
                <a:effectLst/>
              </a:rPr>
              <a:t>Explain how Azure does not share data with its advertiser-supported services and does not mine customer data for advertising.</a:t>
            </a:r>
          </a:p>
          <a:p>
            <a:pPr marL="0" marR="0" indent="0" algn="l" defTabSz="950930" rtl="0" eaLnBrk="1" fontAlgn="auto" latinLnBrk="0" hangingPunct="1">
              <a:lnSpc>
                <a:spcPct val="100000"/>
              </a:lnSpc>
              <a:spcBef>
                <a:spcPts val="0"/>
              </a:spcBef>
              <a:spcAft>
                <a:spcPts val="346"/>
              </a:spcAft>
              <a:buClrTx/>
              <a:buSzTx/>
              <a:buFontTx/>
              <a:buNone/>
              <a:tabLst/>
              <a:defRPr/>
            </a:pPr>
            <a:endParaRPr lang="en-US" b="1" dirty="0">
              <a:effectLst/>
            </a:endParaRPr>
          </a:p>
          <a:p>
            <a:pPr defTabSz="950930">
              <a:spcAft>
                <a:spcPts val="346"/>
              </a:spcAft>
              <a:defRPr/>
            </a:pPr>
            <a:r>
              <a:rPr lang="en-US" b="1" dirty="0">
                <a:effectLst/>
              </a:rPr>
              <a:t>Slide script:</a:t>
            </a:r>
          </a:p>
          <a:p>
            <a:pPr marL="0" lvl="1" defTabSz="697005">
              <a:spcAft>
                <a:spcPts val="400"/>
              </a:spcAft>
            </a:pPr>
            <a:r>
              <a:rPr lang="en-US" sz="2200" spc="-50" dirty="0">
                <a:solidFill>
                  <a:srgbClr val="44546A"/>
                </a:solidFill>
              </a:rPr>
              <a:t>No Back Doors</a:t>
            </a:r>
          </a:p>
          <a:p>
            <a:pPr marL="0" lvl="1" indent="-285750" defTabSz="697005">
              <a:spcAft>
                <a:spcPts val="400"/>
              </a:spcAft>
              <a:buFont typeface="Arial" panose="020B0604020202020204" pitchFamily="34" charset="0"/>
              <a:buChar char="•"/>
            </a:pPr>
            <a:r>
              <a:rPr lang="en-US" sz="2200" spc="-50" dirty="0">
                <a:solidFill>
                  <a:srgbClr val="44546A"/>
                </a:solidFill>
              </a:rPr>
              <a:t>Transparency through Government Security Program</a:t>
            </a:r>
          </a:p>
          <a:p>
            <a:pPr marL="0" lvl="1" indent="-285750" defTabSz="697005">
              <a:spcAft>
                <a:spcPts val="400"/>
              </a:spcAft>
              <a:buFont typeface="Arial" panose="020B0604020202020204" pitchFamily="34" charset="0"/>
              <a:buChar char="•"/>
            </a:pPr>
            <a:r>
              <a:rPr lang="en-US" sz="2200" spc="-50" dirty="0">
                <a:solidFill>
                  <a:srgbClr val="44546A"/>
                </a:solidFill>
              </a:rPr>
              <a:t>We don’t weaken protocols</a:t>
            </a:r>
          </a:p>
          <a:p>
            <a:pPr marL="0" lvl="1" indent="-285750" defTabSz="697005">
              <a:spcAft>
                <a:spcPts val="400"/>
              </a:spcAft>
              <a:buFont typeface="Arial" panose="020B0604020202020204" pitchFamily="34" charset="0"/>
              <a:buChar char="•"/>
            </a:pPr>
            <a:r>
              <a:rPr lang="en-US" sz="2200" spc="-50" dirty="0">
                <a:solidFill>
                  <a:srgbClr val="44546A"/>
                </a:solidFill>
              </a:rPr>
              <a:t>We don’t weaken security protections</a:t>
            </a:r>
          </a:p>
          <a:p>
            <a:r>
              <a:rPr lang="en-US" dirty="0"/>
              <a:t>Encryption</a:t>
            </a:r>
          </a:p>
          <a:p>
            <a:pPr indent="-285750" defTabSz="697005">
              <a:spcAft>
                <a:spcPts val="400"/>
              </a:spcAft>
              <a:buFont typeface="Arial" panose="020B0604020202020204" pitchFamily="34" charset="0"/>
              <a:buChar char="•"/>
            </a:pPr>
            <a:r>
              <a:rPr lang="en-US" sz="1200" spc="-50" dirty="0">
                <a:solidFill>
                  <a:srgbClr val="44546A"/>
                </a:solidFill>
              </a:rPr>
              <a:t>Encryption between customers and Azure, and between Azure datacenters by the end of</a:t>
            </a:r>
            <a:r>
              <a:rPr lang="en-US" sz="1200" spc="-50" baseline="0" dirty="0">
                <a:solidFill>
                  <a:srgbClr val="44546A"/>
                </a:solidFill>
              </a:rPr>
              <a:t> 2014</a:t>
            </a:r>
            <a:endParaRPr lang="en-US" sz="1200" spc="-50" dirty="0">
              <a:solidFill>
                <a:srgbClr val="44546A"/>
              </a:solidFill>
            </a:endParaRPr>
          </a:p>
          <a:p>
            <a:pPr indent="-285750" defTabSz="697005">
              <a:spcAft>
                <a:spcPts val="400"/>
              </a:spcAft>
              <a:buFont typeface="Arial" panose="020B0604020202020204" pitchFamily="34" charset="0"/>
              <a:buChar char="•"/>
            </a:pPr>
            <a:r>
              <a:rPr lang="en-US" sz="1200" spc="-50" dirty="0">
                <a:solidFill>
                  <a:srgbClr val="44546A"/>
                </a:solidFill>
              </a:rPr>
              <a:t>Multiple encryption options</a:t>
            </a:r>
          </a:p>
          <a:p>
            <a:pPr indent="-285750" defTabSz="697005">
              <a:spcAft>
                <a:spcPts val="400"/>
              </a:spcAft>
              <a:buFont typeface="Arial" panose="020B0604020202020204" pitchFamily="34" charset="0"/>
              <a:buChar char="•"/>
            </a:pPr>
            <a:r>
              <a:rPr lang="en-US" sz="1200" spc="-50" dirty="0">
                <a:solidFill>
                  <a:srgbClr val="44546A"/>
                </a:solidFill>
              </a:rPr>
              <a:t>Customer control encryption keys</a:t>
            </a:r>
            <a:endParaRPr lang="en-US" dirty="0"/>
          </a:p>
          <a:p>
            <a:r>
              <a:rPr lang="en-US" dirty="0"/>
              <a:t>Customer</a:t>
            </a:r>
            <a:r>
              <a:rPr lang="en-US" baseline="0" dirty="0"/>
              <a:t> Control</a:t>
            </a:r>
            <a:endParaRPr lang="en-US" dirty="0"/>
          </a:p>
          <a:p>
            <a:pPr indent="-285750" defTabSz="697005">
              <a:spcAft>
                <a:spcPts val="400"/>
              </a:spcAft>
              <a:buFont typeface="Arial" panose="020B0604020202020204" pitchFamily="34" charset="0"/>
              <a:buChar char="•"/>
            </a:pPr>
            <a:r>
              <a:rPr lang="en-US" sz="1200" spc="-50" dirty="0">
                <a:solidFill>
                  <a:srgbClr val="44546A"/>
                </a:solidFill>
              </a:rPr>
              <a:t>Data location</a:t>
            </a:r>
          </a:p>
          <a:p>
            <a:pPr indent="-285750" defTabSz="697005">
              <a:spcAft>
                <a:spcPts val="400"/>
              </a:spcAft>
              <a:buFont typeface="Arial" panose="020B0604020202020204" pitchFamily="34" charset="0"/>
              <a:buChar char="•"/>
            </a:pPr>
            <a:r>
              <a:rPr lang="en-US" sz="1200" spc="-50" dirty="0">
                <a:solidFill>
                  <a:srgbClr val="44546A"/>
                </a:solidFill>
              </a:rPr>
              <a:t>Access and use</a:t>
            </a:r>
          </a:p>
          <a:p>
            <a:pPr indent="-285750" defTabSz="697005">
              <a:spcAft>
                <a:spcPts val="400"/>
              </a:spcAft>
              <a:buFont typeface="Arial" panose="020B0604020202020204" pitchFamily="34" charset="0"/>
              <a:buChar char="•"/>
            </a:pPr>
            <a:r>
              <a:rPr lang="en-US" sz="1200" spc="-50" dirty="0">
                <a:solidFill>
                  <a:srgbClr val="44546A"/>
                </a:solidFill>
              </a:rPr>
              <a:t>On-premises, hybrid, and cloud</a:t>
            </a:r>
            <a:endParaRPr lang="en-US" dirty="0"/>
          </a:p>
          <a:p>
            <a:pPr>
              <a:defRPr/>
            </a:pPr>
            <a:r>
              <a:rPr lang="en-US" dirty="0"/>
              <a:t>Data</a:t>
            </a:r>
            <a:r>
              <a:rPr lang="en-US" baseline="0" dirty="0"/>
              <a:t> </a:t>
            </a:r>
            <a:r>
              <a:rPr lang="en-US" dirty="0"/>
              <a:t>Privacy</a:t>
            </a:r>
            <a:r>
              <a:rPr lang="en-US" baseline="0" dirty="0"/>
              <a:t> Commitment to Customers</a:t>
            </a:r>
            <a:endParaRPr lang="en-US" dirty="0"/>
          </a:p>
          <a:p>
            <a:pPr marL="342900" indent="-342900">
              <a:spcAft>
                <a:spcPts val="300"/>
              </a:spcAft>
              <a:buFont typeface="Arial" panose="020B0604020202020204" pitchFamily="34" charset="0"/>
              <a:buChar char="•"/>
            </a:pPr>
            <a:r>
              <a:rPr lang="en-US" dirty="0"/>
              <a:t>Law Enforcement</a:t>
            </a:r>
            <a:r>
              <a:rPr lang="en-US" baseline="0" dirty="0"/>
              <a:t> requests</a:t>
            </a:r>
            <a:r>
              <a:rPr lang="en-US" dirty="0"/>
              <a:t> – Azure w</a:t>
            </a:r>
            <a:r>
              <a:rPr lang="en-US" dirty="0">
                <a:solidFill>
                  <a:schemeClr val="tx1">
                    <a:lumMod val="65000"/>
                    <a:lumOff val="35000"/>
                  </a:schemeClr>
                </a:solidFill>
              </a:rPr>
              <a:t>ill not disclose Customer Data to a third party (including law enforcement, other government entity or civil litigant) except as you direct or required by law. First,</a:t>
            </a:r>
            <a:r>
              <a:rPr lang="en-US" baseline="0" dirty="0">
                <a:solidFill>
                  <a:schemeClr val="tx1">
                    <a:lumMod val="65000"/>
                    <a:lumOff val="35000"/>
                  </a:schemeClr>
                </a:solidFill>
              </a:rPr>
              <a:t> we will </a:t>
            </a:r>
            <a:r>
              <a:rPr lang="en-US" dirty="0">
                <a:solidFill>
                  <a:schemeClr val="tx1">
                    <a:lumMod val="65000"/>
                    <a:lumOff val="35000"/>
                  </a:schemeClr>
                </a:solidFill>
              </a:rPr>
              <a:t>attempt to redirect third party request to the customer.</a:t>
            </a:r>
            <a:r>
              <a:rPr lang="en-US" baseline="0" dirty="0">
                <a:solidFill>
                  <a:schemeClr val="tx1">
                    <a:lumMod val="65000"/>
                    <a:lumOff val="35000"/>
                  </a:schemeClr>
                </a:solidFill>
              </a:rPr>
              <a:t> </a:t>
            </a:r>
            <a:r>
              <a:rPr lang="en-US" dirty="0">
                <a:solidFill>
                  <a:schemeClr val="tx1">
                    <a:lumMod val="65000"/>
                    <a:lumOff val="35000"/>
                  </a:schemeClr>
                </a:solidFill>
              </a:rPr>
              <a:t>If required</a:t>
            </a:r>
            <a:r>
              <a:rPr lang="en-US" baseline="0" dirty="0">
                <a:solidFill>
                  <a:schemeClr val="tx1">
                    <a:lumMod val="65000"/>
                    <a:lumOff val="35000"/>
                  </a:schemeClr>
                </a:solidFill>
              </a:rPr>
              <a:t>, we will </a:t>
            </a:r>
            <a:r>
              <a:rPr lang="en-US" dirty="0">
                <a:solidFill>
                  <a:schemeClr val="tx1">
                    <a:lumMod val="65000"/>
                    <a:lumOff val="35000"/>
                  </a:schemeClr>
                </a:solidFill>
              </a:rPr>
              <a:t>promptly notify the customer, unless legally prohibited from doing so. </a:t>
            </a:r>
            <a:r>
              <a:rPr lang="en-US" dirty="0"/>
              <a:t>Where a gag order attempts to prohibit us from doing this, we will challenge it in court. We’ve done this successfully in the past, and we will continue to do so in the future to preserve our ability to alert customers when governments seek to obtain their data.</a:t>
            </a:r>
          </a:p>
          <a:p>
            <a:pPr marL="285750" indent="-285750">
              <a:buFont typeface="Arial" panose="020B0604020202020204" pitchFamily="34" charset="0"/>
              <a:buChar char="•"/>
              <a:defRPr/>
            </a:pPr>
            <a:r>
              <a:rPr lang="en-US" dirty="0"/>
              <a:t>Limits on data outside US - And we’ll assert available jurisdictional objections to legal demands when governments seek this type of customer content that is stored in another country.</a:t>
            </a:r>
          </a:p>
          <a:p>
            <a:pPr marL="285750" indent="-285750">
              <a:buFont typeface="Arial" panose="020B0604020202020204" pitchFamily="34" charset="0"/>
              <a:buChar char="•"/>
              <a:defRPr/>
            </a:pPr>
            <a:r>
              <a:rPr lang="en-US" dirty="0"/>
              <a:t>Transparency - We will open a network of transparency centers that will provide these customers with even greater ability to assure themselves of the integrity of Microsoft’s products. Publish Law</a:t>
            </a:r>
            <a:r>
              <a:rPr lang="en-US" baseline="0" dirty="0"/>
              <a:t> Enforcement Request Report.</a:t>
            </a:r>
            <a:endParaRPr lang="en-US" dirty="0"/>
          </a:p>
          <a:p>
            <a:endParaRPr lang="en-US" dirty="0"/>
          </a:p>
          <a:p>
            <a:endParaRPr lang="en-US" dirty="0"/>
          </a:p>
          <a:p>
            <a:r>
              <a:rPr lang="en-US" dirty="0"/>
              <a:t>Link to Brad</a:t>
            </a:r>
            <a:r>
              <a:rPr lang="en-US" baseline="0" dirty="0"/>
              <a:t> Smith blog post (Dec 4): http://blogs.technet.com/b/microsoft_blog/archive/2013/12/04/protecting-customer-data-from-government-snooping.aspx </a:t>
            </a:r>
          </a:p>
          <a:p>
            <a:r>
              <a:rPr lang="en-US" baseline="0" dirty="0"/>
              <a:t>Excerpt:</a:t>
            </a:r>
          </a:p>
          <a:p>
            <a:r>
              <a:rPr lang="en-US" b="1" dirty="0"/>
              <a:t>Expanding Encryption</a:t>
            </a:r>
            <a:endParaRPr lang="en-US" dirty="0"/>
          </a:p>
          <a:p>
            <a:r>
              <a:rPr lang="en-US" dirty="0"/>
              <a:t>For many years, we’ve used encryption in our products and services to protect our customers from online criminals and hackers. While we have no direct evidence that customer data has been breached by unauthorized government access, we don't want to take any chances and are addressing this issue head on. Therefore, we will pursue a comprehensive engineering effort to strengthen the encryption of customer data across our networks and services.</a:t>
            </a:r>
          </a:p>
          <a:p>
            <a:r>
              <a:rPr lang="en-US" dirty="0"/>
              <a:t>This effort will include our major communications, productivity and developer services such as Outlook.com, Office 365, SkyDrive and Windows Azure, and will provide protection across the full lifecycle of customer-created content. More specifically:</a:t>
            </a:r>
          </a:p>
          <a:p>
            <a:r>
              <a:rPr lang="en-US" dirty="0"/>
              <a:t>· Customer content moving between our customers and Microsoft will be encrypted by default. </a:t>
            </a:r>
            <a:br>
              <a:rPr lang="en-US" dirty="0"/>
            </a:br>
            <a:r>
              <a:rPr lang="en-US" dirty="0"/>
              <a:t>· All of our key platform, productivity and communications services will encrypt customer content as it moves between our data centers. </a:t>
            </a:r>
            <a:br>
              <a:rPr lang="en-US" dirty="0"/>
            </a:br>
            <a:r>
              <a:rPr lang="en-US" dirty="0"/>
              <a:t>· We will use best-in-class industry cryptography to protect these channels, including Perfect Forward Secrecy and 2048-bit key lengths. </a:t>
            </a:r>
            <a:br>
              <a:rPr lang="en-US" dirty="0"/>
            </a:br>
            <a:r>
              <a:rPr lang="en-US" dirty="0"/>
              <a:t>· All of this will be in place by the end of 2014, and much of it is effective immediately. </a:t>
            </a:r>
            <a:br>
              <a:rPr lang="en-US" dirty="0"/>
            </a:br>
            <a:r>
              <a:rPr lang="en-US" dirty="0"/>
              <a:t>· We also will encrypt customer content that we store. In some cases, such as third-party services developed to run on Windows Azure, we’ll leave the choice to developers, but will offer the tools to allow them to easily protect data. </a:t>
            </a:r>
            <a:br>
              <a:rPr lang="en-US" dirty="0"/>
            </a:br>
            <a:r>
              <a:rPr lang="en-US" dirty="0"/>
              <a:t>· We’re working with other companies across the industry to ensure that data traveling between services – from one email provider to another, for instance – is protected.</a:t>
            </a:r>
          </a:p>
          <a:p>
            <a:r>
              <a:rPr lang="en-US" dirty="0"/>
              <a:t>Although this is a significant engineering effort given the large number of services we offer and the hundreds of millions of customers we serve, we’re committed to moving quickly. In fact, many of our services already benefit from strong encryption in all or part of the lifecycle. For example, Office 365 and Outlook.com customer content is already encrypted when traveling between customers and Microsoft, and most Office 365 workloads as well as Windows Azure storage are now encrypted in transit between our data centers. In other areas we’re accelerating plans to provide encryption.</a:t>
            </a:r>
          </a:p>
          <a:p>
            <a:endParaRPr lang="en-US" baseline="0" dirty="0"/>
          </a:p>
          <a:p>
            <a:endParaRPr lang="en-US" dirty="0"/>
          </a:p>
          <a:p>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57</a:t>
            </a:fld>
            <a:endParaRPr lang="en-US" dirty="0"/>
          </a:p>
        </p:txBody>
      </p:sp>
    </p:spTree>
    <p:extLst>
      <p:ext uri="{BB962C8B-B14F-4D97-AF65-F5344CB8AC3E}">
        <p14:creationId xmlns:p14="http://schemas.microsoft.com/office/powerpoint/2010/main" val="586530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58</a:t>
            </a:fld>
            <a:endParaRPr lang="en-US" dirty="0"/>
          </a:p>
        </p:txBody>
      </p:sp>
    </p:spTree>
    <p:extLst>
      <p:ext uri="{BB962C8B-B14F-4D97-AF65-F5344CB8AC3E}">
        <p14:creationId xmlns:p14="http://schemas.microsoft.com/office/powerpoint/2010/main" val="58478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Slide script: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Arial"/>
                <a:ea typeface="+mn-ea"/>
                <a:cs typeface="Arial" charset="0"/>
                <a:sym typeface="Arial"/>
              </a:rPr>
              <a:t>Strong security protects customer content from unauthorized access by using state-of-the-art industry technology, best practices and certifications. Secure cloud solutions are the result of comprehensive planning, intelligent design, and efficient operations. Microsoft makes security a priority at every step, from code development to incident response.</a:t>
            </a:r>
          </a:p>
          <a:p>
            <a:r>
              <a:rPr lang="en-US" sz="1200" i="1" kern="1200" dirty="0">
                <a:solidFill>
                  <a:schemeClr val="tx1"/>
                </a:solidFill>
                <a:effectLst/>
                <a:latin typeface="Arial"/>
                <a:ea typeface="+mn-ea"/>
                <a:cs typeface="Arial" charset="0"/>
                <a:sym typeface="Arial"/>
              </a:rPr>
              <a:t> </a:t>
            </a:r>
            <a:endParaRPr lang="en-US" sz="1200" kern="1200" dirty="0">
              <a:solidFill>
                <a:schemeClr val="tx1"/>
              </a:solidFill>
              <a:effectLst/>
              <a:latin typeface="Arial"/>
              <a:ea typeface="+mn-ea"/>
              <a:cs typeface="Arial" charset="0"/>
              <a:sym typeface="Arial"/>
            </a:endParaRPr>
          </a:p>
          <a:p>
            <a:endParaRPr lang="en-US" dirty="0"/>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dirty="0"/>
          </a:p>
        </p:txBody>
      </p:sp>
    </p:spTree>
    <p:extLst>
      <p:ext uri="{BB962C8B-B14F-4D97-AF65-F5344CB8AC3E}">
        <p14:creationId xmlns:p14="http://schemas.microsoft.com/office/powerpoint/2010/main" val="107480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200" b="1" baseline="0" dirty="0">
                <a:effectLst/>
                <a:latin typeface="Calibri" panose="020F0502020204030204" pitchFamily="34" charset="0"/>
                <a:ea typeface="Times New Roman" panose="02020603050405020304" pitchFamily="18" charset="0"/>
                <a:cs typeface="Times New Roman" panose="02020603050405020304" pitchFamily="18" charset="0"/>
              </a:rPr>
              <a:t>Topline point: </a:t>
            </a:r>
            <a:r>
              <a:rPr lang="en-US" sz="1200" b="0" baseline="0" dirty="0">
                <a:effectLst/>
                <a:latin typeface="Calibri" panose="020F0502020204030204" pitchFamily="34" charset="0"/>
                <a:ea typeface="Times New Roman" panose="02020603050405020304" pitchFamily="18" charset="0"/>
                <a:cs typeface="Times New Roman" panose="02020603050405020304" pitchFamily="18" charset="0"/>
              </a:rPr>
              <a:t>hard and fast rule – every software team goes through this, every release – it’s also embedded in our internal governance.</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15000"/>
              </a:lnSpc>
              <a:spcBef>
                <a:spcPts val="0"/>
              </a:spcBef>
              <a:spcAft>
                <a:spcPts val="1000"/>
              </a:spcAft>
              <a:buClrTx/>
              <a:buSzTx/>
              <a:buFontTx/>
              <a:buNone/>
              <a:tabLst/>
              <a:defRPr/>
            </a:pP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15000"/>
              </a:lnSpc>
              <a:spcBef>
                <a:spcPts val="0"/>
              </a:spcBef>
              <a:spcAft>
                <a:spcPts val="1000"/>
              </a:spcAft>
              <a:buClrTx/>
              <a:buSzTx/>
              <a:buFontTx/>
              <a:buNone/>
              <a:tabLst/>
              <a:defRP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Slide script: </a:t>
            </a:r>
            <a:endParaRPr lang="en-US" sz="1200" kern="1200" dirty="0">
              <a:solidFill>
                <a:schemeClr val="tx1"/>
              </a:solidFill>
              <a:effectLst/>
              <a:latin typeface="+mn-lt"/>
              <a:ea typeface="+mn-ea"/>
              <a:cs typeface="+mn-cs"/>
            </a:endParaRPr>
          </a:p>
          <a:p>
            <a:pPr defTabSz="931774">
              <a:defRPr/>
            </a:pPr>
            <a:r>
              <a:rPr lang="en-US" dirty="0">
                <a:cs typeface="Arial" charset="0"/>
              </a:rPr>
              <a:t>The Microsoft Security Development Lifecycle (SDL) is a set of processes and tools designed to minimize the number and severity of vulnerabilities in software products. It encompasses education of development personnel, secure development processes, and accountability of individuals and product teams, all for the building of more consistently secure software. </a:t>
            </a:r>
          </a:p>
          <a:p>
            <a:endParaRPr lang="en-US" dirty="0"/>
          </a:p>
          <a:p>
            <a:pPr algn="l" rtl="0" eaLnBrk="1" hangingPunct="1">
              <a:spcBef>
                <a:spcPct val="0"/>
              </a:spcBef>
            </a:pPr>
            <a:r>
              <a:rPr lang="en-US" dirty="0">
                <a:cs typeface="Arial" charset="0"/>
              </a:rPr>
              <a:t>Azure</a:t>
            </a:r>
            <a:r>
              <a:rPr lang="en-US" baseline="0" dirty="0">
                <a:cs typeface="Arial" charset="0"/>
              </a:rPr>
              <a:t> </a:t>
            </a:r>
            <a:r>
              <a:rPr lang="en-US" dirty="0">
                <a:cs typeface="Arial" charset="0"/>
              </a:rPr>
              <a:t>uses the SDL to systematically address security threats throughout the development process: through threat modeling during the design process; following development best practices and code security standards during coding; and requiring the use of various tools for testing and verification before deployment. These proactive checks during development make software less vulnerable to potential threats after release, and the SDL provides a structured and consistent methodology through which to apply them. These methodologies, which are supported by an executive commitment to security, have helped Microsoft develop more secure software. </a:t>
            </a:r>
            <a:endParaRPr lang="en-US" dirty="0">
              <a:ea typeface="ＭＳ Ｐゴシック"/>
              <a:cs typeface="ＭＳ Ｐゴシック"/>
            </a:endParaRPr>
          </a:p>
          <a:p>
            <a:pPr defTabSz="931586">
              <a:defRPr/>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dirty="0"/>
          </a:p>
        </p:txBody>
      </p:sp>
    </p:spTree>
    <p:extLst>
      <p:ext uri="{BB962C8B-B14F-4D97-AF65-F5344CB8AC3E}">
        <p14:creationId xmlns:p14="http://schemas.microsoft.com/office/powerpoint/2010/main" val="418676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10">
              <a:lnSpc>
                <a:spcPct val="115000"/>
              </a:lnSpc>
              <a:spcAft>
                <a:spcPts val="1030"/>
              </a:spcAft>
              <a:defRPr/>
            </a:pPr>
            <a:r>
              <a:rPr lang="en-US" b="1" dirty="0">
                <a:latin typeface="Segoe UI" panose="020B0502040204020203" pitchFamily="34" charset="0"/>
                <a:ea typeface="Segoe UI" panose="020B0502040204020203" pitchFamily="34" charset="0"/>
                <a:cs typeface="Segoe UI" panose="020B0502040204020203" pitchFamily="34" charset="0"/>
              </a:rPr>
              <a:t>Slide script: </a:t>
            </a:r>
            <a:endParaRPr lang="en-US" dirty="0">
              <a:latin typeface="Segoe UI" panose="020B0502040204020203" pitchFamily="34" charset="0"/>
              <a:ea typeface="Segoe UI" panose="020B0502040204020203" pitchFamily="34" charset="0"/>
              <a:cs typeface="Segoe UI" panose="020B0502040204020203" pitchFamily="34" charset="0"/>
            </a:endParaRPr>
          </a:p>
          <a:p>
            <a:pPr marL="0" lvl="1" indent="0" defTabSz="924455">
              <a:lnSpc>
                <a:spcPct val="100000"/>
              </a:lnSpc>
              <a:spcAft>
                <a:spcPts val="0"/>
              </a:spcAft>
              <a:buNone/>
              <a:defRPr/>
            </a:pPr>
            <a:r>
              <a:rPr lang="en-US" dirty="0"/>
              <a:t>Microsoft datacenters employ controls at the perimeter, building, and computer room with increasing security at each level, utilizing a combination of technology and traditional physical measures. </a:t>
            </a:r>
          </a:p>
          <a:p>
            <a:pPr marL="173370" lvl="1" indent="-173370" defTabSz="924455">
              <a:lnSpc>
                <a:spcPct val="100000"/>
              </a:lnSpc>
              <a:spcAft>
                <a:spcPts val="0"/>
              </a:spcAft>
              <a:defRPr/>
            </a:pPr>
            <a:endParaRPr lang="en-US" dirty="0"/>
          </a:p>
          <a:p>
            <a:pPr marL="173370" lvl="1" indent="-173370" defTabSz="924455">
              <a:lnSpc>
                <a:spcPct val="100000"/>
              </a:lnSpc>
              <a:spcAft>
                <a:spcPts val="0"/>
              </a:spcAft>
              <a:buFont typeface="Arial" panose="020B0604020202020204" pitchFamily="34" charset="0"/>
              <a:buChar char="•"/>
              <a:defRPr/>
            </a:pPr>
            <a:r>
              <a:rPr lang="en-US" dirty="0"/>
              <a:t>Security starts</a:t>
            </a:r>
            <a:r>
              <a:rPr lang="en-US" baseline="0" dirty="0"/>
              <a:t> at the perimeter with </a:t>
            </a:r>
            <a:r>
              <a:rPr lang="en-US" dirty="0"/>
              <a:t>camera monitoring, security officers, physical barriers and fencing. </a:t>
            </a:r>
          </a:p>
          <a:p>
            <a:pPr marL="173370" lvl="1" indent="-173370" defTabSz="924455">
              <a:lnSpc>
                <a:spcPct val="100000"/>
              </a:lnSpc>
              <a:spcAft>
                <a:spcPts val="0"/>
              </a:spcAft>
              <a:buFont typeface="Arial" panose="020B0604020202020204" pitchFamily="34" charset="0"/>
              <a:buChar char="•"/>
              <a:defRPr/>
            </a:pPr>
            <a:r>
              <a:rPr lang="en-US" dirty="0"/>
              <a:t>At the building, </a:t>
            </a:r>
            <a:r>
              <a:rPr lang="en-US" baseline="0" dirty="0"/>
              <a:t>seismic bracing and </a:t>
            </a:r>
            <a:r>
              <a:rPr lang="en-US" dirty="0"/>
              <a:t>extensive environmental protections protect the physical structure and integrated alarms, cameras, and access controls</a:t>
            </a:r>
            <a:r>
              <a:rPr lang="en-US" baseline="0" dirty="0"/>
              <a:t> (including two-factor authentication via biometrics and smart cards) govern access. </a:t>
            </a:r>
            <a:r>
              <a:rPr lang="en-US" dirty="0"/>
              <a:t>The systems are monitored 24x7 from the operations center. </a:t>
            </a:r>
          </a:p>
          <a:p>
            <a:pPr marL="173370" lvl="1" indent="-173370" defTabSz="924455">
              <a:lnSpc>
                <a:spcPct val="100000"/>
              </a:lnSpc>
              <a:spcAft>
                <a:spcPts val="0"/>
              </a:spcAft>
              <a:buFont typeface="Arial" panose="020B0604020202020204" pitchFamily="34" charset="0"/>
              <a:buChar char="•"/>
              <a:defRPr/>
            </a:pPr>
            <a:r>
              <a:rPr lang="en-US" dirty="0"/>
              <a:t>Similar access controls are used at the computer room, which also</a:t>
            </a:r>
            <a:r>
              <a:rPr lang="en-US" baseline="0" dirty="0"/>
              <a:t> has redundant power.</a:t>
            </a:r>
          </a:p>
          <a:p>
            <a:pPr marL="0" lvl="1" indent="0" defTabSz="924455">
              <a:lnSpc>
                <a:spcPct val="100000"/>
              </a:lnSpc>
              <a:spcAft>
                <a:spcPts val="0"/>
              </a:spcAft>
              <a:buNone/>
              <a:defRPr/>
            </a:pPr>
            <a:endParaRPr lang="en-US" dirty="0"/>
          </a:p>
          <a:p>
            <a:endParaRPr lang="en-US" dirty="0"/>
          </a:p>
          <a:p>
            <a:pPr defTabSz="942210">
              <a:defRPr/>
            </a:pPr>
            <a:endParaRPr lang="en-US" b="1" dirty="0"/>
          </a:p>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B735A14-6FE6-4842-870D-1D03F2E278D5}" type="datetime8">
              <a:rPr lang="en-US" smtClean="0">
                <a:solidFill>
                  <a:prstClr val="black"/>
                </a:solidFill>
              </a:rPr>
              <a:pPr/>
              <a:t>7/26/2016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04491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Script:</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a:t>Azure is</a:t>
            </a:r>
            <a:r>
              <a:rPr lang="en-US" baseline="0" dirty="0"/>
              <a:t> architected for secure multi-tenancy. It’s designed to a</a:t>
            </a:r>
            <a:r>
              <a:rPr lang="en-US" dirty="0"/>
              <a:t>bstract much of the infrastructure that typically underlies applications (servers, operating systems, Web and database software, and so on) so that developers can focus on building applications—and not on managing resources. The goal is to provide a secure, consistent, scalable set of resources for each customer</a:t>
            </a:r>
            <a:r>
              <a:rPr lang="en-US" baseline="0" dirty="0"/>
              <a:t> </a:t>
            </a:r>
            <a:r>
              <a:rPr lang="en-US" dirty="0"/>
              <a:t>that they</a:t>
            </a:r>
            <a:r>
              <a:rPr lang="en-US" baseline="0" dirty="0"/>
              <a:t> can</a:t>
            </a:r>
            <a:r>
              <a:rPr lang="en-US" dirty="0"/>
              <a:t> manage through a subscription, created through </a:t>
            </a:r>
            <a:r>
              <a:rPr lang="en-US" u="sng" dirty="0">
                <a:hlinkClick r:id="rId3"/>
              </a:rPr>
              <a:t>www.windowsazure.com</a:t>
            </a:r>
            <a:r>
              <a:rPr lang="en-US" dirty="0"/>
              <a:t> and associated with a </a:t>
            </a:r>
            <a:r>
              <a:rPr lang="en-US" b="1" u="sng" dirty="0">
                <a:hlinkClick r:id="rId4" action="ppaction://hlinkfile"/>
              </a:rPr>
              <a:t>Microsoft account</a:t>
            </a:r>
            <a:r>
              <a:rPr lang="en-US" dirty="0"/>
              <a:t> or organizational account.</a:t>
            </a:r>
            <a:r>
              <a:rPr lang="en-US" baseline="0" dirty="0"/>
              <a:t> A set of Azure technologies isolate e</a:t>
            </a:r>
            <a:r>
              <a:rPr lang="en-US" dirty="0"/>
              <a:t>ach customer’s environment from</a:t>
            </a:r>
            <a:r>
              <a:rPr lang="en-US" baseline="0" dirty="0"/>
              <a:t> others:</a:t>
            </a:r>
            <a:endParaRPr lang="en-US" dirty="0"/>
          </a:p>
          <a:p>
            <a:pPr marL="171450" marR="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err="1"/>
              <a:t>The</a:t>
            </a:r>
            <a:r>
              <a:rPr lang="en-US" b="1" dirty="0"/>
              <a:t> Fabric Controller (FC) </a:t>
            </a:r>
            <a:r>
              <a:rPr lang="en-US" dirty="0"/>
              <a:t>functions as the kernel of the Azure platform, managing resources as needed. The FC provisions, stores, delivers, monitors and commands the VMs and physical servers that make up the Azure customer environment and infrastructure.</a:t>
            </a:r>
          </a:p>
          <a:p>
            <a:pPr marL="171450" indent="-171450" defTabSz="931774">
              <a:buFont typeface="Arial" panose="020B0604020202020204" pitchFamily="34" charset="0"/>
              <a:buChar char="•"/>
              <a:defRPr/>
            </a:pPr>
            <a:r>
              <a:rPr lang="en-US" dirty="0">
                <a:solidFill>
                  <a:srgbClr val="44546A"/>
                </a:solidFill>
              </a:rPr>
              <a:t>The </a:t>
            </a:r>
            <a:r>
              <a:rPr lang="en-US" b="1" dirty="0">
                <a:solidFill>
                  <a:srgbClr val="44546A"/>
                </a:solidFill>
              </a:rPr>
              <a:t>Host</a:t>
            </a:r>
            <a:r>
              <a:rPr lang="en-US" b="1" baseline="0" dirty="0">
                <a:solidFill>
                  <a:srgbClr val="44546A"/>
                </a:solidFill>
              </a:rPr>
              <a:t> OS </a:t>
            </a:r>
            <a:r>
              <a:rPr lang="en-US" baseline="0" dirty="0">
                <a:solidFill>
                  <a:srgbClr val="44546A"/>
                </a:solidFill>
              </a:rPr>
              <a:t>is a configuration-hardened version of Windows Server. </a:t>
            </a:r>
          </a:p>
          <a:p>
            <a:pPr marL="171450" indent="-171450" defTabSz="931774">
              <a:buFont typeface="Arial" panose="020B0604020202020204" pitchFamily="34" charset="0"/>
              <a:buChar char="•"/>
              <a:defRPr/>
            </a:pPr>
            <a:r>
              <a:rPr lang="en-US" dirty="0"/>
              <a:t>The </a:t>
            </a:r>
            <a:r>
              <a:rPr lang="en-US" b="1" dirty="0"/>
              <a:t>Hypervisor</a:t>
            </a:r>
            <a:r>
              <a:rPr lang="en-US" dirty="0"/>
              <a:t> is Hyper-V from Windows</a:t>
            </a:r>
            <a:r>
              <a:rPr lang="en-US" baseline="0" dirty="0"/>
              <a:t> Server 2012, which has been battle-tested and proven in enterprise environments worldwide</a:t>
            </a:r>
          </a:p>
          <a:p>
            <a:pPr marL="171450" marR="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Guest VM OS</a:t>
            </a:r>
            <a:r>
              <a:rPr lang="en-US" dirty="0"/>
              <a:t> can be either Windows Server or chosen</a:t>
            </a:r>
            <a:r>
              <a:rPr lang="en-US" baseline="0" dirty="0"/>
              <a:t> and supplied by the customer. (</a:t>
            </a:r>
            <a:r>
              <a:rPr lang="en-US" sz="1200" kern="1200" dirty="0">
                <a:solidFill>
                  <a:schemeClr val="tx1"/>
                </a:solidFill>
                <a:effectLst/>
                <a:latin typeface="+mn-lt"/>
                <a:ea typeface="+mn-ea"/>
                <a:cs typeface="+mn-cs"/>
              </a:rPr>
              <a:t>Customer-controlled VMs are called </a:t>
            </a:r>
            <a:r>
              <a:rPr lang="en-US" sz="1200" b="1" u="sng" kern="1200" dirty="0">
                <a:solidFill>
                  <a:schemeClr val="tx1"/>
                </a:solidFill>
                <a:effectLst/>
                <a:latin typeface="+mn-lt"/>
                <a:ea typeface="+mn-ea"/>
                <a:cs typeface="+mn-cs"/>
              </a:rPr>
              <a:t>guest VMs</a:t>
            </a:r>
            <a:r>
              <a:rPr lang="en-US" sz="1200" kern="1200" dirty="0">
                <a:solidFill>
                  <a:schemeClr val="tx1"/>
                </a:solidFill>
                <a:effectLst/>
                <a:latin typeface="+mn-lt"/>
                <a:ea typeface="+mn-ea"/>
                <a:cs typeface="+mn-cs"/>
              </a:rPr>
              <a:t>, and the guests that run on them are the</a:t>
            </a:r>
            <a:r>
              <a:rPr lang="en-US" sz="1200" kern="1200" baseline="0" dirty="0">
                <a:solidFill>
                  <a:schemeClr val="tx1"/>
                </a:solidFill>
                <a:effectLst/>
                <a:latin typeface="+mn-lt"/>
                <a:ea typeface="+mn-ea"/>
                <a:cs typeface="+mn-cs"/>
              </a:rPr>
              <a:t> guest OS</a:t>
            </a:r>
            <a:r>
              <a:rPr lang="en-US" sz="1200" kern="1200" dirty="0">
                <a:solidFill>
                  <a:schemeClr val="tx1"/>
                </a:solidFill>
                <a:effectLst/>
                <a:latin typeface="+mn-lt"/>
                <a:ea typeface="+mn-ea"/>
                <a:cs typeface="+mn-cs"/>
              </a:rPr>
              <a:t>.)</a:t>
            </a:r>
            <a:endParaRPr lang="en-US" dirty="0"/>
          </a:p>
          <a:p>
            <a:pPr defTabSz="931774">
              <a:defRPr/>
            </a:pP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dirty="0"/>
          </a:p>
        </p:txBody>
      </p:sp>
    </p:spTree>
    <p:extLst>
      <p:ext uri="{BB962C8B-B14F-4D97-AF65-F5344CB8AC3E}">
        <p14:creationId xmlns:p14="http://schemas.microsoft.com/office/powerpoint/2010/main" val="3666219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bin"/><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90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79261" tIns="143408" rIns="179261" bIns="143408">
            <a:noAutofit/>
          </a:bodyPr>
          <a:lstStyle>
            <a:lvl1pPr marL="0" indent="0">
              <a:spcBef>
                <a:spcPts val="0"/>
              </a:spcBef>
              <a:buNone/>
              <a:defRPr sz="35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‹Nº›</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01557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171B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1539" y="3078165"/>
            <a:ext cx="3223861"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13924" eaLnBrk="0" fontAlgn="base" hangingPunct="0"/>
            <a:r>
              <a:rPr lang="en-US" sz="686"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53108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0641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259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6756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65600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66752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38091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05070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0081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86578"/>
          </a:xfrm>
        </p:spPr>
        <p:txBody>
          <a:bodyPr wrap="square">
            <a:spAutoFit/>
          </a:bodyPr>
          <a:lstStyle>
            <a:lvl1pPr marL="281706" indent="-281706">
              <a:spcBef>
                <a:spcPts val="1200"/>
              </a:spcBef>
              <a:buClr>
                <a:schemeClr val="tx1"/>
              </a:buClr>
              <a:buFont typeface="Arial" pitchFamily="34" charset="0"/>
              <a:buChar char="•"/>
              <a:defRPr sz="3530"/>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281706" indent="-281706">
              <a:spcBef>
                <a:spcPts val="1200"/>
              </a:spcBef>
              <a:buClr>
                <a:schemeClr val="tx1"/>
              </a:buClr>
              <a:buFont typeface="Arial" pitchFamily="34" charset="0"/>
              <a:buChar char="•"/>
              <a:defRPr sz="3530"/>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8897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86578"/>
          </a:xfrm>
        </p:spPr>
        <p:txBody>
          <a:bodyPr wrap="square">
            <a:spAutoFit/>
          </a:bodyPr>
          <a:lstStyle>
            <a:lvl1pPr marL="281706" indent="-281706">
              <a:spcBef>
                <a:spcPts val="1200"/>
              </a:spcBef>
              <a:buClr>
                <a:schemeClr val="tx2"/>
              </a:buClr>
              <a:buFont typeface="Arial" pitchFamily="34" charset="0"/>
              <a:buChar char="•"/>
              <a:defRPr sz="3530">
                <a:gradFill>
                  <a:gsLst>
                    <a:gs pos="1250">
                      <a:schemeClr val="tx2"/>
                    </a:gs>
                    <a:gs pos="99000">
                      <a:schemeClr val="tx2"/>
                    </a:gs>
                  </a:gsLst>
                  <a:lin ang="5400000" scaled="0"/>
                </a:gradFill>
              </a:defRPr>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281706" indent="-281706">
              <a:spcBef>
                <a:spcPts val="1200"/>
              </a:spcBef>
              <a:buClr>
                <a:schemeClr val="tx2"/>
              </a:buClr>
              <a:buFont typeface="Arial" pitchFamily="34" charset="0"/>
              <a:buChar char="•"/>
              <a:defRPr sz="3530">
                <a:gradFill>
                  <a:gsLst>
                    <a:gs pos="1250">
                      <a:schemeClr val="tx2"/>
                    </a:gs>
                    <a:gs pos="99000">
                      <a:schemeClr val="tx2"/>
                    </a:gs>
                  </a:gsLst>
                  <a:lin ang="5400000" scaled="0"/>
                </a:gradFill>
              </a:defRPr>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859896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‹Nº›</a:t>
            </a:fld>
            <a:endParaRPr dirty="0"/>
          </a:p>
        </p:txBody>
      </p:sp>
    </p:spTree>
    <p:extLst>
      <p:ext uri="{BB962C8B-B14F-4D97-AF65-F5344CB8AC3E}">
        <p14:creationId xmlns:p14="http://schemas.microsoft.com/office/powerpoint/2010/main" val="848350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87808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4788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327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66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748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Segoe UI" pitchFamily="34" charset="0"/>
                <a:cs typeface="Segoe UI" pitchFamily="34" charset="0"/>
              </a:defRPr>
            </a:lvl1pPr>
            <a:lvl2pPr marL="3397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315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600"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4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52017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5251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90"/>
            <a:ext cx="12188887" cy="2551127"/>
          </a:xfrm>
          <a:prstGeom prst="rect">
            <a:avLst/>
          </a:prstGeom>
          <a:solidFill>
            <a:srgbClr val="4D9ED7"/>
          </a:solidFill>
          <a:ln>
            <a:noFill/>
          </a:ln>
        </p:spPr>
        <p:txBody>
          <a:bodyPr vert="horz" wrap="square" lIns="89629" tIns="44814" rIns="89629" bIns="44814" numCol="1" anchor="t" anchorCtr="0" compatLnSpc="1">
            <a:prstTxWarp prst="textNoShape">
              <a:avLst/>
            </a:prstTxWarp>
          </a:body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7"/>
          <p:cNvSpPr>
            <a:spLocks noChangeArrowheads="1"/>
          </p:cNvSpPr>
          <p:nvPr userDrawn="1"/>
        </p:nvSpPr>
        <p:spPr bwMode="auto">
          <a:xfrm>
            <a:off x="2" y="5729529"/>
            <a:ext cx="12188888" cy="1131586"/>
          </a:xfrm>
          <a:prstGeom prst="rect">
            <a:avLst/>
          </a:prstGeom>
          <a:solidFill>
            <a:srgbClr val="00188F"/>
          </a:solidFill>
          <a:ln>
            <a:noFill/>
          </a:ln>
          <a:extLst/>
        </p:spPr>
        <p:txBody>
          <a:bodyPr vert="horz" wrap="square" lIns="89629" tIns="44814" rIns="89629" bIns="44814" numCol="1" anchor="t" anchorCtr="0" compatLnSpc="1">
            <a:prstTxWarp prst="textNoShape">
              <a:avLst/>
            </a:prstTxWarp>
          </a:body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8"/>
          <p:cNvSpPr>
            <a:spLocks noChangeArrowheads="1"/>
          </p:cNvSpPr>
          <p:nvPr userDrawn="1"/>
        </p:nvSpPr>
        <p:spPr bwMode="auto">
          <a:xfrm>
            <a:off x="3114"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12"/>
          <p:cNvSpPr/>
          <p:nvPr userDrawn="1"/>
        </p:nvSpPr>
        <p:spPr bwMode="white">
          <a:xfrm>
            <a:off x="624"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2"/>
            <a:ext cx="9860610" cy="999313"/>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9323" y="6061767"/>
            <a:ext cx="1522404" cy="326167"/>
          </a:xfrm>
          <a:prstGeom prst="rect">
            <a:avLst/>
          </a:prstGeom>
        </p:spPr>
      </p:pic>
      <p:sp>
        <p:nvSpPr>
          <p:cNvPr id="8" name="Rectangle 6"/>
          <p:cNvSpPr>
            <a:spLocks noChangeArrowheads="1"/>
          </p:cNvSpPr>
          <p:nvPr userDrawn="1"/>
        </p:nvSpPr>
        <p:spPr bwMode="auto">
          <a:xfrm>
            <a:off x="3114"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0881764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2"/>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073543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5"/>
            <a:ext cx="11176001" cy="2417234"/>
          </a:xfrm>
        </p:spPr>
        <p:txBody>
          <a:bodyPr/>
          <a:lstStyle>
            <a:lvl1pPr>
              <a:lnSpc>
                <a:spcPct val="90000"/>
              </a:lnSpc>
              <a:buSzPct val="100000"/>
              <a:buFont typeface="Arial" pitchFamily="34" charset="0"/>
              <a:buChar char="•"/>
              <a:defRPr>
                <a:solidFill>
                  <a:schemeClr val="bg1">
                    <a:lumMod val="75000"/>
                  </a:schemeClr>
                </a:solidFill>
              </a:defRPr>
            </a:lvl1pPr>
            <a:lvl2pPr algn="l" defTabSz="906810" rtl="0" eaLnBrk="1" latinLnBrk="0" hangingPunct="1">
              <a:lnSpc>
                <a:spcPct val="90000"/>
              </a:lnSpc>
              <a:spcBef>
                <a:spcPct val="20000"/>
              </a:spcBef>
              <a:buClr>
                <a:srgbClr val="777777"/>
              </a:buClr>
              <a:buSzPct val="100000"/>
              <a:buFont typeface="Segoe" pitchFamily="34" charset="0"/>
              <a:buChar char="−"/>
              <a:defRPr lang="en-US" sz="2800" kern="1200" dirty="0" smtClean="0">
                <a:solidFill>
                  <a:schemeClr val="bg1">
                    <a:lumMod val="75000"/>
                  </a:schemeClr>
                </a:solidFill>
                <a:latin typeface="+mn-lt"/>
                <a:ea typeface="+mn-ea"/>
                <a:cs typeface="+mn-cs"/>
              </a:defRPr>
            </a:lvl2pPr>
            <a:lvl3pPr algn="l" defTabSz="906810" rtl="0" eaLnBrk="1" latinLnBrk="0" hangingPunct="1">
              <a:lnSpc>
                <a:spcPct val="90000"/>
              </a:lnSpc>
              <a:spcBef>
                <a:spcPct val="20000"/>
              </a:spcBef>
              <a:buClr>
                <a:srgbClr val="777777"/>
              </a:buClr>
              <a:buSzPct val="100000"/>
              <a:buFont typeface="Segoe" pitchFamily="34" charset="0"/>
              <a:buChar char="−"/>
              <a:defRPr lang="en-US" sz="2400" kern="1200" dirty="0" smtClean="0">
                <a:solidFill>
                  <a:schemeClr val="bg1">
                    <a:lumMod val="75000"/>
                  </a:schemeClr>
                </a:solidFill>
                <a:latin typeface="+mn-lt"/>
                <a:ea typeface="+mn-ea"/>
                <a:cs typeface="+mn-cs"/>
              </a:defRPr>
            </a:lvl3pPr>
            <a:lvl4pPr algn="l" defTabSz="906810" rtl="0" eaLnBrk="1" latinLnBrk="0" hangingPunct="1">
              <a:lnSpc>
                <a:spcPct val="90000"/>
              </a:lnSpc>
              <a:spcBef>
                <a:spcPct val="20000"/>
              </a:spcBef>
              <a:buClr>
                <a:srgbClr val="777777"/>
              </a:buClr>
              <a:buSzPct val="100000"/>
              <a:buFont typeface="Segoe" pitchFamily="34" charset="0"/>
              <a:buChar char="−"/>
              <a:defRPr lang="en-US" sz="2400" kern="1200" dirty="0" smtClean="0">
                <a:solidFill>
                  <a:schemeClr val="bg1">
                    <a:lumMod val="75000"/>
                  </a:schemeClr>
                </a:solidFill>
                <a:latin typeface="+mn-lt"/>
                <a:ea typeface="+mn-ea"/>
                <a:cs typeface="+mn-cs"/>
              </a:defRPr>
            </a:lvl4pPr>
            <a:lvl5pPr algn="l" defTabSz="906810" rtl="0" eaLnBrk="1" latinLnBrk="0" hangingPunct="1">
              <a:lnSpc>
                <a:spcPct val="90000"/>
              </a:lnSpc>
              <a:spcBef>
                <a:spcPct val="20000"/>
              </a:spcBef>
              <a:buClr>
                <a:srgbClr val="777777"/>
              </a:buClr>
              <a:buSzPct val="100000"/>
              <a:buFont typeface="Segoe" pitchFamily="34" charset="0"/>
              <a:buChar char="−"/>
              <a:defRPr lang="en-US" sz="2400" kern="1200" dirty="0">
                <a:solidFill>
                  <a:schemeClr val="bg1">
                    <a:lumMod val="75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97494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440407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2"/>
        </a:solidFill>
        <a:effectLst/>
      </p:bgPr>
    </p:bg>
    <p:spTree>
      <p:nvGrpSpPr>
        <p:cNvPr id="1" name=""/>
        <p:cNvGrpSpPr/>
        <p:nvPr/>
      </p:nvGrpSpPr>
      <p:grpSpPr>
        <a:xfrm>
          <a:off x="0" y="0"/>
          <a:ext cx="0" cy="0"/>
          <a:chOff x="0" y="0"/>
          <a:chExt cx="0" cy="0"/>
        </a:xfrm>
      </p:grpSpPr>
      <p:sp>
        <p:nvSpPr>
          <p:cNvPr id="7" name="Rectangle 6"/>
          <p:cNvSpPr>
            <a:spLocks noChangeAspect="1"/>
          </p:cNvSpPr>
          <p:nvPr userDrawn="1"/>
        </p:nvSpPr>
        <p:spPr>
          <a:xfrm>
            <a:off x="1" y="4"/>
            <a:ext cx="12185171" cy="425114"/>
          </a:xfrm>
          <a:prstGeom prst="rect">
            <a:avLst/>
          </a:prstGeom>
          <a:solidFill>
            <a:srgbClr val="71B1D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39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Content Placeholder 2"/>
          <p:cNvSpPr>
            <a:spLocks noGrp="1"/>
          </p:cNvSpPr>
          <p:nvPr>
            <p:ph idx="1"/>
          </p:nvPr>
        </p:nvSpPr>
        <p:spPr>
          <a:xfrm>
            <a:off x="0" y="1206517"/>
            <a:ext cx="12192000" cy="2358641"/>
          </a:xfrm>
          <a:prstGeom prst="rect">
            <a:avLst/>
          </a:prstGeom>
        </p:spPr>
        <p:txBody>
          <a:bodyPr lIns="182880" tIns="182880" rIns="182880" bIns="182880"/>
          <a:lstStyle>
            <a:lvl1pPr>
              <a:spcBef>
                <a:spcPts val="1333"/>
              </a:spcBef>
              <a:defRPr sz="2399">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6">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6830" y="-12683"/>
            <a:ext cx="11288891" cy="437800"/>
          </a:xfrm>
          <a:prstGeom prst="rect">
            <a:avLst/>
          </a:prstGeom>
        </p:spPr>
        <p:txBody>
          <a:bodyPr lIns="91440" tIns="91440" bIns="91440" anchor="ctr"/>
          <a:lstStyle>
            <a:lvl1pPr algn="l">
              <a:defRPr sz="1800">
                <a:solidFill>
                  <a:srgbClr val="FFFFFF"/>
                </a:solidFill>
                <a:latin typeface="Segoe UI" panose="020B0502040204020203" pitchFamily="34" charset="0"/>
                <a:cs typeface="Segoe UI" panose="020B0502040204020203" pitchFamily="34" charset="0"/>
              </a:defRPr>
            </a:lvl1pPr>
          </a:lstStyle>
          <a:p>
            <a:r>
              <a:rPr lang="en-US" dirty="0"/>
              <a:t>Click to edit Master title style</a:t>
            </a:r>
          </a:p>
        </p:txBody>
      </p:sp>
      <p:pic>
        <p:nvPicPr>
          <p:cNvPr id="12" name="Picture 11" descr="MSFT_logo_rgb_C-Wht.png"/>
          <p:cNvPicPr>
            <a:picLocks noChangeAspect="1"/>
          </p:cNvPicPr>
          <p:nvPr userDrawn="1"/>
        </p:nvPicPr>
        <p:blipFill>
          <a:blip r:embed="rId2"/>
          <a:stretch>
            <a:fillRect/>
          </a:stretch>
        </p:blipFill>
        <p:spPr>
          <a:xfrm>
            <a:off x="10782437" y="6396303"/>
            <a:ext cx="1219201" cy="264851"/>
          </a:xfrm>
          <a:prstGeom prst="rect">
            <a:avLst/>
          </a:prstGeom>
        </p:spPr>
      </p:pic>
    </p:spTree>
    <p:extLst>
      <p:ext uri="{BB962C8B-B14F-4D97-AF65-F5344CB8AC3E}">
        <p14:creationId xmlns:p14="http://schemas.microsoft.com/office/powerpoint/2010/main" val="3668846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37548527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7370777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26419584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
        <p:nvSpPr>
          <p:cNvPr id="4" name="Text Placeholder 4"/>
          <p:cNvSpPr>
            <a:spLocks noGrp="1"/>
          </p:cNvSpPr>
          <p:nvPr>
            <p:ph type="body" sz="quarter" idx="10"/>
          </p:nvPr>
        </p:nvSpPr>
        <p:spPr>
          <a:xfrm>
            <a:off x="560798" y="1103801"/>
            <a:ext cx="11655078" cy="506972"/>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13910240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a:solidFill>
                            <a:srgbClr val="3C454F"/>
                          </a:solidFill>
                        </a:rPr>
                        <a:t>Content</a:t>
                      </a: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14815246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171B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784256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29245951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7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‹Nº›</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3732395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8928" y="1024119"/>
            <a:ext cx="11655078" cy="506972"/>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388066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15767254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397158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231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289465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288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72023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39378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354590445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792384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8225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7091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197158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126611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745561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7423687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0033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707888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598848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2463639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4301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347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49102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10376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6374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49834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656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115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866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‹Nº›</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a:t>Click to edit Master text styles</a:t>
            </a:r>
          </a:p>
        </p:txBody>
      </p:sp>
    </p:spTree>
    <p:extLst>
      <p:ext uri="{BB962C8B-B14F-4D97-AF65-F5344CB8AC3E}">
        <p14:creationId xmlns:p14="http://schemas.microsoft.com/office/powerpoint/2010/main" val="3983011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17845615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09556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4062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09376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4706" spc="-74"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2745">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7671" y="6118623"/>
            <a:ext cx="1674027" cy="268966"/>
          </a:xfrm>
          <a:prstGeom prst="rect">
            <a:avLst/>
          </a:prstGeom>
        </p:spPr>
      </p:pic>
      <p:grpSp>
        <p:nvGrpSpPr>
          <p:cNvPr id="4" name="Group 3"/>
          <p:cNvGrpSpPr/>
          <p:nvPr userDrawn="1"/>
        </p:nvGrpSpPr>
        <p:grpSpPr>
          <a:xfrm>
            <a:off x="6276525" y="2173847"/>
            <a:ext cx="55829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90501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4706" spc="-74"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1166965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1931322"/>
          </a:xfrm>
        </p:spPr>
        <p:txBody>
          <a:bodyPr lIns="164592" rIns="164592"/>
          <a:lstStyle>
            <a:lvl1pPr marL="0" indent="0">
              <a:buNone/>
              <a:defRPr sz="3530">
                <a:gradFill>
                  <a:gsLst>
                    <a:gs pos="1250">
                      <a:schemeClr val="tx2"/>
                    </a:gs>
                    <a:gs pos="99000">
                      <a:schemeClr val="tx2"/>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6154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9016" y="1189177"/>
            <a:ext cx="11473970" cy="1931322"/>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5016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997712"/>
          </a:xfrm>
        </p:spPr>
        <p:txBody>
          <a:bodyPr wrap="square">
            <a:spAutoFit/>
          </a:bodyPr>
          <a:lstStyle>
            <a:lvl1pPr>
              <a:defRPr sz="353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3976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997712"/>
          </a:xfrm>
        </p:spPr>
        <p:txBody>
          <a:bodyPr wrap="square">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3050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9175"/>
            <a:ext cx="5498540" cy="1877004"/>
          </a:xfrm>
        </p:spPr>
        <p:txBody>
          <a:bodyPr wrap="square">
            <a:spAutoFit/>
          </a:bodyPr>
          <a:lstStyle>
            <a:lvl1pPr marL="0" indent="0">
              <a:spcBef>
                <a:spcPts val="9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1877004"/>
          </a:xfrm>
        </p:spPr>
        <p:txBody>
          <a:bodyPr wrap="square">
            <a:spAutoFit/>
          </a:bodyPr>
          <a:lstStyle>
            <a:lvl1pPr marL="0" indent="0">
              <a:spcBef>
                <a:spcPts val="9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259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a:solidFill>
                            <a:srgbClr val="3C454F"/>
                          </a:solidFill>
                        </a:rPr>
                        <a:t>Content</a:t>
                      </a: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7644"/>
            <a:ext cx="5498540" cy="1877004"/>
          </a:xfrm>
        </p:spPr>
        <p:txBody>
          <a:bodyPr wrap="square">
            <a:spAutoFit/>
          </a:bodyPr>
          <a:lstStyle>
            <a:lvl1pPr marL="0" indent="0">
              <a:spcBef>
                <a:spcPts val="900"/>
              </a:spcBef>
              <a:buClr>
                <a:schemeClr val="tx1"/>
              </a:buClr>
              <a:buFont typeface="Wingdings" pitchFamily="2" charset="2"/>
              <a:buNone/>
              <a:defRPr sz="3138"/>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1877004"/>
          </a:xfrm>
        </p:spPr>
        <p:txBody>
          <a:bodyPr wrap="square">
            <a:spAutoFit/>
          </a:bodyPr>
          <a:lstStyle>
            <a:lvl1pPr marL="0" indent="0">
              <a:spcBef>
                <a:spcPts val="900"/>
              </a:spcBef>
              <a:buClr>
                <a:schemeClr val="tx1"/>
              </a:buClr>
              <a:buFont typeface="Wingdings" pitchFamily="2" charset="2"/>
              <a:buNone/>
              <a:defRPr sz="3138"/>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039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6" y="1187644"/>
            <a:ext cx="5498540" cy="1877004"/>
          </a:xfrm>
        </p:spPr>
        <p:txBody>
          <a:bodyPr wrap="square">
            <a:spAutoFit/>
          </a:bodyPr>
          <a:lstStyle>
            <a:lvl1pPr marL="211273" indent="-211273">
              <a:spcBef>
                <a:spcPts val="900"/>
              </a:spcBef>
              <a:buClr>
                <a:schemeClr val="tx2"/>
              </a:buClr>
              <a:buFont typeface="Arial" pitchFamily="34" charset="0"/>
              <a:buChar char="•"/>
              <a:defRPr sz="3138">
                <a:gradFill>
                  <a:gsLst>
                    <a:gs pos="1250">
                      <a:schemeClr val="tx2"/>
                    </a:gs>
                    <a:gs pos="99000">
                      <a:schemeClr val="tx2"/>
                    </a:gs>
                  </a:gsLst>
                  <a:lin ang="5400000" scaled="0"/>
                </a:gradFill>
              </a:defRPr>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1877004"/>
          </a:xfrm>
        </p:spPr>
        <p:txBody>
          <a:bodyPr wrap="square">
            <a:spAutoFit/>
          </a:bodyPr>
          <a:lstStyle>
            <a:lvl1pPr marL="211273" indent="-211273">
              <a:spcBef>
                <a:spcPts val="900"/>
              </a:spcBef>
              <a:buClr>
                <a:schemeClr val="tx2"/>
              </a:buClr>
              <a:buFont typeface="Arial" pitchFamily="34" charset="0"/>
              <a:buChar char="•"/>
              <a:defRPr sz="3138">
                <a:gradFill>
                  <a:gsLst>
                    <a:gs pos="1250">
                      <a:schemeClr val="tx2"/>
                    </a:gs>
                    <a:gs pos="99000">
                      <a:schemeClr val="tx2"/>
                    </a:gs>
                  </a:gsLst>
                  <a:lin ang="5400000" scaled="0"/>
                </a:gradFill>
              </a:defRPr>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3533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7644"/>
            <a:ext cx="5498540" cy="1877004"/>
          </a:xfrm>
        </p:spPr>
        <p:txBody>
          <a:bodyPr wrap="square">
            <a:spAutoFit/>
          </a:bodyPr>
          <a:lstStyle>
            <a:lvl1pPr marL="211273" indent="-211273">
              <a:spcBef>
                <a:spcPts val="900"/>
              </a:spcBef>
              <a:buClr>
                <a:schemeClr val="tx1"/>
              </a:buClr>
              <a:buFont typeface="Arial" pitchFamily="34" charset="0"/>
              <a:buChar char="•"/>
              <a:defRPr sz="3138"/>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1877004"/>
          </a:xfrm>
        </p:spPr>
        <p:txBody>
          <a:bodyPr wrap="square">
            <a:spAutoFit/>
          </a:bodyPr>
          <a:lstStyle>
            <a:lvl1pPr marL="211273" indent="-211273">
              <a:spcBef>
                <a:spcPts val="900"/>
              </a:spcBef>
              <a:buClr>
                <a:schemeClr val="tx1"/>
              </a:buClr>
              <a:buFont typeface="Arial" pitchFamily="34" charset="0"/>
              <a:buChar char="•"/>
              <a:defRPr sz="3138"/>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9812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43493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588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635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588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5968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2484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538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34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1460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200751376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266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735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189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3" tIns="34293" rIns="34293" bIns="34293" numCol="1" spcCol="0" rtlCol="0" fromWordArt="0" anchor="ctr" anchorCtr="0" forceAA="0" compatLnSpc="1">
            <a:prstTxWarp prst="textNoShape">
              <a:avLst/>
            </a:prstTxWarp>
            <a:noAutofit/>
          </a:bodyPr>
          <a:lstStyle/>
          <a:p>
            <a:pPr marL="0" marR="0" lvl="0" indent="0" algn="ctr" defTabSz="685625"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59017" y="1197326"/>
            <a:ext cx="11473968" cy="1997712"/>
          </a:xfrm>
        </p:spPr>
        <p:txBody>
          <a:bodyPr/>
          <a:lstStyle>
            <a:lvl1pPr marL="0" indent="0">
              <a:buNone/>
              <a:defRPr sz="313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9870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368913"/>
          </a:xfrm>
          <a:prstGeom prst="rect">
            <a:avLst/>
          </a:prstGeom>
          <a:noFill/>
          <a:ln w="12700">
            <a:noFill/>
            <a:miter lim="800000"/>
            <a:headEnd type="none" w="sm" len="sm"/>
            <a:tailEnd type="none" w="sm" len="sm"/>
          </a:ln>
          <a:effectLst/>
        </p:spPr>
        <p:txBody>
          <a:bodyPr vert="horz" wrap="square" lIns="179308" tIns="143446" rIns="179308" bIns="143446" numCol="1" anchor="t" anchorCtr="0" compatLnSpc="1">
            <a:prstTxWarp prst="textNoShape">
              <a:avLst/>
            </a:prstTxWarp>
            <a:spAutoFit/>
          </a:bodyPr>
          <a:lstStyle/>
          <a:p>
            <a:pPr marL="0" marR="0" lvl="0" indent="0" algn="l" defTabSz="68549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28097951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2396047"/>
          </a:xfrm>
          <a:prstGeom prst="rect">
            <a:avLst/>
          </a:prstGeom>
        </p:spPr>
        <p:txBody>
          <a:bodyPr/>
          <a:lstStyle>
            <a:lvl1pPr marL="213608" indent="-213608">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11" indent="-206604">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19" indent="-21360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03" indent="-16808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87" indent="-16808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38"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87010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6"/>
            <a:ext cx="11653834" cy="896518"/>
          </a:xfrm>
          <a:prstGeom prst="rect">
            <a:avLst/>
          </a:prstGeo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41"/>
            <a:ext cx="10757098" cy="1441953"/>
          </a:xfrm>
          <a:prstGeom prst="rect">
            <a:avLst/>
          </a:prstGeo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5"/>
            </a:lvl4pPr>
            <a:lvl5pPr>
              <a:defRPr sz="13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337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defTabSz="914554"/>
            <a:r>
              <a:rPr lang="en-US" sz="1765">
                <a:solidFill>
                  <a:srgbClr val="505050"/>
                </a:solidFill>
              </a:rPr>
              <a:t>Microsoft Confidential</a:t>
            </a:r>
            <a:endParaRPr lang="en-US" sz="1765" dirty="0">
              <a:solidFill>
                <a:srgbClr val="505050"/>
              </a:solidFill>
            </a:endParaRPr>
          </a:p>
        </p:txBody>
      </p:sp>
      <p:sp>
        <p:nvSpPr>
          <p:cNvPr id="3" name="Slide Number Placeholder 2"/>
          <p:cNvSpPr>
            <a:spLocks noGrp="1"/>
          </p:cNvSpPr>
          <p:nvPr>
            <p:ph type="sldNum" sz="quarter" idx="13"/>
          </p:nvPr>
        </p:nvSpPr>
        <p:spPr>
          <a:xfrm>
            <a:off x="11367168" y="6437243"/>
            <a:ext cx="555596" cy="134483"/>
          </a:xfrm>
          <a:prstGeom prst="rect">
            <a:avLst/>
          </a:prstGeom>
        </p:spPr>
        <p:txBody>
          <a:bodyPr/>
          <a:lstStyle/>
          <a:p>
            <a:pPr defTabSz="914554"/>
            <a:fld id="{27258FFF-F925-446B-8502-81C933981705}" type="slidenum">
              <a:rPr lang="en-US" sz="1765" smtClean="0">
                <a:solidFill>
                  <a:srgbClr val="505050"/>
                </a:solidFill>
              </a:rPr>
              <a:pPr defTabSz="914554"/>
              <a:t>‹Nº›</a:t>
            </a:fld>
            <a:endParaRPr lang="en-US" sz="1765" dirty="0">
              <a:solidFill>
                <a:srgbClr val="505050"/>
              </a:solidFill>
            </a:endParaRPr>
          </a:p>
        </p:txBody>
      </p:sp>
      <p:sp>
        <p:nvSpPr>
          <p:cNvPr id="8" name="Text Placeholder 4"/>
          <p:cNvSpPr>
            <a:spLocks noGrp="1"/>
          </p:cNvSpPr>
          <p:nvPr>
            <p:ph type="body" sz="quarter" idx="11"/>
          </p:nvPr>
        </p:nvSpPr>
        <p:spPr>
          <a:xfrm>
            <a:off x="269241" y="348573"/>
            <a:ext cx="6274973" cy="556764"/>
          </a:xfrm>
        </p:spPr>
        <p:txBody>
          <a:bodyPr lIns="146304" tIns="109728" rIns="146304" bIns="109728" anchor="t" anchorCtr="0"/>
          <a:lstStyle>
            <a:lvl1pPr marL="0" indent="0">
              <a:lnSpc>
                <a:spcPts val="2647"/>
              </a:lnSpc>
              <a:buFontTx/>
              <a:buNone/>
              <a:defRPr sz="2647">
                <a:solidFill>
                  <a:schemeClr val="tx2"/>
                </a:solidFill>
                <a:latin typeface="+mj-lt"/>
              </a:defRPr>
            </a:lvl1pPr>
            <a:lvl2pPr marL="252111" indent="0">
              <a:buFontTx/>
              <a:buNone/>
              <a:defRPr sz="2647">
                <a:latin typeface="Segoe Pro Light"/>
              </a:defRPr>
            </a:lvl2pPr>
            <a:lvl3pPr marL="420183" indent="0">
              <a:buFontTx/>
              <a:buNone/>
              <a:defRPr sz="2647">
                <a:latin typeface="Segoe Pro Light"/>
              </a:defRPr>
            </a:lvl3pPr>
            <a:lvl4pPr marL="588257" indent="0">
              <a:buFontTx/>
              <a:buNone/>
              <a:defRPr sz="2647">
                <a:latin typeface="Segoe Pro Light"/>
              </a:defRPr>
            </a:lvl4pPr>
            <a:lvl5pPr marL="756329" indent="0">
              <a:buFontTx/>
              <a:buNone/>
              <a:defRPr sz="2647">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0" y="2084174"/>
            <a:ext cx="3137516" cy="812262"/>
          </a:xfrm>
        </p:spPr>
        <p:txBody>
          <a:bodyPr/>
          <a:lstStyle>
            <a:lvl1pPr marL="0" indent="0">
              <a:lnSpc>
                <a:spcPct val="100000"/>
              </a:lnSpc>
              <a:spcBef>
                <a:spcPts val="0"/>
              </a:spcBef>
              <a:spcAft>
                <a:spcPts val="2206"/>
              </a:spcAft>
              <a:buNone/>
              <a:defRPr sz="1324">
                <a:latin typeface="+mn-lt"/>
              </a:defRPr>
            </a:lvl1pPr>
            <a:lvl2pPr marL="2335" indent="0">
              <a:lnSpc>
                <a:spcPts val="1067"/>
              </a:lnSpc>
              <a:spcBef>
                <a:spcPts val="0"/>
              </a:spcBef>
              <a:spcAft>
                <a:spcPts val="882"/>
              </a:spcAft>
              <a:buNone/>
              <a:defRPr sz="956"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385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6"/>
            <a:ext cx="11653834" cy="896518"/>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40"/>
            <a:ext cx="10757098" cy="1441953"/>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5"/>
            </a:lvl4pPr>
            <a:lvl5pPr>
              <a:defRPr sz="13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04852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14746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1" y="6616553"/>
            <a:ext cx="3859607" cy="134483"/>
          </a:xfrm>
          <a:prstGeom prst="rect">
            <a:avLst/>
          </a:prstGeom>
        </p:spPr>
        <p:txBody>
          <a:bodyPr/>
          <a:lstStyle/>
          <a:p>
            <a:pPr defTabSz="914554">
              <a:defRPr/>
            </a:pPr>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367167" y="6616553"/>
            <a:ext cx="555596" cy="134483"/>
          </a:xfrm>
          <a:prstGeom prst="rect">
            <a:avLst/>
          </a:prstGeom>
        </p:spPr>
        <p:txBody>
          <a:bodyPr/>
          <a:lstStyle/>
          <a:p>
            <a:pPr defTabSz="914554">
              <a:defRPr/>
            </a:pPr>
            <a:fld id="{27258FFF-F925-446B-8502-81C933981705}" type="slidenum">
              <a:rPr lang="en-US" sz="1765" smtClean="0">
                <a:solidFill>
                  <a:srgbClr val="505050"/>
                </a:solidFill>
              </a:rPr>
              <a:pPr defTabSz="914554">
                <a:defRPr/>
              </a:pPr>
              <a:t>‹Nº›</a:t>
            </a:fld>
            <a:endParaRPr lang="en-US" sz="1765" dirty="0">
              <a:solidFill>
                <a:srgbClr val="505050"/>
              </a:solidFill>
            </a:endParaRPr>
          </a:p>
        </p:txBody>
      </p:sp>
      <p:sp>
        <p:nvSpPr>
          <p:cNvPr id="7" name="Title 1"/>
          <p:cNvSpPr>
            <a:spLocks noGrp="1"/>
          </p:cNvSpPr>
          <p:nvPr>
            <p:ph type="title" hasCustomPrompt="1"/>
          </p:nvPr>
        </p:nvSpPr>
        <p:spPr>
          <a:xfrm>
            <a:off x="448213" y="286897"/>
            <a:ext cx="11005511" cy="1075884"/>
          </a:xfrm>
        </p:spPr>
        <p:txBody>
          <a:bodyPr lIns="0" tIns="91440" rIns="146304" bIns="91440"/>
          <a:lstStyle>
            <a:lvl1pPr>
              <a:lnSpc>
                <a:spcPts val="3603"/>
              </a:lnSpc>
              <a:defRPr sz="3236"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04284264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685716" rtl="0" eaLnBrk="1" latinLnBrk="0" hangingPunct="1">
              <a:lnSpc>
                <a:spcPct val="90000"/>
              </a:lnSpc>
              <a:spcBef>
                <a:spcPct val="0"/>
              </a:spcBef>
              <a:buNone/>
              <a:defRPr lang="en-US" sz="3383" b="0" kern="1200" cap="none" spc="-75"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71673750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2568728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40"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2" y="3878575"/>
            <a:ext cx="8964186" cy="1792326"/>
          </a:xfrm>
          <a:noFill/>
        </p:spPr>
        <p:txBody>
          <a:bodyPr lIns="146304" tIns="109728" rIns="146304" bIns="109728">
            <a:noAutofit/>
          </a:bodyPr>
          <a:lstStyle>
            <a:lvl1pPr marL="0" indent="0">
              <a:spcBef>
                <a:spcPts val="0"/>
              </a:spcBef>
              <a:buNone/>
              <a:defRPr sz="353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38175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69240"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3" y="2081645"/>
            <a:ext cx="8964185" cy="1795633"/>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7277"/>
            <a:ext cx="8964185" cy="1793105"/>
          </a:xfrm>
          <a:noFill/>
        </p:spPr>
        <p:txBody>
          <a:bodyPr lIns="146304" tIns="109728" rIns="146304" bIns="109728">
            <a:noAutofit/>
          </a:bodyPr>
          <a:lstStyle>
            <a:lvl1pPr marL="0" indent="0">
              <a:spcBef>
                <a:spcPts val="0"/>
              </a:spcBef>
              <a:buNone/>
              <a:defRPr sz="353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5" y="471125"/>
            <a:ext cx="2507472" cy="537212"/>
          </a:xfrm>
          <a:prstGeom prst="rect">
            <a:avLst/>
          </a:prstGeom>
        </p:spPr>
      </p:pic>
    </p:spTree>
    <p:extLst>
      <p:ext uri="{BB962C8B-B14F-4D97-AF65-F5344CB8AC3E}">
        <p14:creationId xmlns:p14="http://schemas.microsoft.com/office/powerpoint/2010/main" val="1560128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69240"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2081644"/>
            <a:ext cx="8964248" cy="359185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40" y="3877272"/>
            <a:ext cx="8964248" cy="1793105"/>
          </a:xfrm>
          <a:noFill/>
        </p:spPr>
        <p:txBody>
          <a:bodyPr lIns="146304" tIns="109728" rIns="146304" bIns="109728">
            <a:noAutofit/>
          </a:bodyPr>
          <a:lstStyle>
            <a:lvl1pPr marL="0" indent="0">
              <a:spcBef>
                <a:spcPts val="0"/>
              </a:spcBef>
              <a:buNone/>
              <a:defRPr sz="353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69240"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05332" y="470410"/>
            <a:ext cx="1522404" cy="326167"/>
          </a:xfrm>
          <a:prstGeom prst="rect">
            <a:avLst/>
          </a:prstGeom>
        </p:spPr>
      </p:pic>
    </p:spTree>
    <p:extLst>
      <p:ext uri="{BB962C8B-B14F-4D97-AF65-F5344CB8AC3E}">
        <p14:creationId xmlns:p14="http://schemas.microsoft.com/office/powerpoint/2010/main" val="105589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85"/>
          <a:stretch/>
        </p:blipFill>
        <p:spPr>
          <a:xfrm>
            <a:off x="-89263" y="0"/>
            <a:ext cx="12263240" cy="6864345"/>
          </a:xfrm>
          <a:prstGeom prst="rect">
            <a:avLst/>
          </a:prstGeom>
        </p:spPr>
      </p:pic>
      <p:sp>
        <p:nvSpPr>
          <p:cNvPr id="18" name="Rectangle 17"/>
          <p:cNvSpPr/>
          <p:nvPr userDrawn="1"/>
        </p:nvSpPr>
        <p:spPr bwMode="gray">
          <a:xfrm>
            <a:off x="269240" y="2084172"/>
            <a:ext cx="7171399" cy="41241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1"/>
            <a:ext cx="7172955" cy="1789991"/>
          </a:xfrm>
        </p:spPr>
        <p:txBody>
          <a:bodyPr tIns="109728" bIns="109728">
            <a:noAutofit/>
          </a:bodyPr>
          <a:lstStyle>
            <a:lvl1pPr marL="0" indent="0">
              <a:spcBef>
                <a:spcPts val="0"/>
              </a:spcBef>
              <a:buNone/>
              <a:defRPr sz="3138"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586" y="672251"/>
            <a:ext cx="1522404" cy="326167"/>
          </a:xfrm>
          <a:prstGeom prst="rect">
            <a:avLst/>
          </a:prstGeom>
        </p:spPr>
      </p:pic>
    </p:spTree>
    <p:extLst>
      <p:ext uri="{BB962C8B-B14F-4D97-AF65-F5344CB8AC3E}">
        <p14:creationId xmlns:p14="http://schemas.microsoft.com/office/powerpoint/2010/main" val="3937903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1"/>
            <a:ext cx="12192001" cy="6858000"/>
          </a:xfrm>
          <a:prstGeom prst="rect">
            <a:avLst/>
          </a:prstGeom>
        </p:spPr>
      </p:pic>
      <p:sp>
        <p:nvSpPr>
          <p:cNvPr id="20" name="Rectangle 19"/>
          <p:cNvSpPr/>
          <p:nvPr userDrawn="1"/>
        </p:nvSpPr>
        <p:spPr bwMode="gray">
          <a:xfrm>
            <a:off x="269240"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3880391"/>
            <a:ext cx="7172955"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40"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792742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4" y="1"/>
            <a:ext cx="1219027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1"/>
            <a:ext cx="6276530" cy="1789991"/>
          </a:xfrm>
          <a:noFill/>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471124"/>
            <a:ext cx="1522404" cy="326167"/>
          </a:xfrm>
          <a:prstGeom prst="rect">
            <a:avLst/>
          </a:prstGeom>
        </p:spPr>
      </p:pic>
    </p:spTree>
    <p:extLst>
      <p:ext uri="{BB962C8B-B14F-4D97-AF65-F5344CB8AC3E}">
        <p14:creationId xmlns:p14="http://schemas.microsoft.com/office/powerpoint/2010/main" val="2412557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4" y="1"/>
            <a:ext cx="1219027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3"/>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65"/>
            <a:ext cx="6276530" cy="1789991"/>
          </a:xfrm>
          <a:noFill/>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40"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49350" y="6061422"/>
            <a:ext cx="1522404" cy="326167"/>
          </a:xfrm>
          <a:prstGeom prst="rect">
            <a:avLst/>
          </a:prstGeom>
        </p:spPr>
      </p:pic>
    </p:spTree>
    <p:extLst>
      <p:ext uri="{BB962C8B-B14F-4D97-AF65-F5344CB8AC3E}">
        <p14:creationId xmlns:p14="http://schemas.microsoft.com/office/powerpoint/2010/main" val="2023047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0"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2" y="3880391"/>
            <a:ext cx="7172955"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Click to edit Master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275211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‹Nº›</a:t>
            </a:fld>
            <a:endParaRPr lang="en-US" dirty="0"/>
          </a:p>
        </p:txBody>
      </p:sp>
    </p:spTree>
    <p:extLst>
      <p:ext uri="{BB962C8B-B14F-4D97-AF65-F5344CB8AC3E}">
        <p14:creationId xmlns:p14="http://schemas.microsoft.com/office/powerpoint/2010/main" val="15186917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40"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40"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2" y="3880391"/>
            <a:ext cx="7172955"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Click to edit Master text</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4" y="470410"/>
            <a:ext cx="1522404" cy="326167"/>
          </a:xfrm>
          <a:prstGeom prst="rect">
            <a:avLst/>
          </a:prstGeom>
        </p:spPr>
      </p:pic>
    </p:spTree>
    <p:extLst>
      <p:ext uri="{BB962C8B-B14F-4D97-AF65-F5344CB8AC3E}">
        <p14:creationId xmlns:p14="http://schemas.microsoft.com/office/powerpoint/2010/main" val="372922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2" y="2"/>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471124"/>
            <a:ext cx="1522404" cy="326167"/>
          </a:xfrm>
          <a:prstGeom prst="rect">
            <a:avLst/>
          </a:prstGeom>
        </p:spPr>
      </p:pic>
    </p:spTree>
    <p:extLst>
      <p:ext uri="{BB962C8B-B14F-4D97-AF65-F5344CB8AC3E}">
        <p14:creationId xmlns:p14="http://schemas.microsoft.com/office/powerpoint/2010/main" val="398328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2" y="2"/>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40"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7" y="6061422"/>
            <a:ext cx="1522404" cy="326167"/>
          </a:xfrm>
          <a:prstGeom prst="rect">
            <a:avLst/>
          </a:prstGeom>
        </p:spPr>
      </p:pic>
    </p:spTree>
    <p:extLst>
      <p:ext uri="{BB962C8B-B14F-4D97-AF65-F5344CB8AC3E}">
        <p14:creationId xmlns:p14="http://schemas.microsoft.com/office/powerpoint/2010/main" val="418830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2" y="4"/>
            <a:ext cx="12190264" cy="6857996"/>
          </a:xfrm>
          <a:prstGeom prst="rect">
            <a:avLst/>
          </a:prstGeom>
        </p:spPr>
      </p:pic>
      <p:sp>
        <p:nvSpPr>
          <p:cNvPr id="18" name="Rectangle 17"/>
          <p:cNvSpPr/>
          <p:nvPr userDrawn="1"/>
        </p:nvSpPr>
        <p:spPr bwMode="gray">
          <a:xfrm>
            <a:off x="269240"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2"/>
            <a:ext cx="7172955" cy="2689656"/>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773827"/>
            <a:ext cx="5380106" cy="1793104"/>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471124"/>
            <a:ext cx="1522404" cy="326167"/>
          </a:xfrm>
          <a:prstGeom prst="rect">
            <a:avLst/>
          </a:prstGeom>
        </p:spPr>
      </p:pic>
    </p:spTree>
    <p:extLst>
      <p:ext uri="{BB962C8B-B14F-4D97-AF65-F5344CB8AC3E}">
        <p14:creationId xmlns:p14="http://schemas.microsoft.com/office/powerpoint/2010/main" val="2535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2" y="4"/>
            <a:ext cx="12190264" cy="6857996"/>
          </a:xfrm>
          <a:prstGeom prst="rect">
            <a:avLst/>
          </a:prstGeom>
        </p:spPr>
      </p:pic>
      <p:sp>
        <p:nvSpPr>
          <p:cNvPr id="19" name="Rectangle 18"/>
          <p:cNvSpPr/>
          <p:nvPr userDrawn="1"/>
        </p:nvSpPr>
        <p:spPr bwMode="gray">
          <a:xfrm>
            <a:off x="269240"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40" y="291068"/>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2" y="2084173"/>
            <a:ext cx="7172955"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769656"/>
            <a:ext cx="5380106" cy="1793104"/>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4146565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4"/>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448274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40"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1" y="4772271"/>
            <a:ext cx="7171399" cy="1794661"/>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471124"/>
            <a:ext cx="1522404" cy="326167"/>
          </a:xfrm>
          <a:prstGeom prst="rect">
            <a:avLst/>
          </a:prstGeom>
        </p:spPr>
      </p:pic>
    </p:spTree>
    <p:extLst>
      <p:ext uri="{BB962C8B-B14F-4D97-AF65-F5344CB8AC3E}">
        <p14:creationId xmlns:p14="http://schemas.microsoft.com/office/powerpoint/2010/main" val="905759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69302" y="1187644"/>
            <a:ext cx="7171399" cy="3586184"/>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40" y="1186843"/>
            <a:ext cx="7171399" cy="1793882"/>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2979167"/>
            <a:ext cx="7171399" cy="1794661"/>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40" y="4773828"/>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7" y="6061422"/>
            <a:ext cx="1522404" cy="326167"/>
          </a:xfrm>
          <a:prstGeom prst="rect">
            <a:avLst/>
          </a:prstGeom>
        </p:spPr>
      </p:pic>
    </p:spTree>
    <p:extLst>
      <p:ext uri="{BB962C8B-B14F-4D97-AF65-F5344CB8AC3E}">
        <p14:creationId xmlns:p14="http://schemas.microsoft.com/office/powerpoint/2010/main" val="1399084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41236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400098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302033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image" Target="../media/image5.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279761"/>
            <a:ext cx="11079822" cy="9679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448633" y="-1916710"/>
            <a:ext cx="7704767" cy="1916710"/>
            <a:chOff x="448633" y="-1916710"/>
            <a:chExt cx="7704767" cy="1916710"/>
          </a:xfrm>
        </p:grpSpPr>
        <p:pic>
          <p:nvPicPr>
            <p:cNvPr id="7" name="Picture 6"/>
            <p:cNvPicPr>
              <a:picLocks noChangeAspect="1"/>
            </p:cNvPicPr>
            <p:nvPr userDrawn="1"/>
          </p:nvPicPr>
          <p:blipFill>
            <a:blip r:embed="rId13"/>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‹Nº›</a:t>
            </a:fld>
            <a:endParaRPr lang="en-US" dirty="0"/>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844" r:id="rId1"/>
    <p:sldLayoutId id="2147483715" r:id="rId2"/>
    <p:sldLayoutId id="2147483716" r:id="rId3"/>
    <p:sldLayoutId id="2147483773" r:id="rId4"/>
    <p:sldLayoutId id="2147483720" r:id="rId5"/>
    <p:sldLayoutId id="2147483779" r:id="rId6"/>
    <p:sldLayoutId id="2147483721" r:id="rId7"/>
    <p:sldLayoutId id="2147483726" r:id="rId8"/>
    <p:sldLayoutId id="2147483722" r:id="rId9"/>
    <p:sldLayoutId id="2147483934" r:id="rId10"/>
    <p:sldLayoutId id="2147483839" r:id="rId11"/>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70300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‹Nº›</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5119" r:id="rId5"/>
    <p:sldLayoutId id="2147483783" r:id="rId6"/>
    <p:sldLayoutId id="2147483752" r:id="rId7"/>
    <p:sldLayoutId id="2147483753" r:id="rId8"/>
    <p:sldLayoutId id="2147483754" r:id="rId9"/>
    <p:sldLayoutId id="2147483945" r:id="rId10"/>
    <p:sldLayoutId id="2147485022" r:id="rId11"/>
  </p:sldLayoutIdLst>
  <p:transition>
    <p:fade/>
  </p:transition>
  <p:hf sldNum="0" hdr="0" ftr="0" dt="0"/>
  <p:txStyles>
    <p:titleStyle>
      <a:lvl1pPr algn="l" defTabSz="914400" rtl="0" eaLnBrk="1" latinLnBrk="0" hangingPunct="1">
        <a:lnSpc>
          <a:spcPct val="90000"/>
        </a:lnSpc>
        <a:spcBef>
          <a:spcPct val="0"/>
        </a:spcBef>
        <a:buNone/>
        <a:defRPr sz="4400" kern="1200">
          <a:solidFill>
            <a:srgbClr val="0171B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726182532"/>
      </p:ext>
    </p:extLst>
  </p:cSld>
  <p:clrMap bg1="dk1" tx1="lt1" bg2="dk2" tx2="lt2" accent1="accent1" accent2="accent2" accent3="accent3" accent4="accent4" accent5="accent5" accent6="accent6" hlink="hlink" folHlink="folHlink"/>
  <p:sldLayoutIdLst>
    <p:sldLayoutId id="2147485121" r:id="rId1"/>
    <p:sldLayoutId id="2147485122" r:id="rId2"/>
    <p:sldLayoutId id="2147485123" r:id="rId3"/>
    <p:sldLayoutId id="2147485124" r:id="rId4"/>
    <p:sldLayoutId id="2147485125" r:id="rId5"/>
    <p:sldLayoutId id="2147485126" r:id="rId6"/>
    <p:sldLayoutId id="2147485127" r:id="rId7"/>
    <p:sldLayoutId id="2147485128" r:id="rId8"/>
    <p:sldLayoutId id="2147485129" r:id="rId9"/>
    <p:sldLayoutId id="2147485130" r:id="rId10"/>
    <p:sldLayoutId id="2147485131" r:id="rId11"/>
    <p:sldLayoutId id="2147485132" r:id="rId12"/>
    <p:sldLayoutId id="2147485133" r:id="rId13"/>
    <p:sldLayoutId id="2147485134" r:id="rId14"/>
    <p:sldLayoutId id="2147485135" r:id="rId15"/>
    <p:sldLayoutId id="2147485136" r:id="rId16"/>
    <p:sldLayoutId id="2147485137" r:id="rId17"/>
    <p:sldLayoutId id="2147485138" r:id="rId18"/>
    <p:sldLayoutId id="2147485139" r:id="rId19"/>
    <p:sldLayoutId id="2147485140" r:id="rId20"/>
    <p:sldLayoutId id="2147485141" r:id="rId21"/>
    <p:sldLayoutId id="2147485142" r:id="rId22"/>
    <p:sldLayoutId id="2147485143" r:id="rId23"/>
    <p:sldLayoutId id="2147485144" r:id="rId24"/>
    <p:sldLayoutId id="2147485145" r:id="rId25"/>
    <p:sldLayoutId id="2147485146" r:id="rId26"/>
    <p:sldLayoutId id="2147485147" r:id="rId27"/>
    <p:sldLayoutId id="2147485148" r:id="rId28"/>
    <p:sldLayoutId id="2147485149" r:id="rId29"/>
    <p:sldLayoutId id="214748515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6" y="1189182"/>
            <a:ext cx="11473970" cy="199771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6"/>
          </a:xfrm>
          <a:prstGeom prst="rect">
            <a:avLst/>
          </a:prstGeom>
        </p:spPr>
      </p:pic>
    </p:spTree>
    <p:extLst>
      <p:ext uri="{BB962C8B-B14F-4D97-AF65-F5344CB8AC3E}">
        <p14:creationId xmlns:p14="http://schemas.microsoft.com/office/powerpoint/2010/main" val="1982612001"/>
      </p:ext>
    </p:extLst>
  </p:cSld>
  <p:clrMap bg1="lt1" tx1="dk1" bg2="lt2" tx2="dk2" accent1="accent1" accent2="accent2" accent3="accent3" accent4="accent4" accent5="accent5" accent6="accent6" hlink="hlink" folHlink="folHlink"/>
  <p:sldLayoutIdLst>
    <p:sldLayoutId id="2147485152" r:id="rId1"/>
    <p:sldLayoutId id="2147485153" r:id="rId2"/>
    <p:sldLayoutId id="2147485154" r:id="rId3"/>
    <p:sldLayoutId id="2147485155" r:id="rId4"/>
    <p:sldLayoutId id="2147485156" r:id="rId5"/>
    <p:sldLayoutId id="2147485157" r:id="rId6"/>
    <p:sldLayoutId id="2147485158" r:id="rId7"/>
    <p:sldLayoutId id="2147485159" r:id="rId8"/>
    <p:sldLayoutId id="2147485160" r:id="rId9"/>
    <p:sldLayoutId id="2147485161" r:id="rId10"/>
    <p:sldLayoutId id="2147485162" r:id="rId11"/>
    <p:sldLayoutId id="2147485163" r:id="rId12"/>
    <p:sldLayoutId id="2147485164" r:id="rId13"/>
    <p:sldLayoutId id="2147485165" r:id="rId14"/>
    <p:sldLayoutId id="2147485166" r:id="rId15"/>
    <p:sldLayoutId id="2147485167" r:id="rId16"/>
    <p:sldLayoutId id="2147485168" r:id="rId17"/>
    <p:sldLayoutId id="2147485169" r:id="rId18"/>
    <p:sldLayoutId id="2147485170" r:id="rId19"/>
    <p:sldLayoutId id="2147485171" r:id="rId20"/>
    <p:sldLayoutId id="2147485172" r:id="rId21"/>
    <p:sldLayoutId id="2147485173" r:id="rId22"/>
    <p:sldLayoutId id="2147485174" r:id="rId23"/>
    <p:sldLayoutId id="2147485175" r:id="rId24"/>
    <p:sldLayoutId id="2147485176" r:id="rId25"/>
    <p:sldLayoutId id="2147485177" r:id="rId26"/>
    <p:sldLayoutId id="2147485178" r:id="rId27"/>
    <p:sldLayoutId id="2147485179" r:id="rId28"/>
  </p:sldLayoutIdLst>
  <p:transition>
    <p:fade/>
  </p:transition>
  <p:txStyles>
    <p:titleStyle>
      <a:lvl1pPr algn="l" defTabSz="685823" rtl="0" eaLnBrk="1" latinLnBrk="0" hangingPunct="1">
        <a:lnSpc>
          <a:spcPct val="90000"/>
        </a:lnSpc>
        <a:spcBef>
          <a:spcPct val="0"/>
        </a:spcBef>
        <a:buNone/>
        <a:defRPr lang="en-US" sz="4314"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27" marR="0" indent="-252127" algn="l" defTabSz="685823"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452955" marR="0" indent="-200795" algn="l" defTabSz="6858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17948"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782942"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896569"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1886014"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28"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39"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2"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3" rtl="0" eaLnBrk="1" latinLnBrk="0" hangingPunct="1">
        <a:defRPr sz="1324" kern="1200">
          <a:solidFill>
            <a:schemeClr val="tx1"/>
          </a:solidFill>
          <a:latin typeface="+mn-lt"/>
          <a:ea typeface="+mn-ea"/>
          <a:cs typeface="+mn-cs"/>
        </a:defRPr>
      </a:lvl1pPr>
      <a:lvl2pPr marL="342912" algn="l" defTabSz="685823" rtl="0" eaLnBrk="1" latinLnBrk="0" hangingPunct="1">
        <a:defRPr sz="1324" kern="1200">
          <a:solidFill>
            <a:schemeClr val="tx1"/>
          </a:solidFill>
          <a:latin typeface="+mn-lt"/>
          <a:ea typeface="+mn-ea"/>
          <a:cs typeface="+mn-cs"/>
        </a:defRPr>
      </a:lvl2pPr>
      <a:lvl3pPr marL="685823" algn="l" defTabSz="685823" rtl="0" eaLnBrk="1" latinLnBrk="0" hangingPunct="1">
        <a:defRPr sz="1324" kern="1200">
          <a:solidFill>
            <a:schemeClr val="tx1"/>
          </a:solidFill>
          <a:latin typeface="+mn-lt"/>
          <a:ea typeface="+mn-ea"/>
          <a:cs typeface="+mn-cs"/>
        </a:defRPr>
      </a:lvl3pPr>
      <a:lvl4pPr marL="1028736" algn="l" defTabSz="685823" rtl="0" eaLnBrk="1" latinLnBrk="0" hangingPunct="1">
        <a:defRPr sz="1324" kern="1200">
          <a:solidFill>
            <a:schemeClr val="tx1"/>
          </a:solidFill>
          <a:latin typeface="+mn-lt"/>
          <a:ea typeface="+mn-ea"/>
          <a:cs typeface="+mn-cs"/>
        </a:defRPr>
      </a:lvl4pPr>
      <a:lvl5pPr marL="1371647" algn="l" defTabSz="685823" rtl="0" eaLnBrk="1" latinLnBrk="0" hangingPunct="1">
        <a:defRPr sz="1324" kern="1200">
          <a:solidFill>
            <a:schemeClr val="tx1"/>
          </a:solidFill>
          <a:latin typeface="+mn-lt"/>
          <a:ea typeface="+mn-ea"/>
          <a:cs typeface="+mn-cs"/>
        </a:defRPr>
      </a:lvl5pPr>
      <a:lvl6pPr marL="1714560" algn="l" defTabSz="685823" rtl="0" eaLnBrk="1" latinLnBrk="0" hangingPunct="1">
        <a:defRPr sz="1324" kern="1200">
          <a:solidFill>
            <a:schemeClr val="tx1"/>
          </a:solidFill>
          <a:latin typeface="+mn-lt"/>
          <a:ea typeface="+mn-ea"/>
          <a:cs typeface="+mn-cs"/>
        </a:defRPr>
      </a:lvl6pPr>
      <a:lvl7pPr marL="2057471" algn="l" defTabSz="685823" rtl="0" eaLnBrk="1" latinLnBrk="0" hangingPunct="1">
        <a:defRPr sz="1324" kern="1200">
          <a:solidFill>
            <a:schemeClr val="tx1"/>
          </a:solidFill>
          <a:latin typeface="+mn-lt"/>
          <a:ea typeface="+mn-ea"/>
          <a:cs typeface="+mn-cs"/>
        </a:defRPr>
      </a:lvl7pPr>
      <a:lvl8pPr marL="2400383" algn="l" defTabSz="685823" rtl="0" eaLnBrk="1" latinLnBrk="0" hangingPunct="1">
        <a:defRPr sz="1324" kern="1200">
          <a:solidFill>
            <a:schemeClr val="tx1"/>
          </a:solidFill>
          <a:latin typeface="+mn-lt"/>
          <a:ea typeface="+mn-ea"/>
          <a:cs typeface="+mn-cs"/>
        </a:defRPr>
      </a:lvl8pPr>
      <a:lvl9pPr marL="2743296" algn="l" defTabSz="68582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7894024"/>
      </p:ext>
    </p:extLst>
  </p:cSld>
  <p:clrMap bg1="lt1" tx1="dk1" bg2="lt2" tx2="dk2" accent1="accent1" accent2="accent2" accent3="accent3" accent4="accent4" accent5="accent5" accent6="accent6" hlink="hlink" folHlink="folHlink"/>
  <p:sldLayoutIdLst>
    <p:sldLayoutId id="2147485181" r:id="rId1"/>
    <p:sldLayoutId id="2147485182" r:id="rId2"/>
    <p:sldLayoutId id="2147485183" r:id="rId3"/>
    <p:sldLayoutId id="2147485184" r:id="rId4"/>
    <p:sldLayoutId id="2147485185" r:id="rId5"/>
    <p:sldLayoutId id="2147485186" r:id="rId6"/>
    <p:sldLayoutId id="2147485187" r:id="rId7"/>
    <p:sldLayoutId id="2147485188" r:id="rId8"/>
    <p:sldLayoutId id="2147485189" r:id="rId9"/>
    <p:sldLayoutId id="2147485190" r:id="rId10"/>
    <p:sldLayoutId id="2147485191" r:id="rId11"/>
    <p:sldLayoutId id="2147485192" r:id="rId12"/>
    <p:sldLayoutId id="2147485193" r:id="rId13"/>
    <p:sldLayoutId id="2147485194" r:id="rId14"/>
    <p:sldLayoutId id="2147485195" r:id="rId15"/>
    <p:sldLayoutId id="2147485196" r:id="rId16"/>
    <p:sldLayoutId id="2147485197" r:id="rId17"/>
    <p:sldLayoutId id="2147485198" r:id="rId18"/>
    <p:sldLayoutId id="2147485199" r:id="rId19"/>
    <p:sldLayoutId id="2147485200" r:id="rId20"/>
    <p:sldLayoutId id="2147485201" r:id="rId21"/>
    <p:sldLayoutId id="2147485202" r:id="rId22"/>
    <p:sldLayoutId id="2147485203" r:id="rId23"/>
    <p:sldLayoutId id="2147485204" r:id="rId24"/>
    <p:sldLayoutId id="2147485205" r:id="rId25"/>
    <p:sldLayoutId id="2147485206" r:id="rId26"/>
    <p:sldLayoutId id="2147485207" r:id="rId27"/>
    <p:sldLayoutId id="2147485208" r:id="rId28"/>
    <p:sldLayoutId id="2147485209" r:id="rId29"/>
    <p:sldLayoutId id="2147485210" r:id="rId30"/>
    <p:sldLayoutId id="2147485211" r:id="rId31"/>
    <p:sldLayoutId id="2147485212" r:id="rId32"/>
    <p:sldLayoutId id="2147485213" r:id="rId33"/>
    <p:sldLayoutId id="2147485214" r:id="rId34"/>
    <p:sldLayoutId id="2147485215" r:id="rId35"/>
    <p:sldLayoutId id="2147485216" r:id="rId36"/>
    <p:sldLayoutId id="2147485217" r:id="rId37"/>
    <p:sldLayoutId id="2147485218" r:id="rId38"/>
    <p:sldLayoutId id="2147485219" r:id="rId39"/>
    <p:sldLayoutId id="2147485220" r:id="rId40"/>
  </p:sldLayoutIdLst>
  <p:transition>
    <p:fade/>
  </p:transition>
  <p:txStyles>
    <p:titleStyle>
      <a:lvl1pPr algn="l" defTabSz="914462"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5.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86.emf"/><Relationship Id="rId5" Type="http://schemas.openxmlformats.org/officeDocument/2006/relationships/image" Target="../media/image94.emf"/><Relationship Id="rId4" Type="http://schemas.openxmlformats.org/officeDocument/2006/relationships/image" Target="../media/image91.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85.emf"/><Relationship Id="rId5" Type="http://schemas.openxmlformats.org/officeDocument/2006/relationships/oleObject" Target="../embeddings/oleObject4.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8.emf"/><Relationship Id="rId7" Type="http://schemas.openxmlformats.org/officeDocument/2006/relationships/image" Target="../media/image96.emf"/><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 Id="rId9" Type="http://schemas.openxmlformats.org/officeDocument/2006/relationships/image" Target="../media/image9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9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85.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98.emf"/><Relationship Id="rId5" Type="http://schemas.openxmlformats.org/officeDocument/2006/relationships/oleObject" Target="../embeddings/oleObject6.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emf"/><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01.png"/><Relationship Id="rId5" Type="http://schemas.microsoft.com/office/2007/relationships/hdphoto" Target="../media/hdphoto2.wdp"/><Relationship Id="rId10" Type="http://schemas.openxmlformats.org/officeDocument/2006/relationships/image" Target="../media/image103.emf"/><Relationship Id="rId4" Type="http://schemas.openxmlformats.org/officeDocument/2006/relationships/image" Target="../media/image100.png"/><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89.emf"/></Relationships>
</file>

<file path=ppt/slides/_rels/slide17.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92.emf"/><Relationship Id="rId7" Type="http://schemas.openxmlformats.org/officeDocument/2006/relationships/image" Target="../media/image95.em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86.emf"/><Relationship Id="rId5" Type="http://schemas.openxmlformats.org/officeDocument/2006/relationships/image" Target="../media/image91.emf"/><Relationship Id="rId4" Type="http://schemas.openxmlformats.org/officeDocument/2006/relationships/image" Target="../media/image93.emf"/></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07.emf"/></Relationships>
</file>

<file path=ppt/slides/_rels/slide1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9.xml"/><Relationship Id="rId5" Type="http://schemas.openxmlformats.org/officeDocument/2006/relationships/slideLayout" Target="../slideLayouts/slideLayout15.xml"/><Relationship Id="rId4"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slideLayout" Target="../slideLayouts/slideLayout16.xml"/><Relationship Id="rId21" Type="http://schemas.openxmlformats.org/officeDocument/2006/relationships/image" Target="../media/image122.png"/><Relationship Id="rId34" Type="http://schemas.openxmlformats.org/officeDocument/2006/relationships/image" Target="../media/image133.jpeg"/><Relationship Id="rId7" Type="http://schemas.openxmlformats.org/officeDocument/2006/relationships/image" Target="../media/image108.png"/><Relationship Id="rId12" Type="http://schemas.openxmlformats.org/officeDocument/2006/relationships/image" Target="../media/image113.jpe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2.jpeg"/><Relationship Id="rId2" Type="http://schemas.openxmlformats.org/officeDocument/2006/relationships/tags" Target="../tags/tag11.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hyperlink" Target="http://www.asd.gov.au/infosec/irap/index.htm" TargetMode="External"/><Relationship Id="rId1" Type="http://schemas.openxmlformats.org/officeDocument/2006/relationships/vmlDrawing" Target="../drawings/vmlDrawing7.vml"/><Relationship Id="rId6" Type="http://schemas.openxmlformats.org/officeDocument/2006/relationships/image" Target="../media/image85.emf"/><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hyperlink" Target="https://www.fisc.or.jp/" TargetMode="External"/><Relationship Id="rId5" Type="http://schemas.openxmlformats.org/officeDocument/2006/relationships/oleObject" Target="../embeddings/oleObject7.bin"/><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36" Type="http://schemas.openxmlformats.org/officeDocument/2006/relationships/image" Target="../media/image135.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1.jpeg"/><Relationship Id="rId4" Type="http://schemas.openxmlformats.org/officeDocument/2006/relationships/notesSlide" Target="../notesSlides/notesSlide21.xml"/><Relationship Id="rId9" Type="http://schemas.openxmlformats.org/officeDocument/2006/relationships/image" Target="../media/image110.jpg"/><Relationship Id="rId14" Type="http://schemas.openxmlformats.org/officeDocument/2006/relationships/image" Target="../media/image115.jpe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0.png"/><Relationship Id="rId35" Type="http://schemas.openxmlformats.org/officeDocument/2006/relationships/image" Target="../media/image134.png"/></Relationships>
</file>

<file path=ppt/slides/_rels/slide2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slideLayout" Target="../slideLayouts/slideLayout16.xml"/><Relationship Id="rId7" Type="http://schemas.openxmlformats.org/officeDocument/2006/relationships/image" Target="../media/image136.pn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85.emf"/><Relationship Id="rId5" Type="http://schemas.openxmlformats.org/officeDocument/2006/relationships/oleObject" Target="../embeddings/oleObject7.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85.emf"/><Relationship Id="rId5" Type="http://schemas.openxmlformats.org/officeDocument/2006/relationships/oleObject" Target="../embeddings/oleObject8.bin"/><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emf"/><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46.emf"/><Relationship Id="rId5" Type="http://schemas.openxmlformats.org/officeDocument/2006/relationships/image" Target="../media/image91.emf"/><Relationship Id="rId4" Type="http://schemas.openxmlformats.org/officeDocument/2006/relationships/image" Target="../media/image93.emf"/></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60.png"/><Relationship Id="rId4" Type="http://schemas.openxmlformats.org/officeDocument/2006/relationships/image" Target="../media/image15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4.xml"/><Relationship Id="rId1" Type="http://schemas.openxmlformats.org/officeDocument/2006/relationships/vmlDrawing" Target="../drawings/vmlDrawing10.vml"/><Relationship Id="rId6" Type="http://schemas.openxmlformats.org/officeDocument/2006/relationships/image" Target="../media/image85.emf"/><Relationship Id="rId5" Type="http://schemas.openxmlformats.org/officeDocument/2006/relationships/oleObject" Target="../embeddings/oleObject9.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slideLayout" Target="../slideLayouts/slideLayout15.xml"/><Relationship Id="rId7" Type="http://schemas.openxmlformats.org/officeDocument/2006/relationships/image" Target="../media/image162.png"/><Relationship Id="rId12" Type="http://schemas.openxmlformats.org/officeDocument/2006/relationships/image" Target="../media/image164.emf"/><Relationship Id="rId2" Type="http://schemas.openxmlformats.org/officeDocument/2006/relationships/tags" Target="../tags/tag15.xml"/><Relationship Id="rId1" Type="http://schemas.openxmlformats.org/officeDocument/2006/relationships/vmlDrawing" Target="../drawings/vmlDrawing11.vml"/><Relationship Id="rId6" Type="http://schemas.openxmlformats.org/officeDocument/2006/relationships/image" Target="../media/image85.emf"/><Relationship Id="rId11" Type="http://schemas.openxmlformats.org/officeDocument/2006/relationships/image" Target="../media/image89.emf"/><Relationship Id="rId5" Type="http://schemas.openxmlformats.org/officeDocument/2006/relationships/oleObject" Target="../embeddings/oleObject10.bin"/><Relationship Id="rId10" Type="http://schemas.openxmlformats.org/officeDocument/2006/relationships/image" Target="../media/image163.emf"/><Relationship Id="rId4" Type="http://schemas.openxmlformats.org/officeDocument/2006/relationships/notesSlide" Target="../notesSlides/notesSlide31.xml"/><Relationship Id="rId9" Type="http://schemas.openxmlformats.org/officeDocument/2006/relationships/image" Target="../media/image90.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slideLayout" Target="../slideLayouts/slideLayout15.xml"/><Relationship Id="rId7" Type="http://schemas.openxmlformats.org/officeDocument/2006/relationships/image" Target="../media/image165.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tags" Target="../tags/tag16.xml"/><Relationship Id="rId16" Type="http://schemas.openxmlformats.org/officeDocument/2006/relationships/image" Target="../media/image173.emf"/><Relationship Id="rId1" Type="http://schemas.openxmlformats.org/officeDocument/2006/relationships/vmlDrawing" Target="../drawings/vmlDrawing12.vml"/><Relationship Id="rId6" Type="http://schemas.openxmlformats.org/officeDocument/2006/relationships/image" Target="../media/image85.emf"/><Relationship Id="rId11" Type="http://schemas.openxmlformats.org/officeDocument/2006/relationships/image" Target="../media/image168.png"/><Relationship Id="rId5" Type="http://schemas.openxmlformats.org/officeDocument/2006/relationships/oleObject" Target="../embeddings/oleObject11.bin"/><Relationship Id="rId15" Type="http://schemas.openxmlformats.org/officeDocument/2006/relationships/image" Target="../media/image172.emf"/><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notesSlide" Target="../notesSlides/notesSlide34.xml"/><Relationship Id="rId9" Type="http://schemas.openxmlformats.org/officeDocument/2006/relationships/image" Target="../media/image103.emf"/><Relationship Id="rId14" Type="http://schemas.openxmlformats.org/officeDocument/2006/relationships/image" Target="../media/image171.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87.emf"/><Relationship Id="rId3" Type="http://schemas.openxmlformats.org/officeDocument/2006/relationships/image" Target="../media/image179.png"/><Relationship Id="rId7" Type="http://schemas.microsoft.com/office/2007/relationships/hdphoto" Target="../media/hdphoto6.wdp"/><Relationship Id="rId12" Type="http://schemas.openxmlformats.org/officeDocument/2006/relationships/image" Target="../media/image186.emf"/><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181.emf"/><Relationship Id="rId10" Type="http://schemas.openxmlformats.org/officeDocument/2006/relationships/image" Target="../media/image184.png"/><Relationship Id="rId4" Type="http://schemas.openxmlformats.org/officeDocument/2006/relationships/image" Target="../media/image180.emf"/><Relationship Id="rId9" Type="http://schemas.openxmlformats.org/officeDocument/2006/relationships/image" Target="../media/image183.emf"/></Relationships>
</file>

<file path=ppt/slides/_rels/slide3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microsoft.com/office/2007/relationships/hdphoto" Target="../media/hdphoto6.wdp"/><Relationship Id="rId5" Type="http://schemas.openxmlformats.org/officeDocument/2006/relationships/image" Target="../media/image182.png"/><Relationship Id="rId4" Type="http://schemas.openxmlformats.org/officeDocument/2006/relationships/image" Target="../media/image95.emf"/></Relationships>
</file>

<file path=ppt/slides/_rels/slide3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90.emf"/><Relationship Id="rId7"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189.emf"/><Relationship Id="rId5" Type="http://schemas.microsoft.com/office/2007/relationships/hdphoto" Target="../media/hdphoto7.wdp"/><Relationship Id="rId4" Type="http://schemas.openxmlformats.org/officeDocument/2006/relationships/image" Target="../media/image18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55" Type="http://schemas.openxmlformats.org/officeDocument/2006/relationships/image" Target="../media/image84.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41" Type="http://schemas.openxmlformats.org/officeDocument/2006/relationships/image" Target="../media/image70.png"/><Relationship Id="rId54"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3" Type="http://schemas.openxmlformats.org/officeDocument/2006/relationships/image" Target="../media/image82.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png"/><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9.xml"/><Relationship Id="rId1" Type="http://schemas.openxmlformats.org/officeDocument/2006/relationships/vmlDrawing" Target="../drawings/vmlDrawing13.vml"/><Relationship Id="rId6" Type="http://schemas.openxmlformats.org/officeDocument/2006/relationships/image" Target="../media/image85.emf"/><Relationship Id="rId5" Type="http://schemas.openxmlformats.org/officeDocument/2006/relationships/oleObject" Target="../embeddings/oleObject12.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5.emf"/><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86.emf"/><Relationship Id="rId5" Type="http://schemas.openxmlformats.org/officeDocument/2006/relationships/image" Target="../media/image94.emf"/><Relationship Id="rId4" Type="http://schemas.openxmlformats.org/officeDocument/2006/relationships/image" Target="../media/image91.emf"/></Relationships>
</file>

<file path=ppt/slides/_rels/slide4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90.emf"/><Relationship Id="rId5" Type="http://schemas.openxmlformats.org/officeDocument/2006/relationships/image" Target="../media/image91.emf"/><Relationship Id="rId4" Type="http://schemas.openxmlformats.org/officeDocument/2006/relationships/image" Target="../media/image95.emf"/></Relationships>
</file>

<file path=ppt/slides/_rels/slide4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95.emf"/><Relationship Id="rId4" Type="http://schemas.openxmlformats.org/officeDocument/2006/relationships/image" Target="../media/image86.emf"/></Relationships>
</file>

<file path=ppt/slides/_rels/slide4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0.xml"/><Relationship Id="rId1" Type="http://schemas.openxmlformats.org/officeDocument/2006/relationships/vmlDrawing" Target="../drawings/vmlDrawing14.vml"/><Relationship Id="rId6" Type="http://schemas.openxmlformats.org/officeDocument/2006/relationships/image" Target="../media/image85.emf"/><Relationship Id="rId5" Type="http://schemas.openxmlformats.org/officeDocument/2006/relationships/oleObject" Target="../embeddings/oleObject13.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6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slideLayout" Target="../slideLayouts/slideLayout79.xml"/><Relationship Id="rId7" Type="http://schemas.openxmlformats.org/officeDocument/2006/relationships/image" Target="../media/image193.emf"/><Relationship Id="rId12" Type="http://schemas.microsoft.com/office/2007/relationships/diagramDrawing" Target="../diagrams/drawing3.xml"/><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image" Target="../media/image4.emf"/><Relationship Id="rId11" Type="http://schemas.openxmlformats.org/officeDocument/2006/relationships/diagramColors" Target="../diagrams/colors3.xml"/><Relationship Id="rId5" Type="http://schemas.openxmlformats.org/officeDocument/2006/relationships/oleObject" Target="../embeddings/oleObject14.bin"/><Relationship Id="rId10" Type="http://schemas.openxmlformats.org/officeDocument/2006/relationships/diagramQuickStyle" Target="../diagrams/quickStyle3.xml"/><Relationship Id="rId4" Type="http://schemas.openxmlformats.org/officeDocument/2006/relationships/notesSlide" Target="../notesSlides/notesSlide48.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6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msdn.microsoft.com/library/azure/jj156090.aspx" TargetMode="External"/><Relationship Id="rId2" Type="http://schemas.openxmlformats.org/officeDocument/2006/relationships/notesSlide" Target="../notesSlides/notesSlide50.xml"/><Relationship Id="rId1" Type="http://schemas.openxmlformats.org/officeDocument/2006/relationships/slideLayout" Target="../slideLayouts/slideLayout10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slideLayout" Target="../slideLayouts/slideLayout15.xml"/><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tags" Target="../tags/tag22.xml"/><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vmlDrawing" Target="../drawings/vmlDrawing16.vml"/><Relationship Id="rId6" Type="http://schemas.openxmlformats.org/officeDocument/2006/relationships/image" Target="../media/image85.emf"/><Relationship Id="rId11" Type="http://schemas.openxmlformats.org/officeDocument/2006/relationships/image" Target="../media/image199.png"/><Relationship Id="rId5" Type="http://schemas.openxmlformats.org/officeDocument/2006/relationships/oleObject" Target="../embeddings/oleObject15.bin"/><Relationship Id="rId15" Type="http://schemas.openxmlformats.org/officeDocument/2006/relationships/image" Target="../media/image203.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notesSlide" Target="../notesSlides/notesSlide55.xml"/><Relationship Id="rId9" Type="http://schemas.openxmlformats.org/officeDocument/2006/relationships/image" Target="../media/image197.png"/><Relationship Id="rId14" Type="http://schemas.openxmlformats.org/officeDocument/2006/relationships/image" Target="../media/image202.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7.xml"/><Relationship Id="rId1" Type="http://schemas.openxmlformats.org/officeDocument/2006/relationships/slideLayout" Target="../slideLayouts/slideLayout15.xml"/><Relationship Id="rId5" Type="http://schemas.openxmlformats.org/officeDocument/2006/relationships/image" Target="../media/image210.png"/><Relationship Id="rId4" Type="http://schemas.openxmlformats.org/officeDocument/2006/relationships/hyperlink" Target="https://www.eff.org/who-has-your-back-government-data-requests-201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15.xml"/><Relationship Id="rId7" Type="http://schemas.openxmlformats.org/officeDocument/2006/relationships/image" Target="../media/image86.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85.emf"/><Relationship Id="rId5" Type="http://schemas.openxmlformats.org/officeDocument/2006/relationships/oleObject" Target="../embeddings/oleObject3.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302" y="2084187"/>
            <a:ext cx="11541698" cy="1793090"/>
          </a:xfrm>
        </p:spPr>
        <p:txBody>
          <a:bodyPr>
            <a:normAutofit fontScale="90000"/>
          </a:bodyPr>
          <a:lstStyle/>
          <a:p>
            <a:r>
              <a:rPr lang="es-ES" dirty="0"/>
              <a:t>Azure </a:t>
            </a:r>
            <a:r>
              <a:rPr lang="es-ES" dirty="0" err="1"/>
              <a:t>IaaS</a:t>
            </a:r>
            <a:r>
              <a:rPr lang="es-ES" dirty="0"/>
              <a:t> </a:t>
            </a:r>
            <a:br>
              <a:rPr lang="es-ES" dirty="0"/>
            </a:br>
            <a:r>
              <a:rPr lang="es-ES" dirty="0"/>
              <a:t>Security </a:t>
            </a:r>
            <a:r>
              <a:rPr lang="es-ES" dirty="0" err="1"/>
              <a:t>Overview</a:t>
            </a:r>
            <a:endParaRPr lang="en-US" sz="6000" dirty="0"/>
          </a:p>
        </p:txBody>
      </p:sp>
      <p:sp>
        <p:nvSpPr>
          <p:cNvPr id="6" name="Text Placeholder 5"/>
          <p:cNvSpPr>
            <a:spLocks noGrp="1"/>
          </p:cNvSpPr>
          <p:nvPr>
            <p:ph type="body" sz="quarter" idx="12"/>
          </p:nvPr>
        </p:nvSpPr>
        <p:spPr>
          <a:xfrm>
            <a:off x="269303" y="3926700"/>
            <a:ext cx="8964186" cy="1792326"/>
          </a:xfrm>
        </p:spPr>
        <p:txBody>
          <a:bodyPr/>
          <a:lstStyle/>
          <a:p>
            <a:endParaRPr lang="en-US" sz="36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050" y="6160172"/>
            <a:ext cx="1927977" cy="443514"/>
          </a:xfrm>
          <a:prstGeom prst="rect">
            <a:avLst/>
          </a:prstGeom>
        </p:spPr>
      </p:pic>
      <p:grpSp>
        <p:nvGrpSpPr>
          <p:cNvPr id="2" name="Group 1"/>
          <p:cNvGrpSpPr/>
          <p:nvPr/>
        </p:nvGrpSpPr>
        <p:grpSpPr>
          <a:xfrm>
            <a:off x="7060342" y="2273456"/>
            <a:ext cx="5131883" cy="4584544"/>
            <a:chOff x="7060116" y="2349500"/>
            <a:chExt cx="5131883" cy="4584544"/>
          </a:xfrm>
        </p:grpSpPr>
        <p:sp>
          <p:nvSpPr>
            <p:cNvPr id="84" name="Rectangle 31"/>
            <p:cNvSpPr>
              <a:spLocks noChangeArrowheads="1"/>
            </p:cNvSpPr>
            <p:nvPr/>
          </p:nvSpPr>
          <p:spPr bwMode="auto">
            <a:xfrm flipH="1">
              <a:off x="7631784" y="5825193"/>
              <a:ext cx="443044" cy="175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85" name="Freeform 5"/>
            <p:cNvSpPr>
              <a:spLocks/>
            </p:cNvSpPr>
            <p:nvPr/>
          </p:nvSpPr>
          <p:spPr bwMode="auto">
            <a:xfrm flipH="1">
              <a:off x="11238536" y="3083253"/>
              <a:ext cx="544883" cy="356011"/>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86" name="Freeform 8"/>
            <p:cNvSpPr>
              <a:spLocks/>
            </p:cNvSpPr>
            <p:nvPr/>
          </p:nvSpPr>
          <p:spPr bwMode="auto">
            <a:xfrm flipH="1">
              <a:off x="7805443" y="3641506"/>
              <a:ext cx="544883" cy="356011"/>
            </a:xfrm>
            <a:custGeom>
              <a:avLst/>
              <a:gdLst>
                <a:gd name="T0" fmla="*/ 34 w 213"/>
                <a:gd name="T1" fmla="*/ 62 h 140"/>
                <a:gd name="T2" fmla="*/ 34 w 213"/>
                <a:gd name="T3" fmla="*/ 59 h 140"/>
                <a:gd name="T4" fmla="*/ 93 w 213"/>
                <a:gd name="T5" fmla="*/ 0 h 140"/>
                <a:gd name="T6" fmla="*/ 142 w 213"/>
                <a:gd name="T7" fmla="*/ 27 h 140"/>
                <a:gd name="T8" fmla="*/ 158 w 213"/>
                <a:gd name="T9" fmla="*/ 22 h 140"/>
                <a:gd name="T10" fmla="*/ 177 w 213"/>
                <a:gd name="T11" fmla="*/ 28 h 140"/>
                <a:gd name="T12" fmla="*/ 192 w 213"/>
                <a:gd name="T13" fmla="*/ 55 h 140"/>
                <a:gd name="T14" fmla="*/ 213 w 213"/>
                <a:gd name="T15" fmla="*/ 94 h 140"/>
                <a:gd name="T16" fmla="*/ 172 w 213"/>
                <a:gd name="T17" fmla="*/ 140 h 140"/>
                <a:gd name="T18" fmla="*/ 167 w 213"/>
                <a:gd name="T19" fmla="*/ 140 h 140"/>
                <a:gd name="T20" fmla="*/ 162 w 213"/>
                <a:gd name="T21" fmla="*/ 140 h 140"/>
                <a:gd name="T22" fmla="*/ 66 w 213"/>
                <a:gd name="T23" fmla="*/ 140 h 140"/>
                <a:gd name="T24" fmla="*/ 64 w 213"/>
                <a:gd name="T25" fmla="*/ 140 h 140"/>
                <a:gd name="T26" fmla="*/ 62 w 213"/>
                <a:gd name="T27" fmla="*/ 140 h 140"/>
                <a:gd name="T28" fmla="*/ 55 w 213"/>
                <a:gd name="T29" fmla="*/ 140 h 140"/>
                <a:gd name="T30" fmla="*/ 40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3" y="0"/>
                  </a:cubicBezTo>
                  <a:cubicBezTo>
                    <a:pt x="113" y="0"/>
                    <a:pt x="131" y="11"/>
                    <a:pt x="142" y="27"/>
                  </a:cubicBezTo>
                  <a:cubicBezTo>
                    <a:pt x="147" y="24"/>
                    <a:pt x="152" y="22"/>
                    <a:pt x="158" y="22"/>
                  </a:cubicBezTo>
                  <a:cubicBezTo>
                    <a:pt x="165" y="22"/>
                    <a:pt x="172" y="24"/>
                    <a:pt x="177" y="28"/>
                  </a:cubicBezTo>
                  <a:cubicBezTo>
                    <a:pt x="186" y="34"/>
                    <a:pt x="192" y="44"/>
                    <a:pt x="192" y="55"/>
                  </a:cubicBezTo>
                  <a:cubicBezTo>
                    <a:pt x="205" y="64"/>
                    <a:pt x="213" y="78"/>
                    <a:pt x="213" y="94"/>
                  </a:cubicBezTo>
                  <a:cubicBezTo>
                    <a:pt x="213" y="118"/>
                    <a:pt x="195" y="137"/>
                    <a:pt x="172" y="140"/>
                  </a:cubicBezTo>
                  <a:cubicBezTo>
                    <a:pt x="171" y="140"/>
                    <a:pt x="169" y="140"/>
                    <a:pt x="167" y="140"/>
                  </a:cubicBezTo>
                  <a:cubicBezTo>
                    <a:pt x="165" y="140"/>
                    <a:pt x="164" y="140"/>
                    <a:pt x="162" y="140"/>
                  </a:cubicBezTo>
                  <a:cubicBezTo>
                    <a:pt x="141" y="140"/>
                    <a:pt x="90" y="140"/>
                    <a:pt x="66" y="140"/>
                  </a:cubicBezTo>
                  <a:cubicBezTo>
                    <a:pt x="66" y="140"/>
                    <a:pt x="65" y="140"/>
                    <a:pt x="64" y="140"/>
                  </a:cubicBezTo>
                  <a:cubicBezTo>
                    <a:pt x="62" y="140"/>
                    <a:pt x="62" y="140"/>
                    <a:pt x="62" y="140"/>
                  </a:cubicBezTo>
                  <a:cubicBezTo>
                    <a:pt x="61" y="140"/>
                    <a:pt x="57" y="140"/>
                    <a:pt x="55" y="140"/>
                  </a:cubicBezTo>
                  <a:cubicBezTo>
                    <a:pt x="40" y="140"/>
                    <a:pt x="40" y="140"/>
                    <a:pt x="40" y="140"/>
                  </a:cubicBezTo>
                  <a:cubicBezTo>
                    <a:pt x="18" y="139"/>
                    <a:pt x="0" y="122"/>
                    <a:pt x="0" y="101"/>
                  </a:cubicBezTo>
                  <a:cubicBezTo>
                    <a:pt x="0" y="81"/>
                    <a:pt x="15" y="64"/>
                    <a:pt x="34" y="62"/>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87" name="Freeform 6"/>
            <p:cNvSpPr>
              <a:spLocks/>
            </p:cNvSpPr>
            <p:nvPr/>
          </p:nvSpPr>
          <p:spPr bwMode="auto">
            <a:xfrm flipH="1">
              <a:off x="9160111" y="5874414"/>
              <a:ext cx="1257672" cy="1059630"/>
            </a:xfrm>
            <a:custGeom>
              <a:avLst/>
              <a:gdLst>
                <a:gd name="T0" fmla="*/ 290 w 529"/>
                <a:gd name="T1" fmla="*/ 75 h 446"/>
                <a:gd name="T2" fmla="*/ 290 w 529"/>
                <a:gd name="T3" fmla="*/ 0 h 446"/>
                <a:gd name="T4" fmla="*/ 348 w 529"/>
                <a:gd name="T5" fmla="*/ 0 h 446"/>
                <a:gd name="T6" fmla="*/ 348 w 529"/>
                <a:gd name="T7" fmla="*/ 75 h 446"/>
                <a:gd name="T8" fmla="*/ 368 w 529"/>
                <a:gd name="T9" fmla="*/ 75 h 446"/>
                <a:gd name="T10" fmla="*/ 368 w 529"/>
                <a:gd name="T11" fmla="*/ 0 h 446"/>
                <a:gd name="T12" fmla="*/ 426 w 529"/>
                <a:gd name="T13" fmla="*/ 0 h 446"/>
                <a:gd name="T14" fmla="*/ 426 w 529"/>
                <a:gd name="T15" fmla="*/ 75 h 446"/>
                <a:gd name="T16" fmla="*/ 529 w 529"/>
                <a:gd name="T17" fmla="*/ 75 h 446"/>
                <a:gd name="T18" fmla="*/ 529 w 529"/>
                <a:gd name="T19" fmla="*/ 94 h 446"/>
                <a:gd name="T20" fmla="*/ 504 w 529"/>
                <a:gd name="T21" fmla="*/ 94 h 446"/>
                <a:gd name="T22" fmla="*/ 504 w 529"/>
                <a:gd name="T23" fmla="*/ 446 h 446"/>
                <a:gd name="T24" fmla="*/ 24 w 529"/>
                <a:gd name="T25" fmla="*/ 446 h 446"/>
                <a:gd name="T26" fmla="*/ 24 w 529"/>
                <a:gd name="T27" fmla="*/ 94 h 446"/>
                <a:gd name="T28" fmla="*/ 0 w 529"/>
                <a:gd name="T29" fmla="*/ 94 h 446"/>
                <a:gd name="T30" fmla="*/ 0 w 529"/>
                <a:gd name="T31" fmla="*/ 75 h 446"/>
                <a:gd name="T32" fmla="*/ 290 w 529"/>
                <a:gd name="T33" fmla="*/ 7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9" h="446">
                  <a:moveTo>
                    <a:pt x="290" y="75"/>
                  </a:moveTo>
                  <a:lnTo>
                    <a:pt x="290" y="0"/>
                  </a:lnTo>
                  <a:lnTo>
                    <a:pt x="348" y="0"/>
                  </a:lnTo>
                  <a:lnTo>
                    <a:pt x="348" y="75"/>
                  </a:lnTo>
                  <a:lnTo>
                    <a:pt x="368" y="75"/>
                  </a:lnTo>
                  <a:lnTo>
                    <a:pt x="368" y="0"/>
                  </a:lnTo>
                  <a:lnTo>
                    <a:pt x="426" y="0"/>
                  </a:lnTo>
                  <a:lnTo>
                    <a:pt x="426" y="75"/>
                  </a:lnTo>
                  <a:lnTo>
                    <a:pt x="529" y="75"/>
                  </a:lnTo>
                  <a:lnTo>
                    <a:pt x="529" y="94"/>
                  </a:lnTo>
                  <a:lnTo>
                    <a:pt x="504" y="94"/>
                  </a:lnTo>
                  <a:lnTo>
                    <a:pt x="504" y="446"/>
                  </a:lnTo>
                  <a:lnTo>
                    <a:pt x="24" y="446"/>
                  </a:lnTo>
                  <a:lnTo>
                    <a:pt x="24" y="94"/>
                  </a:lnTo>
                  <a:lnTo>
                    <a:pt x="0" y="94"/>
                  </a:lnTo>
                  <a:lnTo>
                    <a:pt x="0" y="75"/>
                  </a:lnTo>
                  <a:lnTo>
                    <a:pt x="290" y="7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88" name="Freeform 7"/>
            <p:cNvSpPr>
              <a:spLocks/>
            </p:cNvSpPr>
            <p:nvPr/>
          </p:nvSpPr>
          <p:spPr bwMode="auto">
            <a:xfrm flipH="1">
              <a:off x="9823659" y="5874414"/>
              <a:ext cx="1259711" cy="1059630"/>
            </a:xfrm>
            <a:custGeom>
              <a:avLst/>
              <a:gdLst>
                <a:gd name="T0" fmla="*/ 292 w 530"/>
                <a:gd name="T1" fmla="*/ 75 h 446"/>
                <a:gd name="T2" fmla="*/ 292 w 530"/>
                <a:gd name="T3" fmla="*/ 0 h 446"/>
                <a:gd name="T4" fmla="*/ 350 w 530"/>
                <a:gd name="T5" fmla="*/ 0 h 446"/>
                <a:gd name="T6" fmla="*/ 350 w 530"/>
                <a:gd name="T7" fmla="*/ 75 h 446"/>
                <a:gd name="T8" fmla="*/ 369 w 530"/>
                <a:gd name="T9" fmla="*/ 75 h 446"/>
                <a:gd name="T10" fmla="*/ 369 w 530"/>
                <a:gd name="T11" fmla="*/ 0 h 446"/>
                <a:gd name="T12" fmla="*/ 427 w 530"/>
                <a:gd name="T13" fmla="*/ 0 h 446"/>
                <a:gd name="T14" fmla="*/ 427 w 530"/>
                <a:gd name="T15" fmla="*/ 75 h 446"/>
                <a:gd name="T16" fmla="*/ 530 w 530"/>
                <a:gd name="T17" fmla="*/ 75 h 446"/>
                <a:gd name="T18" fmla="*/ 530 w 530"/>
                <a:gd name="T19" fmla="*/ 94 h 446"/>
                <a:gd name="T20" fmla="*/ 506 w 530"/>
                <a:gd name="T21" fmla="*/ 94 h 446"/>
                <a:gd name="T22" fmla="*/ 506 w 530"/>
                <a:gd name="T23" fmla="*/ 446 h 446"/>
                <a:gd name="T24" fmla="*/ 24 w 530"/>
                <a:gd name="T25" fmla="*/ 446 h 446"/>
                <a:gd name="T26" fmla="*/ 24 w 530"/>
                <a:gd name="T27" fmla="*/ 94 h 446"/>
                <a:gd name="T28" fmla="*/ 0 w 530"/>
                <a:gd name="T29" fmla="*/ 94 h 446"/>
                <a:gd name="T30" fmla="*/ 0 w 530"/>
                <a:gd name="T31" fmla="*/ 75 h 446"/>
                <a:gd name="T32" fmla="*/ 292 w 530"/>
                <a:gd name="T33" fmla="*/ 7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0" h="446">
                  <a:moveTo>
                    <a:pt x="292" y="75"/>
                  </a:moveTo>
                  <a:lnTo>
                    <a:pt x="292" y="0"/>
                  </a:lnTo>
                  <a:lnTo>
                    <a:pt x="350" y="0"/>
                  </a:lnTo>
                  <a:lnTo>
                    <a:pt x="350" y="75"/>
                  </a:lnTo>
                  <a:lnTo>
                    <a:pt x="369" y="75"/>
                  </a:lnTo>
                  <a:lnTo>
                    <a:pt x="369" y="0"/>
                  </a:lnTo>
                  <a:lnTo>
                    <a:pt x="427" y="0"/>
                  </a:lnTo>
                  <a:lnTo>
                    <a:pt x="427" y="75"/>
                  </a:lnTo>
                  <a:lnTo>
                    <a:pt x="530" y="75"/>
                  </a:lnTo>
                  <a:lnTo>
                    <a:pt x="530" y="94"/>
                  </a:lnTo>
                  <a:lnTo>
                    <a:pt x="506" y="94"/>
                  </a:lnTo>
                  <a:lnTo>
                    <a:pt x="506" y="446"/>
                  </a:lnTo>
                  <a:lnTo>
                    <a:pt x="24" y="446"/>
                  </a:lnTo>
                  <a:lnTo>
                    <a:pt x="24" y="94"/>
                  </a:lnTo>
                  <a:lnTo>
                    <a:pt x="0" y="94"/>
                  </a:lnTo>
                  <a:lnTo>
                    <a:pt x="0" y="75"/>
                  </a:lnTo>
                  <a:lnTo>
                    <a:pt x="292" y="7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89" name="Rectangle 9"/>
            <p:cNvSpPr>
              <a:spLocks noChangeArrowheads="1"/>
            </p:cNvSpPr>
            <p:nvPr/>
          </p:nvSpPr>
          <p:spPr bwMode="auto">
            <a:xfrm flipH="1">
              <a:off x="8355690" y="5502829"/>
              <a:ext cx="1145380" cy="1431215"/>
            </a:xfrm>
            <a:prstGeom prst="rect">
              <a:avLst/>
            </a:prstGeom>
            <a:solidFill>
              <a:srgbClr val="FFFFFF">
                <a:lumMod val="6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0" name="Rectangle 10"/>
            <p:cNvSpPr>
              <a:spLocks noChangeArrowheads="1"/>
            </p:cNvSpPr>
            <p:nvPr/>
          </p:nvSpPr>
          <p:spPr bwMode="auto">
            <a:xfrm flipH="1">
              <a:off x="8302608" y="5459956"/>
              <a:ext cx="1257672" cy="42874"/>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1" name="Rectangle 11"/>
            <p:cNvSpPr>
              <a:spLocks noChangeArrowheads="1"/>
            </p:cNvSpPr>
            <p:nvPr/>
          </p:nvSpPr>
          <p:spPr bwMode="auto">
            <a:xfrm flipH="1">
              <a:off x="8723195" y="6644127"/>
              <a:ext cx="149042" cy="289917"/>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2" name="Rectangle 12"/>
            <p:cNvSpPr>
              <a:spLocks noChangeArrowheads="1"/>
            </p:cNvSpPr>
            <p:nvPr/>
          </p:nvSpPr>
          <p:spPr bwMode="auto">
            <a:xfrm flipH="1">
              <a:off x="8982487" y="6644127"/>
              <a:ext cx="149041" cy="289917"/>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3" name="Rectangle 13"/>
            <p:cNvSpPr>
              <a:spLocks noChangeArrowheads="1"/>
            </p:cNvSpPr>
            <p:nvPr/>
          </p:nvSpPr>
          <p:spPr bwMode="auto">
            <a:xfrm flipH="1">
              <a:off x="8463900" y="5633497"/>
              <a:ext cx="924879" cy="147000"/>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4" name="Rectangle 14"/>
            <p:cNvSpPr>
              <a:spLocks noChangeArrowheads="1"/>
            </p:cNvSpPr>
            <p:nvPr/>
          </p:nvSpPr>
          <p:spPr bwMode="auto">
            <a:xfrm flipH="1">
              <a:off x="8463900" y="5890747"/>
              <a:ext cx="924879" cy="147000"/>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5" name="Rectangle 15"/>
            <p:cNvSpPr>
              <a:spLocks noChangeArrowheads="1"/>
            </p:cNvSpPr>
            <p:nvPr/>
          </p:nvSpPr>
          <p:spPr bwMode="auto">
            <a:xfrm flipH="1">
              <a:off x="8463900" y="6147998"/>
              <a:ext cx="924879" cy="149042"/>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6" name="Rectangle 16"/>
            <p:cNvSpPr>
              <a:spLocks noChangeArrowheads="1"/>
            </p:cNvSpPr>
            <p:nvPr/>
          </p:nvSpPr>
          <p:spPr bwMode="auto">
            <a:xfrm flipH="1">
              <a:off x="8463900" y="6405249"/>
              <a:ext cx="924879" cy="144959"/>
            </a:xfrm>
            <a:prstGeom prst="rect">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7" name="Rectangle 24"/>
            <p:cNvSpPr>
              <a:spLocks noChangeArrowheads="1"/>
            </p:cNvSpPr>
            <p:nvPr/>
          </p:nvSpPr>
          <p:spPr bwMode="auto">
            <a:xfrm flipH="1">
              <a:off x="8872237" y="5282328"/>
              <a:ext cx="441001" cy="1776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8" name="Rectangle 25"/>
            <p:cNvSpPr>
              <a:spLocks noChangeArrowheads="1"/>
            </p:cNvSpPr>
            <p:nvPr/>
          </p:nvSpPr>
          <p:spPr bwMode="auto">
            <a:xfrm flipH="1">
              <a:off x="11152786" y="6027540"/>
              <a:ext cx="1039213" cy="906504"/>
            </a:xfrm>
            <a:prstGeom prst="rect">
              <a:avLst/>
            </a:prstGeom>
            <a:solidFill>
              <a:srgbClr val="FFFFFF">
                <a:lumMod val="6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99" name="Rectangle 26"/>
            <p:cNvSpPr>
              <a:spLocks noChangeArrowheads="1"/>
            </p:cNvSpPr>
            <p:nvPr/>
          </p:nvSpPr>
          <p:spPr bwMode="auto">
            <a:xfrm flipH="1">
              <a:off x="11095619" y="5982624"/>
              <a:ext cx="1096380" cy="44918"/>
            </a:xfrm>
            <a:prstGeom prst="rect">
              <a:avLst/>
            </a:prstGeom>
            <a:solidFill>
              <a:srgbClr val="96969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0" name="Rectangle 27"/>
            <p:cNvSpPr>
              <a:spLocks noChangeArrowheads="1"/>
            </p:cNvSpPr>
            <p:nvPr/>
          </p:nvSpPr>
          <p:spPr bwMode="auto">
            <a:xfrm flipH="1">
              <a:off x="11516204" y="6644127"/>
              <a:ext cx="151085" cy="289917"/>
            </a:xfrm>
            <a:prstGeom prst="rect">
              <a:avLst/>
            </a:prstGeom>
            <a:solidFill>
              <a:srgbClr val="FFFFFF">
                <a:lumMod val="5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1" name="Rectangle 28"/>
            <p:cNvSpPr>
              <a:spLocks noChangeArrowheads="1"/>
            </p:cNvSpPr>
            <p:nvPr/>
          </p:nvSpPr>
          <p:spPr bwMode="auto">
            <a:xfrm flipH="1">
              <a:off x="11775496" y="6644127"/>
              <a:ext cx="151085" cy="289917"/>
            </a:xfrm>
            <a:prstGeom prst="rect">
              <a:avLst/>
            </a:prstGeom>
            <a:solidFill>
              <a:srgbClr val="FFFFFF">
                <a:lumMod val="5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2" name="Rectangle 29"/>
            <p:cNvSpPr>
              <a:spLocks noChangeArrowheads="1"/>
            </p:cNvSpPr>
            <p:nvPr/>
          </p:nvSpPr>
          <p:spPr bwMode="auto">
            <a:xfrm flipH="1">
              <a:off x="11263037" y="6147998"/>
              <a:ext cx="922838" cy="149042"/>
            </a:xfrm>
            <a:prstGeom prst="rect">
              <a:avLst/>
            </a:prstGeom>
            <a:solidFill>
              <a:srgbClr val="FFFFFF">
                <a:lumMod val="5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3" name="Rectangle 30"/>
            <p:cNvSpPr>
              <a:spLocks noChangeArrowheads="1"/>
            </p:cNvSpPr>
            <p:nvPr/>
          </p:nvSpPr>
          <p:spPr bwMode="auto">
            <a:xfrm flipH="1">
              <a:off x="11263037" y="6405249"/>
              <a:ext cx="922838" cy="144959"/>
            </a:xfrm>
            <a:prstGeom prst="rect">
              <a:avLst/>
            </a:prstGeom>
            <a:solidFill>
              <a:srgbClr val="FFFFFF">
                <a:lumMod val="5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4" name="Rectangle 31"/>
            <p:cNvSpPr>
              <a:spLocks noChangeArrowheads="1"/>
            </p:cNvSpPr>
            <p:nvPr/>
          </p:nvSpPr>
          <p:spPr bwMode="auto">
            <a:xfrm flipH="1">
              <a:off x="11667287" y="5825193"/>
              <a:ext cx="443044" cy="175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5" name="Rectangle 32"/>
            <p:cNvSpPr>
              <a:spLocks noChangeArrowheads="1"/>
            </p:cNvSpPr>
            <p:nvPr/>
          </p:nvSpPr>
          <p:spPr bwMode="auto">
            <a:xfrm flipH="1">
              <a:off x="9756281" y="4994454"/>
              <a:ext cx="1141295" cy="1939590"/>
            </a:xfrm>
            <a:prstGeom prst="rect">
              <a:avLst/>
            </a:prstGeom>
            <a:solidFill>
              <a:srgbClr val="00A6EF"/>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6" name="Rectangle 33"/>
            <p:cNvSpPr>
              <a:spLocks noChangeArrowheads="1"/>
            </p:cNvSpPr>
            <p:nvPr/>
          </p:nvSpPr>
          <p:spPr bwMode="auto">
            <a:xfrm flipH="1">
              <a:off x="9697072" y="4951577"/>
              <a:ext cx="1257672" cy="42876"/>
            </a:xfrm>
            <a:prstGeom prst="rect">
              <a:avLst/>
            </a:prstGeom>
            <a:solidFill>
              <a:srgbClr val="008272">
                <a:lumMod val="7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7" name="Rectangle 34"/>
            <p:cNvSpPr>
              <a:spLocks noChangeArrowheads="1"/>
            </p:cNvSpPr>
            <p:nvPr/>
          </p:nvSpPr>
          <p:spPr bwMode="auto">
            <a:xfrm flipH="1">
              <a:off x="10121741" y="6644127"/>
              <a:ext cx="149041" cy="289917"/>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8" name="Rectangle 35"/>
            <p:cNvSpPr>
              <a:spLocks noChangeArrowheads="1"/>
            </p:cNvSpPr>
            <p:nvPr/>
          </p:nvSpPr>
          <p:spPr bwMode="auto">
            <a:xfrm flipH="1">
              <a:off x="10376949" y="6644127"/>
              <a:ext cx="151085" cy="289917"/>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09" name="Rectangle 36"/>
            <p:cNvSpPr>
              <a:spLocks noChangeArrowheads="1"/>
            </p:cNvSpPr>
            <p:nvPr/>
          </p:nvSpPr>
          <p:spPr bwMode="auto">
            <a:xfrm flipH="1">
              <a:off x="9862446" y="5633497"/>
              <a:ext cx="924880" cy="147000"/>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0" name="Rectangle 37"/>
            <p:cNvSpPr>
              <a:spLocks noChangeArrowheads="1"/>
            </p:cNvSpPr>
            <p:nvPr/>
          </p:nvSpPr>
          <p:spPr bwMode="auto">
            <a:xfrm flipH="1">
              <a:off x="9862446" y="5890747"/>
              <a:ext cx="924880" cy="147000"/>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1" name="Rectangle 38"/>
            <p:cNvSpPr>
              <a:spLocks noChangeArrowheads="1"/>
            </p:cNvSpPr>
            <p:nvPr/>
          </p:nvSpPr>
          <p:spPr bwMode="auto">
            <a:xfrm flipH="1">
              <a:off x="9862446" y="6147998"/>
              <a:ext cx="924880" cy="149042"/>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2" name="Rectangle 39"/>
            <p:cNvSpPr>
              <a:spLocks noChangeArrowheads="1"/>
            </p:cNvSpPr>
            <p:nvPr/>
          </p:nvSpPr>
          <p:spPr bwMode="auto">
            <a:xfrm flipH="1">
              <a:off x="9862446" y="6405249"/>
              <a:ext cx="924880" cy="144959"/>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3" name="Rectangle 40"/>
            <p:cNvSpPr>
              <a:spLocks noChangeArrowheads="1"/>
            </p:cNvSpPr>
            <p:nvPr/>
          </p:nvSpPr>
          <p:spPr bwMode="auto">
            <a:xfrm flipH="1">
              <a:off x="9862446" y="5118995"/>
              <a:ext cx="924880" cy="151085"/>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4" name="Rectangle 41"/>
            <p:cNvSpPr>
              <a:spLocks noChangeArrowheads="1"/>
            </p:cNvSpPr>
            <p:nvPr/>
          </p:nvSpPr>
          <p:spPr bwMode="auto">
            <a:xfrm flipH="1">
              <a:off x="9862446" y="5374205"/>
              <a:ext cx="924880" cy="149041"/>
            </a:xfrm>
            <a:prstGeom prst="rect">
              <a:avLst/>
            </a:prstGeom>
            <a:solidFill>
              <a:srgbClr val="0072C6"/>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5" name="Rectangle 42"/>
            <p:cNvSpPr>
              <a:spLocks noChangeArrowheads="1"/>
            </p:cNvSpPr>
            <p:nvPr/>
          </p:nvSpPr>
          <p:spPr bwMode="auto">
            <a:xfrm flipH="1">
              <a:off x="9942075" y="4771911"/>
              <a:ext cx="138833" cy="1796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6" name="Rectangle 43"/>
            <p:cNvSpPr>
              <a:spLocks noChangeArrowheads="1"/>
            </p:cNvSpPr>
            <p:nvPr/>
          </p:nvSpPr>
          <p:spPr bwMode="auto">
            <a:xfrm flipH="1">
              <a:off x="10127866" y="4771911"/>
              <a:ext cx="138833" cy="1796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7" name="Freeform 46"/>
            <p:cNvSpPr>
              <a:spLocks/>
            </p:cNvSpPr>
            <p:nvPr/>
          </p:nvSpPr>
          <p:spPr bwMode="auto">
            <a:xfrm flipH="1">
              <a:off x="8188198" y="2369557"/>
              <a:ext cx="1798446" cy="1175007"/>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8" name="Freeform 48"/>
            <p:cNvSpPr>
              <a:spLocks/>
            </p:cNvSpPr>
            <p:nvPr/>
          </p:nvSpPr>
          <p:spPr bwMode="auto">
            <a:xfrm flipH="1">
              <a:off x="10088601" y="2349500"/>
              <a:ext cx="1171664" cy="763839"/>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19" name="Freeform 5"/>
            <p:cNvSpPr>
              <a:spLocks/>
            </p:cNvSpPr>
            <p:nvPr/>
          </p:nvSpPr>
          <p:spPr bwMode="auto">
            <a:xfrm flipH="1">
              <a:off x="8948637" y="2509845"/>
              <a:ext cx="353632" cy="40563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00A6E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Rectangle 6"/>
            <p:cNvSpPr>
              <a:spLocks noChangeArrowheads="1"/>
            </p:cNvSpPr>
            <p:nvPr/>
          </p:nvSpPr>
          <p:spPr bwMode="auto">
            <a:xfrm flipH="1">
              <a:off x="8837694" y="2901614"/>
              <a:ext cx="575519" cy="540849"/>
            </a:xfrm>
            <a:prstGeom prst="rect">
              <a:avLst/>
            </a:prstGeom>
            <a:solidFill>
              <a:srgbClr val="00BC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Rectangle 7"/>
            <p:cNvSpPr>
              <a:spLocks noChangeArrowheads="1"/>
            </p:cNvSpPr>
            <p:nvPr/>
          </p:nvSpPr>
          <p:spPr bwMode="auto">
            <a:xfrm flipH="1">
              <a:off x="9264132" y="2901614"/>
              <a:ext cx="149080" cy="540849"/>
            </a:xfrm>
            <a:prstGeom prst="rect">
              <a:avLst/>
            </a:prstGeom>
            <a:solidFill>
              <a:srgbClr val="00A6E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 name="Freeform 8"/>
            <p:cNvSpPr>
              <a:spLocks/>
            </p:cNvSpPr>
            <p:nvPr/>
          </p:nvSpPr>
          <p:spPr bwMode="auto">
            <a:xfrm flipH="1">
              <a:off x="9066515" y="3074963"/>
              <a:ext cx="117877" cy="206286"/>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3" name="Freeform 12"/>
            <p:cNvSpPr>
              <a:spLocks/>
            </p:cNvSpPr>
            <p:nvPr/>
          </p:nvSpPr>
          <p:spPr bwMode="auto">
            <a:xfrm flipH="1">
              <a:off x="10604120" y="2457840"/>
              <a:ext cx="220154" cy="25135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00A6E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Rectangle 13"/>
            <p:cNvSpPr>
              <a:spLocks noChangeArrowheads="1"/>
            </p:cNvSpPr>
            <p:nvPr/>
          </p:nvSpPr>
          <p:spPr bwMode="auto">
            <a:xfrm flipH="1">
              <a:off x="10536515" y="2700529"/>
              <a:ext cx="357099" cy="334564"/>
            </a:xfrm>
            <a:prstGeom prst="rect">
              <a:avLst/>
            </a:prstGeom>
            <a:solidFill>
              <a:srgbClr val="00BC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 name="Rectangle 14"/>
            <p:cNvSpPr>
              <a:spLocks noChangeArrowheads="1"/>
            </p:cNvSpPr>
            <p:nvPr/>
          </p:nvSpPr>
          <p:spPr bwMode="auto">
            <a:xfrm flipH="1">
              <a:off x="10800005" y="2700529"/>
              <a:ext cx="93609" cy="334564"/>
            </a:xfrm>
            <a:prstGeom prst="rect">
              <a:avLst/>
            </a:prstGeom>
            <a:solidFill>
              <a:srgbClr val="00A6E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6" name="Freeform 15"/>
            <p:cNvSpPr>
              <a:spLocks/>
            </p:cNvSpPr>
            <p:nvPr/>
          </p:nvSpPr>
          <p:spPr bwMode="auto">
            <a:xfrm flipH="1">
              <a:off x="10678661" y="2808005"/>
              <a:ext cx="72807" cy="12654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7" name="Freeform 47"/>
            <p:cNvSpPr>
              <a:spLocks/>
            </p:cNvSpPr>
            <p:nvPr/>
          </p:nvSpPr>
          <p:spPr bwMode="auto">
            <a:xfrm flipH="1">
              <a:off x="8161455" y="3151780"/>
              <a:ext cx="2291515" cy="3362894"/>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FFFFFF">
                <a:lumMod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28" name="Freeform 49"/>
            <p:cNvSpPr>
              <a:spLocks/>
            </p:cNvSpPr>
            <p:nvPr/>
          </p:nvSpPr>
          <p:spPr bwMode="auto">
            <a:xfrm flipH="1">
              <a:off x="10065202" y="2857611"/>
              <a:ext cx="1317077" cy="3657063"/>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FFFFFF">
                <a:lumMod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29" name="Rectangle 25"/>
            <p:cNvSpPr>
              <a:spLocks noChangeArrowheads="1"/>
            </p:cNvSpPr>
            <p:nvPr/>
          </p:nvSpPr>
          <p:spPr bwMode="auto">
            <a:xfrm flipH="1">
              <a:off x="7088699" y="6027540"/>
              <a:ext cx="1039213" cy="906504"/>
            </a:xfrm>
            <a:prstGeom prst="rect">
              <a:avLst/>
            </a:prstGeom>
            <a:solidFill>
              <a:srgbClr val="00BCF2"/>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30" name="Rectangle 26"/>
            <p:cNvSpPr>
              <a:spLocks noChangeArrowheads="1"/>
            </p:cNvSpPr>
            <p:nvPr/>
          </p:nvSpPr>
          <p:spPr bwMode="auto">
            <a:xfrm flipH="1">
              <a:off x="7060116" y="5987825"/>
              <a:ext cx="1096380" cy="44918"/>
            </a:xfrm>
            <a:prstGeom prst="rect">
              <a:avLst/>
            </a:prstGeom>
            <a:solidFill>
              <a:srgbClr val="00A6EF"/>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31" name="Rectangle 27"/>
            <p:cNvSpPr>
              <a:spLocks noChangeArrowheads="1"/>
            </p:cNvSpPr>
            <p:nvPr/>
          </p:nvSpPr>
          <p:spPr bwMode="auto">
            <a:xfrm flipH="1">
              <a:off x="7480701" y="6644127"/>
              <a:ext cx="151085" cy="289917"/>
            </a:xfrm>
            <a:prstGeom prst="rect">
              <a:avLst/>
            </a:prstGeom>
            <a:solidFill>
              <a:srgbClr val="00A6EF"/>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32" name="Rectangle 28"/>
            <p:cNvSpPr>
              <a:spLocks noChangeArrowheads="1"/>
            </p:cNvSpPr>
            <p:nvPr/>
          </p:nvSpPr>
          <p:spPr bwMode="auto">
            <a:xfrm flipH="1">
              <a:off x="7739993" y="6644127"/>
              <a:ext cx="151085" cy="289917"/>
            </a:xfrm>
            <a:prstGeom prst="rect">
              <a:avLst/>
            </a:prstGeom>
            <a:solidFill>
              <a:srgbClr val="00A6EF"/>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33" name="Rectangle 29"/>
            <p:cNvSpPr>
              <a:spLocks noChangeArrowheads="1"/>
            </p:cNvSpPr>
            <p:nvPr/>
          </p:nvSpPr>
          <p:spPr bwMode="auto">
            <a:xfrm flipH="1">
              <a:off x="7146887" y="6147998"/>
              <a:ext cx="922838" cy="149042"/>
            </a:xfrm>
            <a:prstGeom prst="rect">
              <a:avLst/>
            </a:prstGeom>
            <a:solidFill>
              <a:srgbClr val="00A6EF"/>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sp>
          <p:nvSpPr>
            <p:cNvPr id="134" name="Rectangle 30"/>
            <p:cNvSpPr>
              <a:spLocks noChangeArrowheads="1"/>
            </p:cNvSpPr>
            <p:nvPr/>
          </p:nvSpPr>
          <p:spPr bwMode="auto">
            <a:xfrm flipH="1">
              <a:off x="7146887" y="6405249"/>
              <a:ext cx="922838" cy="144959"/>
            </a:xfrm>
            <a:prstGeom prst="rect">
              <a:avLst/>
            </a:prstGeom>
            <a:solidFill>
              <a:srgbClr val="00A6EF"/>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60040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348808" y="105875"/>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6" name="TextBox 30"/>
          <p:cNvSpPr txBox="1"/>
          <p:nvPr/>
        </p:nvSpPr>
        <p:spPr>
          <a:xfrm>
            <a:off x="8571049" y="1841082"/>
            <a:ext cx="3003958" cy="3973153"/>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Provides logical isolation while enabling customer control</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lnSpc>
                <a:spcPct val="90000"/>
              </a:lnSpc>
              <a:spcBef>
                <a:spcPts val="312"/>
              </a:spcBef>
              <a:spcAft>
                <a:spcPts val="300"/>
              </a:spcAft>
              <a:buSzPct val="98000"/>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Restricts access from the Internet, permits traffic only to endpoints, and provides load balancing and NAT at the Cloud Access Layer</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Private IP addresses are isolated from other customers</a:t>
            </a:r>
          </a:p>
        </p:txBody>
      </p:sp>
      <p:sp>
        <p:nvSpPr>
          <p:cNvPr id="9" name="Rectangle 8"/>
          <p:cNvSpPr/>
          <p:nvPr/>
        </p:nvSpPr>
        <p:spPr>
          <a:xfrm>
            <a:off x="4501095" y="3523158"/>
            <a:ext cx="2935522" cy="2433670"/>
          </a:xfrm>
          <a:prstGeom prst="rect">
            <a:avLst/>
          </a:prstGeom>
          <a:no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rgbClr val="5B9BD5">
                    <a:lumMod val="50000"/>
                  </a:srgbClr>
                </a:solidFill>
              </a:rPr>
              <a:t>Customer 2</a:t>
            </a:r>
          </a:p>
        </p:txBody>
      </p:sp>
      <p:grpSp>
        <p:nvGrpSpPr>
          <p:cNvPr id="10" name="Group 9"/>
          <p:cNvGrpSpPr/>
          <p:nvPr/>
        </p:nvGrpSpPr>
        <p:grpSpPr>
          <a:xfrm>
            <a:off x="4631930" y="3990129"/>
            <a:ext cx="1095072" cy="1459278"/>
            <a:chOff x="3026281" y="3816366"/>
            <a:chExt cx="838562" cy="1117456"/>
          </a:xfrm>
          <a:noFill/>
        </p:grpSpPr>
        <p:sp>
          <p:nvSpPr>
            <p:cNvPr id="57" name="Rounded Rectangle 56"/>
            <p:cNvSpPr/>
            <p:nvPr/>
          </p:nvSpPr>
          <p:spPr>
            <a:xfrm>
              <a:off x="3026281" y="3816366"/>
              <a:ext cx="838562" cy="1117456"/>
            </a:xfrm>
            <a:prstGeom prst="roundRect">
              <a:avLst>
                <a:gd name="adj" fmla="val 3644"/>
              </a:avLst>
            </a:prstGeom>
            <a:grp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58" name="Picture 57"/>
            <p:cNvPicPr>
              <a:picLocks noChangeAspect="1"/>
            </p:cNvPicPr>
            <p:nvPr/>
          </p:nvPicPr>
          <p:blipFill>
            <a:blip r:embed="rId3"/>
            <a:stretch>
              <a:fillRect/>
            </a:stretch>
          </p:blipFill>
          <p:spPr>
            <a:xfrm>
              <a:off x="3286169" y="3888974"/>
              <a:ext cx="318786" cy="292950"/>
            </a:xfrm>
            <a:prstGeom prst="rect">
              <a:avLst/>
            </a:prstGeom>
            <a:grpFill/>
          </p:spPr>
        </p:pic>
        <p:pic>
          <p:nvPicPr>
            <p:cNvPr id="59" name="Picture 58"/>
            <p:cNvPicPr>
              <a:picLocks noChangeAspect="1"/>
            </p:cNvPicPr>
            <p:nvPr/>
          </p:nvPicPr>
          <p:blipFill>
            <a:blip r:embed="rId3"/>
            <a:stretch>
              <a:fillRect/>
            </a:stretch>
          </p:blipFill>
          <p:spPr>
            <a:xfrm>
              <a:off x="3286169" y="4245895"/>
              <a:ext cx="318786" cy="292950"/>
            </a:xfrm>
            <a:prstGeom prst="rect">
              <a:avLst/>
            </a:prstGeom>
            <a:grpFill/>
          </p:spPr>
        </p:pic>
        <p:pic>
          <p:nvPicPr>
            <p:cNvPr id="60" name="Picture 59"/>
            <p:cNvPicPr>
              <a:picLocks noChangeAspect="1"/>
            </p:cNvPicPr>
            <p:nvPr/>
          </p:nvPicPr>
          <p:blipFill>
            <a:blip r:embed="rId3"/>
            <a:stretch>
              <a:fillRect/>
            </a:stretch>
          </p:blipFill>
          <p:spPr>
            <a:xfrm>
              <a:off x="3286169" y="4590970"/>
              <a:ext cx="318786" cy="292950"/>
            </a:xfrm>
            <a:prstGeom prst="rect">
              <a:avLst/>
            </a:prstGeom>
            <a:grpFill/>
          </p:spPr>
        </p:pic>
      </p:grpSp>
      <p:grpSp>
        <p:nvGrpSpPr>
          <p:cNvPr id="11" name="Group 10"/>
          <p:cNvGrpSpPr/>
          <p:nvPr/>
        </p:nvGrpSpPr>
        <p:grpSpPr>
          <a:xfrm>
            <a:off x="6181417" y="3990129"/>
            <a:ext cx="1095072" cy="1459278"/>
            <a:chOff x="3026281" y="3816366"/>
            <a:chExt cx="838562" cy="1117456"/>
          </a:xfrm>
          <a:noFill/>
        </p:grpSpPr>
        <p:sp>
          <p:nvSpPr>
            <p:cNvPr id="53" name="Rounded Rectangle 52"/>
            <p:cNvSpPr/>
            <p:nvPr/>
          </p:nvSpPr>
          <p:spPr>
            <a:xfrm>
              <a:off x="3026281" y="3816366"/>
              <a:ext cx="838562" cy="1117456"/>
            </a:xfrm>
            <a:prstGeom prst="roundRect">
              <a:avLst>
                <a:gd name="adj" fmla="val 3644"/>
              </a:avLst>
            </a:prstGeom>
            <a:grp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54" name="Picture 53"/>
            <p:cNvPicPr>
              <a:picLocks noChangeAspect="1"/>
            </p:cNvPicPr>
            <p:nvPr/>
          </p:nvPicPr>
          <p:blipFill>
            <a:blip r:embed="rId3"/>
            <a:stretch>
              <a:fillRect/>
            </a:stretch>
          </p:blipFill>
          <p:spPr>
            <a:xfrm>
              <a:off x="3286169" y="3888974"/>
              <a:ext cx="318786" cy="292950"/>
            </a:xfrm>
            <a:prstGeom prst="rect">
              <a:avLst/>
            </a:prstGeom>
            <a:grpFill/>
          </p:spPr>
        </p:pic>
        <p:pic>
          <p:nvPicPr>
            <p:cNvPr id="55" name="Picture 54"/>
            <p:cNvPicPr>
              <a:picLocks noChangeAspect="1"/>
            </p:cNvPicPr>
            <p:nvPr/>
          </p:nvPicPr>
          <p:blipFill>
            <a:blip r:embed="rId3"/>
            <a:stretch>
              <a:fillRect/>
            </a:stretch>
          </p:blipFill>
          <p:spPr>
            <a:xfrm>
              <a:off x="3286169" y="4245895"/>
              <a:ext cx="318786" cy="292950"/>
            </a:xfrm>
            <a:prstGeom prst="rect">
              <a:avLst/>
            </a:prstGeom>
            <a:grpFill/>
          </p:spPr>
        </p:pic>
        <p:pic>
          <p:nvPicPr>
            <p:cNvPr id="56" name="Picture 55"/>
            <p:cNvPicPr>
              <a:picLocks noChangeAspect="1"/>
            </p:cNvPicPr>
            <p:nvPr/>
          </p:nvPicPr>
          <p:blipFill>
            <a:blip r:embed="rId3"/>
            <a:stretch>
              <a:fillRect/>
            </a:stretch>
          </p:blipFill>
          <p:spPr>
            <a:xfrm>
              <a:off x="3286169" y="4590970"/>
              <a:ext cx="318786" cy="292950"/>
            </a:xfrm>
            <a:prstGeom prst="rect">
              <a:avLst/>
            </a:prstGeom>
            <a:grpFill/>
          </p:spPr>
        </p:pic>
      </p:grpSp>
      <p:sp>
        <p:nvSpPr>
          <p:cNvPr id="12" name="Rounded Rectangle 11"/>
          <p:cNvSpPr/>
          <p:nvPr/>
        </p:nvSpPr>
        <p:spPr>
          <a:xfrm>
            <a:off x="1914787" y="2829773"/>
            <a:ext cx="5682017" cy="3244691"/>
          </a:xfrm>
          <a:prstGeom prst="roundRect">
            <a:avLst>
              <a:gd name="adj" fmla="val 0"/>
            </a:avLst>
          </a:prstGeom>
          <a:noFill/>
          <a:ln w="19050" cap="rnd">
            <a:solidFill>
              <a:srgbClr val="1D438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13" name="Rounded Rectangle 12"/>
          <p:cNvSpPr/>
          <p:nvPr/>
        </p:nvSpPr>
        <p:spPr>
          <a:xfrm>
            <a:off x="1914787" y="1767582"/>
            <a:ext cx="5682017" cy="618565"/>
          </a:xfrm>
          <a:prstGeom prst="roundRect">
            <a:avLst>
              <a:gd name="adj" fmla="val 0"/>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ts val="1200"/>
              </a:lnSpc>
            </a:pPr>
            <a:r>
              <a:rPr lang="en-US" sz="1200" b="1" dirty="0">
                <a:solidFill>
                  <a:schemeClr val="bg1"/>
                </a:solidFill>
              </a:rPr>
              <a:t>INTERNET</a:t>
            </a:r>
          </a:p>
        </p:txBody>
      </p:sp>
      <p:sp>
        <p:nvSpPr>
          <p:cNvPr id="15" name="Rectangle 14"/>
          <p:cNvSpPr/>
          <p:nvPr/>
        </p:nvSpPr>
        <p:spPr>
          <a:xfrm>
            <a:off x="5207133" y="5520474"/>
            <a:ext cx="156997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rgbClr val="289FD7"/>
                </a:solidFill>
                <a:latin typeface="Segoe UI Semibold" panose="020B0702040204020203" pitchFamily="34" charset="0"/>
              </a:rPr>
              <a:t>Isolated Virtual Networks</a:t>
            </a:r>
          </a:p>
        </p:txBody>
      </p:sp>
      <p:sp>
        <p:nvSpPr>
          <p:cNvPr id="16" name="Rectangle 15"/>
          <p:cNvSpPr/>
          <p:nvPr/>
        </p:nvSpPr>
        <p:spPr>
          <a:xfrm>
            <a:off x="2069480" y="3523157"/>
            <a:ext cx="2369904" cy="2433670"/>
          </a:xfrm>
          <a:prstGeom prst="rect">
            <a:avLst/>
          </a:prstGeom>
          <a:no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rgbClr val="5B9BD5">
                    <a:lumMod val="50000"/>
                  </a:srgbClr>
                </a:solidFill>
              </a:rPr>
              <a:t>Customer 1</a:t>
            </a:r>
          </a:p>
        </p:txBody>
      </p:sp>
      <p:sp>
        <p:nvSpPr>
          <p:cNvPr id="17" name="TextBox 198"/>
          <p:cNvSpPr txBox="1"/>
          <p:nvPr/>
        </p:nvSpPr>
        <p:spPr>
          <a:xfrm>
            <a:off x="2282381" y="3835191"/>
            <a:ext cx="41517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Subnet 1</a:t>
            </a:r>
          </a:p>
        </p:txBody>
      </p:sp>
      <p:sp>
        <p:nvSpPr>
          <p:cNvPr id="18" name="Rounded Rectangle 17"/>
          <p:cNvSpPr/>
          <p:nvPr/>
        </p:nvSpPr>
        <p:spPr>
          <a:xfrm>
            <a:off x="2183728" y="4009346"/>
            <a:ext cx="655143" cy="1440061"/>
          </a:xfrm>
          <a:prstGeom prst="roundRect">
            <a:avLst>
              <a:gd name="adj" fmla="val 3644"/>
            </a:avLst>
          </a:prstGeom>
          <a:no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19" name="TextBox 198"/>
          <p:cNvSpPr txBox="1"/>
          <p:nvPr/>
        </p:nvSpPr>
        <p:spPr>
          <a:xfrm>
            <a:off x="4681476" y="3822353"/>
            <a:ext cx="666849"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Deployment X</a:t>
            </a:r>
          </a:p>
        </p:txBody>
      </p:sp>
      <p:sp>
        <p:nvSpPr>
          <p:cNvPr id="20" name="TextBox 198"/>
          <p:cNvSpPr txBox="1"/>
          <p:nvPr/>
        </p:nvSpPr>
        <p:spPr>
          <a:xfrm>
            <a:off x="6194929" y="3814223"/>
            <a:ext cx="666849"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Deployment Y</a:t>
            </a:r>
          </a:p>
        </p:txBody>
      </p:sp>
      <p:grpSp>
        <p:nvGrpSpPr>
          <p:cNvPr id="21" name="Group 20"/>
          <p:cNvGrpSpPr/>
          <p:nvPr/>
        </p:nvGrpSpPr>
        <p:grpSpPr>
          <a:xfrm>
            <a:off x="5421950" y="4440086"/>
            <a:ext cx="1098378" cy="263523"/>
            <a:chOff x="5898219" y="4275323"/>
            <a:chExt cx="1098378" cy="263523"/>
          </a:xfrm>
        </p:grpSpPr>
        <p:cxnSp>
          <p:nvCxnSpPr>
            <p:cNvPr id="32" name="Straight Arrow Connector 31"/>
            <p:cNvCxnSpPr/>
            <p:nvPr/>
          </p:nvCxnSpPr>
          <p:spPr>
            <a:xfrm>
              <a:off x="5903271" y="4538846"/>
              <a:ext cx="1020364" cy="0"/>
            </a:xfrm>
            <a:prstGeom prst="straightConnector1">
              <a:avLst/>
            </a:prstGeom>
            <a:ln w="254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52"/>
            <p:cNvSpPr txBox="1"/>
            <p:nvPr/>
          </p:nvSpPr>
          <p:spPr>
            <a:xfrm>
              <a:off x="5898219" y="4275323"/>
              <a:ext cx="1098378"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b="1" dirty="0">
                  <a:solidFill>
                    <a:srgbClr val="5B9BD5">
                      <a:lumMod val="50000"/>
                    </a:srgbClr>
                  </a:solidFill>
                </a:rPr>
                <a:t>VLAN-to-VLAN</a:t>
              </a:r>
            </a:p>
          </p:txBody>
        </p:sp>
      </p:grpSp>
      <p:grpSp>
        <p:nvGrpSpPr>
          <p:cNvPr id="22" name="Group 21"/>
          <p:cNvGrpSpPr/>
          <p:nvPr/>
        </p:nvGrpSpPr>
        <p:grpSpPr>
          <a:xfrm>
            <a:off x="2069480" y="1942777"/>
            <a:ext cx="5428848" cy="2366445"/>
            <a:chOff x="2545749" y="1778014"/>
            <a:chExt cx="5428848" cy="2366445"/>
          </a:xfrm>
        </p:grpSpPr>
        <p:sp>
          <p:nvSpPr>
            <p:cNvPr id="23" name="Rounded Rectangle 22"/>
            <p:cNvSpPr/>
            <p:nvPr/>
          </p:nvSpPr>
          <p:spPr>
            <a:xfrm>
              <a:off x="2545749" y="2851979"/>
              <a:ext cx="5367138" cy="433177"/>
            </a:xfrm>
            <a:prstGeom prst="roundRect">
              <a:avLst>
                <a:gd name="adj" fmla="val 0"/>
              </a:avLst>
            </a:prstGeom>
            <a:solidFill>
              <a:srgbClr val="1D438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ts val="1100"/>
                </a:lnSpc>
              </a:pPr>
              <a:r>
                <a:rPr lang="en-US" sz="1050" dirty="0">
                  <a:solidFill>
                    <a:prstClr val="white"/>
                  </a:solidFill>
                  <a:latin typeface="Segoe UI Semibold" panose="020B0702040204020203" pitchFamily="34" charset="0"/>
                </a:rPr>
                <a:t>Cloud Access </a:t>
              </a:r>
            </a:p>
            <a:p>
              <a:pPr lvl="0">
                <a:lnSpc>
                  <a:spcPts val="1100"/>
                </a:lnSpc>
              </a:pPr>
              <a:r>
                <a:rPr lang="en-US" sz="1050" dirty="0">
                  <a:solidFill>
                    <a:prstClr val="white"/>
                  </a:solidFill>
                  <a:latin typeface="Segoe UI Semibold" panose="020B0702040204020203" pitchFamily="34" charset="0"/>
                </a:rPr>
                <a:t>Layer</a:t>
              </a:r>
            </a:p>
          </p:txBody>
        </p:sp>
        <p:sp>
          <p:nvSpPr>
            <p:cNvPr id="24" name="TextBox 175"/>
            <p:cNvSpPr txBox="1"/>
            <p:nvPr/>
          </p:nvSpPr>
          <p:spPr>
            <a:xfrm>
              <a:off x="6362900" y="2917693"/>
              <a:ext cx="1129495" cy="3231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00"/>
                </a:lnSpc>
              </a:pPr>
              <a:r>
                <a:rPr lang="en-US" sz="900" spc="-30" dirty="0">
                  <a:solidFill>
                    <a:prstClr val="white"/>
                  </a:solidFill>
                </a:rPr>
                <a:t>RDP Endpoint</a:t>
              </a:r>
            </a:p>
            <a:p>
              <a:pPr>
                <a:lnSpc>
                  <a:spcPts val="900"/>
                </a:lnSpc>
              </a:pPr>
              <a:r>
                <a:rPr lang="en-US" sz="900" spc="-30" dirty="0">
                  <a:solidFill>
                    <a:prstClr val="white"/>
                  </a:solidFill>
                </a:rPr>
                <a:t>(password access)</a:t>
              </a:r>
            </a:p>
          </p:txBody>
        </p:sp>
        <p:sp>
          <p:nvSpPr>
            <p:cNvPr id="25" name="Octagon 24"/>
            <p:cNvSpPr/>
            <p:nvPr/>
          </p:nvSpPr>
          <p:spPr>
            <a:xfrm>
              <a:off x="7452917" y="2925217"/>
              <a:ext cx="276312" cy="276312"/>
            </a:xfrm>
            <a:prstGeom prst="oc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cxnSp>
          <p:nvCxnSpPr>
            <p:cNvPr id="26" name="Straight Arrow Connector 25"/>
            <p:cNvCxnSpPr/>
            <p:nvPr/>
          </p:nvCxnSpPr>
          <p:spPr>
            <a:xfrm>
              <a:off x="7591058" y="2063274"/>
              <a:ext cx="0" cy="844957"/>
            </a:xfrm>
            <a:prstGeom prst="straightConnector1">
              <a:avLst/>
            </a:prstGeom>
            <a:ln w="25400" cap="rnd">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6887942" y="1778014"/>
              <a:ext cx="846068" cy="302312"/>
              <a:chOff x="6887942" y="1778014"/>
              <a:chExt cx="846068" cy="302312"/>
            </a:xfrm>
          </p:grpSpPr>
          <p:sp>
            <p:nvSpPr>
              <p:cNvPr id="30" name="TextBox 154"/>
              <p:cNvSpPr txBox="1"/>
              <p:nvPr/>
            </p:nvSpPr>
            <p:spPr>
              <a:xfrm>
                <a:off x="6887942" y="1778014"/>
                <a:ext cx="56553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spc="-30" dirty="0">
                    <a:solidFill>
                      <a:schemeClr val="bg1"/>
                    </a:solidFill>
                    <a:latin typeface="Segoe UI Semibold" panose="020B0702040204020203" pitchFamily="34" charset="0"/>
                  </a:rPr>
                  <a:t>Client</a:t>
                </a:r>
              </a:p>
            </p:txBody>
          </p:sp>
          <p:pic>
            <p:nvPicPr>
              <p:cNvPr id="31" name="Picture 30"/>
              <p:cNvPicPr>
                <a:picLocks noChangeAspect="1"/>
              </p:cNvPicPr>
              <p:nvPr/>
            </p:nvPicPr>
            <p:blipFill>
              <a:blip r:embed="rId4">
                <a:biLevel thresh="25000"/>
              </a:blip>
              <a:stretch>
                <a:fillRect/>
              </a:stretch>
            </p:blipFill>
            <p:spPr>
              <a:xfrm>
                <a:off x="7425466" y="1795694"/>
                <a:ext cx="308544" cy="284632"/>
              </a:xfrm>
              <a:prstGeom prst="rect">
                <a:avLst/>
              </a:prstGeom>
            </p:spPr>
          </p:pic>
        </p:grpSp>
        <p:sp>
          <p:nvSpPr>
            <p:cNvPr id="28" name="Octagon 27"/>
            <p:cNvSpPr/>
            <p:nvPr/>
          </p:nvSpPr>
          <p:spPr>
            <a:xfrm>
              <a:off x="7471730" y="3868147"/>
              <a:ext cx="276312" cy="276312"/>
            </a:xfrm>
            <a:prstGeom prst="octagon">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29" name="Arc 28"/>
            <p:cNvSpPr/>
            <p:nvPr/>
          </p:nvSpPr>
          <p:spPr>
            <a:xfrm>
              <a:off x="7472052" y="3064587"/>
              <a:ext cx="502545" cy="837559"/>
            </a:xfrm>
            <a:prstGeom prst="arc">
              <a:avLst>
                <a:gd name="adj1" fmla="val 16200000"/>
                <a:gd name="adj2" fmla="val 5230857"/>
              </a:avLst>
            </a:prstGeom>
            <a:ln w="25400" cap="rnd">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endParaRPr>
            </a:p>
          </p:txBody>
        </p:sp>
      </p:grpSp>
      <p:sp>
        <p:nvSpPr>
          <p:cNvPr id="62" name="Rounded Rectangle 61"/>
          <p:cNvSpPr/>
          <p:nvPr/>
        </p:nvSpPr>
        <p:spPr>
          <a:xfrm>
            <a:off x="2907996" y="4006600"/>
            <a:ext cx="655143" cy="1442807"/>
          </a:xfrm>
          <a:prstGeom prst="roundRect">
            <a:avLst>
              <a:gd name="adj" fmla="val 3644"/>
            </a:avLst>
          </a:prstGeom>
          <a:no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64" name="TextBox 198"/>
          <p:cNvSpPr txBox="1"/>
          <p:nvPr/>
        </p:nvSpPr>
        <p:spPr>
          <a:xfrm>
            <a:off x="3025752" y="3839002"/>
            <a:ext cx="41517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Subnet 2</a:t>
            </a:r>
          </a:p>
        </p:txBody>
      </p:sp>
      <p:sp>
        <p:nvSpPr>
          <p:cNvPr id="65" name="TextBox 198"/>
          <p:cNvSpPr txBox="1"/>
          <p:nvPr/>
        </p:nvSpPr>
        <p:spPr>
          <a:xfrm>
            <a:off x="3748964" y="3841452"/>
            <a:ext cx="41517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Subnet 3</a:t>
            </a:r>
          </a:p>
        </p:txBody>
      </p:sp>
      <p:sp>
        <p:nvSpPr>
          <p:cNvPr id="66" name="Rounded Rectangle 65"/>
          <p:cNvSpPr/>
          <p:nvPr/>
        </p:nvSpPr>
        <p:spPr>
          <a:xfrm>
            <a:off x="3643174" y="4001436"/>
            <a:ext cx="655143" cy="1447971"/>
          </a:xfrm>
          <a:prstGeom prst="roundRect">
            <a:avLst>
              <a:gd name="adj" fmla="val 3644"/>
            </a:avLst>
          </a:prstGeom>
          <a:no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68" name="Picture 67"/>
          <p:cNvPicPr>
            <a:picLocks noChangeAspect="1"/>
          </p:cNvPicPr>
          <p:nvPr/>
        </p:nvPicPr>
        <p:blipFill>
          <a:blip r:embed="rId5">
            <a:duotone>
              <a:prstClr val="black"/>
              <a:schemeClr val="tx2">
                <a:tint val="45000"/>
                <a:satMod val="400000"/>
              </a:schemeClr>
            </a:duotone>
          </a:blip>
          <a:stretch>
            <a:fillRect/>
          </a:stretch>
        </p:blipFill>
        <p:spPr>
          <a:xfrm>
            <a:off x="2966828" y="5697785"/>
            <a:ext cx="618547" cy="223455"/>
          </a:xfrm>
          <a:prstGeom prst="rect">
            <a:avLst/>
          </a:prstGeom>
        </p:spPr>
      </p:pic>
      <p:sp>
        <p:nvSpPr>
          <p:cNvPr id="69" name="TextBox 198"/>
          <p:cNvSpPr txBox="1"/>
          <p:nvPr/>
        </p:nvSpPr>
        <p:spPr>
          <a:xfrm>
            <a:off x="3025752" y="5536408"/>
            <a:ext cx="530594"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DNS Server</a:t>
            </a:r>
          </a:p>
        </p:txBody>
      </p:sp>
      <p:sp>
        <p:nvSpPr>
          <p:cNvPr id="70" name="TextBox 165"/>
          <p:cNvSpPr txBox="1"/>
          <p:nvPr/>
        </p:nvSpPr>
        <p:spPr>
          <a:xfrm>
            <a:off x="1411590" y="4186111"/>
            <a:ext cx="44916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rgbClr val="5B9BD5">
                    <a:lumMod val="50000"/>
                  </a:srgbClr>
                </a:solidFill>
              </a:rPr>
              <a:t>VPN</a:t>
            </a:r>
          </a:p>
        </p:txBody>
      </p:sp>
      <p:cxnSp>
        <p:nvCxnSpPr>
          <p:cNvPr id="75" name="Straight Connector 74"/>
          <p:cNvCxnSpPr/>
          <p:nvPr/>
        </p:nvCxnSpPr>
        <p:spPr>
          <a:xfrm>
            <a:off x="1186061" y="4448019"/>
            <a:ext cx="986849" cy="0"/>
          </a:xfrm>
          <a:prstGeom prst="line">
            <a:avLst/>
          </a:prstGeom>
          <a:ln w="254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209633" y="1655612"/>
            <a:ext cx="0" cy="4498912"/>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3"/>
          <a:stretch>
            <a:fillRect/>
          </a:stretch>
        </p:blipFill>
        <p:spPr>
          <a:xfrm>
            <a:off x="3769962" y="4100474"/>
            <a:ext cx="416300" cy="382561"/>
          </a:xfrm>
          <a:prstGeom prst="rect">
            <a:avLst/>
          </a:prstGeom>
        </p:spPr>
      </p:pic>
      <p:pic>
        <p:nvPicPr>
          <p:cNvPr id="80" name="Picture 79"/>
          <p:cNvPicPr>
            <a:picLocks noChangeAspect="1"/>
          </p:cNvPicPr>
          <p:nvPr/>
        </p:nvPicPr>
        <p:blipFill>
          <a:blip r:embed="rId3"/>
          <a:stretch>
            <a:fillRect/>
          </a:stretch>
        </p:blipFill>
        <p:spPr>
          <a:xfrm>
            <a:off x="3780273" y="4534977"/>
            <a:ext cx="416300" cy="382561"/>
          </a:xfrm>
          <a:prstGeom prst="rect">
            <a:avLst/>
          </a:prstGeom>
        </p:spPr>
      </p:pic>
      <p:sp>
        <p:nvSpPr>
          <p:cNvPr id="81" name="Slide Number Placeholder 5"/>
          <p:cNvSpPr txBox="1">
            <a:spLocks/>
          </p:cNvSpPr>
          <p:nvPr/>
        </p:nvSpPr>
        <p:spPr>
          <a:xfrm>
            <a:off x="5179466" y="2608945"/>
            <a:ext cx="1446120" cy="36512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pic>
        <p:nvPicPr>
          <p:cNvPr id="61" name="Picture 60"/>
          <p:cNvPicPr>
            <a:picLocks noChangeAspect="1"/>
          </p:cNvPicPr>
          <p:nvPr/>
        </p:nvPicPr>
        <p:blipFill>
          <a:blip r:embed="rId3"/>
          <a:stretch>
            <a:fillRect/>
          </a:stretch>
        </p:blipFill>
        <p:spPr>
          <a:xfrm>
            <a:off x="3777690" y="4997342"/>
            <a:ext cx="416300" cy="382561"/>
          </a:xfrm>
          <a:prstGeom prst="rect">
            <a:avLst/>
          </a:prstGeom>
        </p:spPr>
      </p:pic>
      <p:pic>
        <p:nvPicPr>
          <p:cNvPr id="67" name="Picture 66"/>
          <p:cNvPicPr>
            <a:picLocks noChangeAspect="1"/>
          </p:cNvPicPr>
          <p:nvPr/>
        </p:nvPicPr>
        <p:blipFill>
          <a:blip r:embed="rId3"/>
          <a:stretch>
            <a:fillRect/>
          </a:stretch>
        </p:blipFill>
        <p:spPr>
          <a:xfrm>
            <a:off x="3038959" y="4097893"/>
            <a:ext cx="416300" cy="382561"/>
          </a:xfrm>
          <a:prstGeom prst="rect">
            <a:avLst/>
          </a:prstGeom>
        </p:spPr>
      </p:pic>
      <p:pic>
        <p:nvPicPr>
          <p:cNvPr id="86" name="Picture 85"/>
          <p:cNvPicPr>
            <a:picLocks noChangeAspect="1"/>
          </p:cNvPicPr>
          <p:nvPr/>
        </p:nvPicPr>
        <p:blipFill>
          <a:blip r:embed="rId3"/>
          <a:stretch>
            <a:fillRect/>
          </a:stretch>
        </p:blipFill>
        <p:spPr>
          <a:xfrm>
            <a:off x="3049270" y="4532396"/>
            <a:ext cx="416300" cy="382561"/>
          </a:xfrm>
          <a:prstGeom prst="rect">
            <a:avLst/>
          </a:prstGeom>
        </p:spPr>
      </p:pic>
      <p:pic>
        <p:nvPicPr>
          <p:cNvPr id="87" name="Picture 86"/>
          <p:cNvPicPr>
            <a:picLocks noChangeAspect="1"/>
          </p:cNvPicPr>
          <p:nvPr/>
        </p:nvPicPr>
        <p:blipFill>
          <a:blip r:embed="rId3"/>
          <a:stretch>
            <a:fillRect/>
          </a:stretch>
        </p:blipFill>
        <p:spPr>
          <a:xfrm>
            <a:off x="3062185" y="4994761"/>
            <a:ext cx="416300" cy="382561"/>
          </a:xfrm>
          <a:prstGeom prst="rect">
            <a:avLst/>
          </a:prstGeom>
        </p:spPr>
      </p:pic>
      <p:pic>
        <p:nvPicPr>
          <p:cNvPr id="88" name="Picture 87"/>
          <p:cNvPicPr>
            <a:picLocks noChangeAspect="1"/>
          </p:cNvPicPr>
          <p:nvPr/>
        </p:nvPicPr>
        <p:blipFill>
          <a:blip r:embed="rId3"/>
          <a:stretch>
            <a:fillRect/>
          </a:stretch>
        </p:blipFill>
        <p:spPr>
          <a:xfrm>
            <a:off x="2307952" y="4095308"/>
            <a:ext cx="416300" cy="382561"/>
          </a:xfrm>
          <a:prstGeom prst="rect">
            <a:avLst/>
          </a:prstGeom>
        </p:spPr>
      </p:pic>
      <p:pic>
        <p:nvPicPr>
          <p:cNvPr id="89" name="Picture 88"/>
          <p:cNvPicPr>
            <a:picLocks noChangeAspect="1"/>
          </p:cNvPicPr>
          <p:nvPr/>
        </p:nvPicPr>
        <p:blipFill>
          <a:blip r:embed="rId3"/>
          <a:stretch>
            <a:fillRect/>
          </a:stretch>
        </p:blipFill>
        <p:spPr>
          <a:xfrm>
            <a:off x="2318263" y="4529811"/>
            <a:ext cx="416300" cy="382561"/>
          </a:xfrm>
          <a:prstGeom prst="rect">
            <a:avLst/>
          </a:prstGeom>
        </p:spPr>
      </p:pic>
      <p:pic>
        <p:nvPicPr>
          <p:cNvPr id="90" name="Picture 89"/>
          <p:cNvPicPr>
            <a:picLocks noChangeAspect="1"/>
          </p:cNvPicPr>
          <p:nvPr/>
        </p:nvPicPr>
        <p:blipFill>
          <a:blip r:embed="rId3"/>
          <a:stretch>
            <a:fillRect/>
          </a:stretch>
        </p:blipFill>
        <p:spPr>
          <a:xfrm>
            <a:off x="2331178" y="4992176"/>
            <a:ext cx="416300" cy="382561"/>
          </a:xfrm>
          <a:prstGeom prst="rect">
            <a:avLst/>
          </a:prstGeom>
        </p:spPr>
      </p:pic>
      <p:grpSp>
        <p:nvGrpSpPr>
          <p:cNvPr id="63" name="Group 62"/>
          <p:cNvGrpSpPr/>
          <p:nvPr/>
        </p:nvGrpSpPr>
        <p:grpSpPr>
          <a:xfrm>
            <a:off x="388054" y="4157371"/>
            <a:ext cx="767151" cy="551126"/>
            <a:chOff x="2663605" y="5140466"/>
            <a:chExt cx="725353" cy="521098"/>
          </a:xfrm>
        </p:grpSpPr>
        <p:pic>
          <p:nvPicPr>
            <p:cNvPr id="82" name="Picture 81"/>
            <p:cNvPicPr>
              <a:picLocks noChangeAspect="1"/>
            </p:cNvPicPr>
            <p:nvPr/>
          </p:nvPicPr>
          <p:blipFill>
            <a:blip r:embed="rId6">
              <a:duotone>
                <a:prstClr val="black"/>
                <a:schemeClr val="tx2">
                  <a:tint val="45000"/>
                  <a:satMod val="400000"/>
                </a:schemeClr>
              </a:duotone>
            </a:blip>
            <a:stretch>
              <a:fillRect/>
            </a:stretch>
          </p:blipFill>
          <p:spPr>
            <a:xfrm>
              <a:off x="2663605" y="5189974"/>
              <a:ext cx="294587" cy="457284"/>
            </a:xfrm>
            <a:prstGeom prst="rect">
              <a:avLst/>
            </a:prstGeom>
          </p:spPr>
        </p:pic>
        <p:pic>
          <p:nvPicPr>
            <p:cNvPr id="83" name="Picture 82"/>
            <p:cNvPicPr>
              <a:picLocks noChangeAspect="1"/>
            </p:cNvPicPr>
            <p:nvPr/>
          </p:nvPicPr>
          <p:blipFill>
            <a:blip r:embed="rId7">
              <a:duotone>
                <a:prstClr val="black"/>
                <a:schemeClr val="tx2">
                  <a:tint val="45000"/>
                  <a:satMod val="400000"/>
                </a:schemeClr>
              </a:duotone>
            </a:blip>
            <a:stretch>
              <a:fillRect/>
            </a:stretch>
          </p:blipFill>
          <p:spPr>
            <a:xfrm>
              <a:off x="2995121" y="5392799"/>
              <a:ext cx="264522" cy="268765"/>
            </a:xfrm>
            <a:prstGeom prst="rect">
              <a:avLst/>
            </a:prstGeom>
          </p:spPr>
        </p:pic>
        <p:sp>
          <p:nvSpPr>
            <p:cNvPr id="84" name="TextBox 171"/>
            <p:cNvSpPr txBox="1"/>
            <p:nvPr/>
          </p:nvSpPr>
          <p:spPr>
            <a:xfrm>
              <a:off x="2869389" y="5140466"/>
              <a:ext cx="519569" cy="23280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spc="-30" dirty="0">
                  <a:solidFill>
                    <a:prstClr val="black">
                      <a:lumMod val="75000"/>
                      <a:lumOff val="25000"/>
                    </a:prstClr>
                  </a:solidFill>
                  <a:latin typeface="Segoe UI Semibold" panose="020B0702040204020203" pitchFamily="34" charset="0"/>
                </a:rPr>
                <a:t>Corp 1</a:t>
              </a:r>
            </a:p>
          </p:txBody>
        </p:sp>
      </p:grpSp>
      <p:sp>
        <p:nvSpPr>
          <p:cNvPr id="2" name="Title 1"/>
          <p:cNvSpPr>
            <a:spLocks noGrp="1"/>
          </p:cNvSpPr>
          <p:nvPr>
            <p:ph type="title"/>
          </p:nvPr>
        </p:nvSpPr>
        <p:spPr/>
        <p:txBody>
          <a:bodyPr/>
          <a:lstStyle/>
          <a:p>
            <a:r>
              <a:rPr lang="en-US" dirty="0"/>
              <a:t>Network Protection</a:t>
            </a:r>
          </a:p>
        </p:txBody>
      </p:sp>
      <p:grpSp>
        <p:nvGrpSpPr>
          <p:cNvPr id="76" name="Group 75"/>
          <p:cNvGrpSpPr/>
          <p:nvPr/>
        </p:nvGrpSpPr>
        <p:grpSpPr>
          <a:xfrm>
            <a:off x="2760" y="6512578"/>
            <a:ext cx="12192000" cy="345422"/>
            <a:chOff x="0" y="6520441"/>
            <a:chExt cx="12319257" cy="337559"/>
          </a:xfrm>
        </p:grpSpPr>
        <p:sp>
          <p:nvSpPr>
            <p:cNvPr id="78" name="Rectangle 77"/>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85" name="Rectangle 84"/>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91" name="Rectangle 9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92" name="Rectangle 9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210158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Horizontal)">
                                      <p:cBhvr>
                                        <p:cTn id="7" dur="500"/>
                                        <p:tgtEl>
                                          <p:spTgt spid="7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43426"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DDoS Defense System</a:t>
            </a:r>
          </a:p>
        </p:txBody>
      </p:sp>
      <p:grpSp>
        <p:nvGrpSpPr>
          <p:cNvPr id="3" name="Group 2"/>
          <p:cNvGrpSpPr/>
          <p:nvPr/>
        </p:nvGrpSpPr>
        <p:grpSpPr>
          <a:xfrm>
            <a:off x="1553177" y="1472601"/>
            <a:ext cx="5259941" cy="4691715"/>
            <a:chOff x="1423504" y="1581360"/>
            <a:chExt cx="5259941" cy="4691715"/>
          </a:xfrm>
        </p:grpSpPr>
        <p:sp>
          <p:nvSpPr>
            <p:cNvPr id="232" name="TextBox 231"/>
            <p:cNvSpPr txBox="1"/>
            <p:nvPr/>
          </p:nvSpPr>
          <p:spPr>
            <a:xfrm>
              <a:off x="1423504" y="2692406"/>
              <a:ext cx="1971480" cy="469675"/>
            </a:xfrm>
            <a:prstGeom prst="rect">
              <a:avLst/>
            </a:prstGeom>
            <a:solidFill>
              <a:srgbClr val="0171B0"/>
            </a:solidFill>
          </p:spPr>
          <p:txBody>
            <a:bodyPr wrap="none" lIns="179285" tIns="143428" rIns="179285" bIns="143428" rtlCol="0">
              <a:noAutofit/>
            </a:bodyPr>
            <a:lstStyle/>
            <a:p>
              <a:pPr algn="ctr" defTabSz="914367">
                <a:lnSpc>
                  <a:spcPct val="90000"/>
                </a:lnSpc>
                <a:spcAft>
                  <a:spcPts val="588"/>
                </a:spcAft>
              </a:pPr>
              <a:r>
                <a:rPr lang="en-US" sz="1568" dirty="0">
                  <a:solidFill>
                    <a:srgbClr val="FFFFFF"/>
                  </a:solidFill>
                </a:rPr>
                <a:t>MSFT Routing Layer</a:t>
              </a:r>
            </a:p>
          </p:txBody>
        </p:sp>
        <p:sp>
          <p:nvSpPr>
            <p:cNvPr id="234" name="TextBox 233"/>
            <p:cNvSpPr txBox="1"/>
            <p:nvPr/>
          </p:nvSpPr>
          <p:spPr>
            <a:xfrm>
              <a:off x="4119408" y="3479437"/>
              <a:ext cx="1458910" cy="190087"/>
            </a:xfrm>
            <a:prstGeom prst="rect">
              <a:avLst/>
            </a:prstGeom>
            <a:noFill/>
          </p:spPr>
          <p:txBody>
            <a:bodyPr wrap="none" lIns="0" tIns="0" rIns="0" bIns="0" rtlCol="0" anchor="ctr">
              <a:spAutoFit/>
            </a:bodyPr>
            <a:lstStyle/>
            <a:p>
              <a:pPr>
                <a:lnSpc>
                  <a:spcPct val="90000"/>
                </a:lnSpc>
                <a:spcAft>
                  <a:spcPts val="588"/>
                </a:spcAft>
              </a:pPr>
              <a:r>
                <a:rPr lang="en-US" sz="1372" dirty="0">
                  <a:solidFill>
                    <a:srgbClr val="3C454F"/>
                  </a:solidFill>
                  <a:latin typeface="Segoe UI Semibold" panose="020B0702040204020203" pitchFamily="34" charset="0"/>
                  <a:cs typeface="Segoe UI Semibold" panose="020B0702040204020203" pitchFamily="34" charset="0"/>
                </a:rPr>
                <a:t>Detection Pipeline</a:t>
              </a:r>
            </a:p>
          </p:txBody>
        </p:sp>
        <p:sp>
          <p:nvSpPr>
            <p:cNvPr id="235" name="TextBox 234"/>
            <p:cNvSpPr txBox="1"/>
            <p:nvPr/>
          </p:nvSpPr>
          <p:spPr>
            <a:xfrm>
              <a:off x="5888019" y="2669130"/>
              <a:ext cx="795426" cy="190087"/>
            </a:xfrm>
            <a:prstGeom prst="rect">
              <a:avLst/>
            </a:prstGeom>
            <a:noFill/>
          </p:spPr>
          <p:txBody>
            <a:bodyPr wrap="none" lIns="0" tIns="0" rIns="0" bIns="0" rtlCol="0" anchor="ctr">
              <a:spAutoFit/>
            </a:bodyPr>
            <a:lstStyle/>
            <a:p>
              <a:pPr>
                <a:lnSpc>
                  <a:spcPct val="90000"/>
                </a:lnSpc>
                <a:spcAft>
                  <a:spcPts val="588"/>
                </a:spcAft>
              </a:pPr>
              <a:r>
                <a:rPr lang="en-US" sz="1372" dirty="0">
                  <a:solidFill>
                    <a:srgbClr val="3C454F"/>
                  </a:solidFill>
                  <a:latin typeface="Segoe UI Semibold" panose="020B0702040204020203" pitchFamily="34" charset="0"/>
                  <a:cs typeface="Segoe UI Semibold" panose="020B0702040204020203" pitchFamily="34" charset="0"/>
                </a:rPr>
                <a:t>Profile DB</a:t>
              </a:r>
            </a:p>
          </p:txBody>
        </p:sp>
        <p:sp>
          <p:nvSpPr>
            <p:cNvPr id="236" name="TextBox 235"/>
            <p:cNvSpPr txBox="1"/>
            <p:nvPr/>
          </p:nvSpPr>
          <p:spPr>
            <a:xfrm>
              <a:off x="4643676" y="4818198"/>
              <a:ext cx="1285479" cy="190087"/>
            </a:xfrm>
            <a:prstGeom prst="rect">
              <a:avLst/>
            </a:prstGeom>
            <a:noFill/>
          </p:spPr>
          <p:txBody>
            <a:bodyPr wrap="none" lIns="0" tIns="0" rIns="0" bIns="0" rtlCol="0" anchor="ctr">
              <a:spAutoFit/>
            </a:bodyPr>
            <a:lstStyle/>
            <a:p>
              <a:pPr>
                <a:lnSpc>
                  <a:spcPct val="90000"/>
                </a:lnSpc>
                <a:spcAft>
                  <a:spcPts val="588"/>
                </a:spcAft>
              </a:pPr>
              <a:r>
                <a:rPr lang="en-US" sz="1372" dirty="0">
                  <a:solidFill>
                    <a:srgbClr val="3C454F"/>
                  </a:solidFill>
                  <a:latin typeface="Segoe UI Semibold" panose="020B0702040204020203" pitchFamily="34" charset="0"/>
                  <a:cs typeface="Segoe UI Semibold" panose="020B0702040204020203" pitchFamily="34" charset="0"/>
                </a:rPr>
                <a:t>Scrubbing Array</a:t>
              </a:r>
            </a:p>
          </p:txBody>
        </p:sp>
        <p:sp>
          <p:nvSpPr>
            <p:cNvPr id="237" name="TextBox 236"/>
            <p:cNvSpPr txBox="1"/>
            <p:nvPr/>
          </p:nvSpPr>
          <p:spPr>
            <a:xfrm>
              <a:off x="2785610" y="5276783"/>
              <a:ext cx="289155" cy="190087"/>
            </a:xfrm>
            <a:prstGeom prst="rect">
              <a:avLst/>
            </a:prstGeom>
            <a:noFill/>
          </p:spPr>
          <p:txBody>
            <a:bodyPr wrap="none" lIns="0" tIns="0" rIns="0" bIns="0" rtlCol="0" anchor="ctr">
              <a:spAutoFit/>
            </a:bodyPr>
            <a:lstStyle/>
            <a:p>
              <a:pPr>
                <a:lnSpc>
                  <a:spcPct val="90000"/>
                </a:lnSpc>
                <a:spcAft>
                  <a:spcPts val="588"/>
                </a:spcAft>
              </a:pPr>
              <a:r>
                <a:rPr lang="en-US" sz="1372" dirty="0">
                  <a:solidFill>
                    <a:srgbClr val="3C454F"/>
                  </a:solidFill>
                  <a:latin typeface="Segoe UI Semibold" panose="020B0702040204020203" pitchFamily="34" charset="0"/>
                  <a:cs typeface="Segoe UI Semibold" panose="020B0702040204020203" pitchFamily="34" charset="0"/>
                </a:rPr>
                <a:t>SLB</a:t>
              </a:r>
            </a:p>
          </p:txBody>
        </p:sp>
        <p:sp>
          <p:nvSpPr>
            <p:cNvPr id="238" name="TextBox 237"/>
            <p:cNvSpPr txBox="1"/>
            <p:nvPr/>
          </p:nvSpPr>
          <p:spPr>
            <a:xfrm>
              <a:off x="2785610" y="6001359"/>
              <a:ext cx="909894" cy="190087"/>
            </a:xfrm>
            <a:prstGeom prst="rect">
              <a:avLst/>
            </a:prstGeom>
            <a:noFill/>
          </p:spPr>
          <p:txBody>
            <a:bodyPr wrap="none" lIns="0" tIns="0" rIns="0" bIns="0" rtlCol="0" anchor="ctr">
              <a:spAutoFit/>
            </a:bodyPr>
            <a:lstStyle/>
            <a:p>
              <a:pPr>
                <a:lnSpc>
                  <a:spcPct val="90000"/>
                </a:lnSpc>
                <a:spcAft>
                  <a:spcPts val="588"/>
                </a:spcAft>
              </a:pPr>
              <a:r>
                <a:rPr lang="en-US" sz="1372" dirty="0">
                  <a:solidFill>
                    <a:srgbClr val="3C454F"/>
                  </a:solidFill>
                  <a:latin typeface="Segoe UI Semibold" panose="020B0702040204020203" pitchFamily="34" charset="0"/>
                  <a:cs typeface="Segoe UI Semibold" panose="020B0702040204020203" pitchFamily="34" charset="0"/>
                </a:rPr>
                <a:t>Application</a:t>
              </a:r>
            </a:p>
          </p:txBody>
        </p:sp>
        <p:sp>
          <p:nvSpPr>
            <p:cNvPr id="239" name="TextBox 238"/>
            <p:cNvSpPr txBox="1"/>
            <p:nvPr/>
          </p:nvSpPr>
          <p:spPr>
            <a:xfrm>
              <a:off x="2612139" y="3927874"/>
              <a:ext cx="910506" cy="162865"/>
            </a:xfrm>
            <a:prstGeom prst="rect">
              <a:avLst/>
            </a:prstGeom>
            <a:noFill/>
          </p:spPr>
          <p:txBody>
            <a:bodyPr wrap="none" lIns="0" tIns="0" rIns="0" bIns="0" rtlCol="0" anchor="ctr">
              <a:spAutoFit/>
            </a:bodyPr>
            <a:lstStyle/>
            <a:p>
              <a:pPr algn="ctr" defTabSz="913707">
                <a:lnSpc>
                  <a:spcPct val="90000"/>
                </a:lnSpc>
                <a:spcAft>
                  <a:spcPts val="588"/>
                </a:spcAft>
              </a:pPr>
              <a:r>
                <a:rPr lang="en-US" sz="1176" dirty="0">
                  <a:solidFill>
                    <a:srgbClr val="3C454F"/>
                  </a:solidFill>
                  <a:latin typeface="Segoe UI Semibold" panose="020B0702040204020203" pitchFamily="34" charset="0"/>
                </a:rPr>
                <a:t>Attack Traffic</a:t>
              </a:r>
            </a:p>
          </p:txBody>
        </p:sp>
        <p:sp>
          <p:nvSpPr>
            <p:cNvPr id="240" name="TextBox 239"/>
            <p:cNvSpPr txBox="1"/>
            <p:nvPr/>
          </p:nvSpPr>
          <p:spPr>
            <a:xfrm>
              <a:off x="2612840" y="4335088"/>
              <a:ext cx="1123706" cy="162865"/>
            </a:xfrm>
            <a:prstGeom prst="rect">
              <a:avLst/>
            </a:prstGeom>
            <a:noFill/>
          </p:spPr>
          <p:txBody>
            <a:bodyPr wrap="none" lIns="0" tIns="0" rIns="0" bIns="0" rtlCol="0" anchor="ctr">
              <a:spAutoFit/>
            </a:bodyPr>
            <a:lstStyle/>
            <a:p>
              <a:pPr algn="ctr" defTabSz="913707">
                <a:lnSpc>
                  <a:spcPct val="90000"/>
                </a:lnSpc>
                <a:spcAft>
                  <a:spcPts val="588"/>
                </a:spcAft>
              </a:pPr>
              <a:r>
                <a:rPr lang="en-US" sz="1176" dirty="0">
                  <a:solidFill>
                    <a:srgbClr val="3C454F"/>
                  </a:solidFill>
                  <a:latin typeface="Segoe UI Semibold" panose="020B0702040204020203" pitchFamily="34" charset="0"/>
                </a:rPr>
                <a:t>Scrubbed Traffic</a:t>
              </a:r>
            </a:p>
          </p:txBody>
        </p:sp>
        <p:sp>
          <p:nvSpPr>
            <p:cNvPr id="241" name="TextBox 240"/>
            <p:cNvSpPr txBox="1"/>
            <p:nvPr/>
          </p:nvSpPr>
          <p:spPr>
            <a:xfrm>
              <a:off x="3502692" y="3049092"/>
              <a:ext cx="680456" cy="162932"/>
            </a:xfrm>
            <a:prstGeom prst="rect">
              <a:avLst/>
            </a:prstGeom>
            <a:noFill/>
          </p:spPr>
          <p:txBody>
            <a:bodyPr wrap="none" lIns="0" tIns="0" rIns="0" bIns="0" rtlCol="0" anchor="ctr">
              <a:spAutoFit/>
            </a:bodyPr>
            <a:lstStyle/>
            <a:p>
              <a:pPr algn="ctr" defTabSz="913707">
                <a:lnSpc>
                  <a:spcPct val="90000"/>
                </a:lnSpc>
                <a:spcAft>
                  <a:spcPts val="588"/>
                </a:spcAft>
              </a:pPr>
              <a:r>
                <a:rPr lang="en-US" sz="1176" dirty="0">
                  <a:solidFill>
                    <a:srgbClr val="3C454F"/>
                  </a:solidFill>
                  <a:latin typeface="Segoe UI Semibold" panose="020B0702040204020203" pitchFamily="34" charset="0"/>
                </a:rPr>
                <a:t>Flow Data</a:t>
              </a:r>
            </a:p>
          </p:txBody>
        </p:sp>
        <p:sp>
          <p:nvSpPr>
            <p:cNvPr id="242" name="TextBox 241"/>
            <p:cNvSpPr txBox="1"/>
            <p:nvPr/>
          </p:nvSpPr>
          <p:spPr>
            <a:xfrm>
              <a:off x="3501845" y="2693406"/>
              <a:ext cx="1148572" cy="162932"/>
            </a:xfrm>
            <a:prstGeom prst="rect">
              <a:avLst/>
            </a:prstGeom>
            <a:noFill/>
          </p:spPr>
          <p:txBody>
            <a:bodyPr wrap="none" lIns="0" tIns="0" rIns="0" bIns="0" rtlCol="0" anchor="ctr">
              <a:spAutoFit/>
            </a:bodyPr>
            <a:lstStyle/>
            <a:p>
              <a:pPr algn="ctr" defTabSz="913707">
                <a:lnSpc>
                  <a:spcPct val="90000"/>
                </a:lnSpc>
                <a:spcAft>
                  <a:spcPts val="588"/>
                </a:spcAft>
              </a:pPr>
              <a:r>
                <a:rPr lang="en-US" sz="1176" dirty="0">
                  <a:solidFill>
                    <a:srgbClr val="3C454F"/>
                  </a:solidFill>
                  <a:latin typeface="Segoe UI Semibold" panose="020B0702040204020203" pitchFamily="34" charset="0"/>
                </a:rPr>
                <a:t>Routing Updates</a:t>
              </a:r>
            </a:p>
          </p:txBody>
        </p:sp>
        <p:sp>
          <p:nvSpPr>
            <p:cNvPr id="243" name="Rectangle 242"/>
            <p:cNvSpPr/>
            <p:nvPr/>
          </p:nvSpPr>
          <p:spPr bwMode="auto">
            <a:xfrm>
              <a:off x="2094247" y="5232852"/>
              <a:ext cx="657553" cy="277950"/>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2335961" y="5269236"/>
              <a:ext cx="50471" cy="59055"/>
            </a:xfrm>
            <a:prstGeom prst="rect">
              <a:avLst/>
            </a:prstGeom>
            <a:solidFill>
              <a:srgbClr val="80B9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2438163" y="5269236"/>
              <a:ext cx="50471" cy="59055"/>
            </a:xfrm>
            <a:prstGeom prst="rect">
              <a:avLst/>
            </a:prstGeom>
            <a:solidFill>
              <a:srgbClr val="80B9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2569299" y="5277160"/>
              <a:ext cx="158396" cy="139246"/>
            </a:xfrm>
            <a:prstGeom prst="rect">
              <a:avLst/>
            </a:prstGeom>
            <a:solidFill>
              <a:srgbClr val="80B9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p:cNvSpPr/>
            <p:nvPr/>
          </p:nvSpPr>
          <p:spPr bwMode="auto">
            <a:xfrm flipH="1">
              <a:off x="2585881"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flipH="1">
              <a:off x="2602462"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flipH="1">
              <a:off x="2619045"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flipH="1">
              <a:off x="2635626"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p:cNvSpPr/>
            <p:nvPr/>
          </p:nvSpPr>
          <p:spPr bwMode="auto">
            <a:xfrm flipH="1">
              <a:off x="2652209"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p:cNvSpPr/>
            <p:nvPr/>
          </p:nvSpPr>
          <p:spPr bwMode="auto">
            <a:xfrm flipH="1">
              <a:off x="2668790"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flipH="1">
              <a:off x="2685372"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flipH="1">
              <a:off x="2701954" y="5305860"/>
              <a:ext cx="5610" cy="77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2585881" y="5286773"/>
              <a:ext cx="122015" cy="41528"/>
            </a:xfrm>
            <a:prstGeom prst="ellipse">
              <a:avLst/>
            </a:pr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p:cNvSpPr/>
            <p:nvPr/>
          </p:nvSpPr>
          <p:spPr bwMode="auto">
            <a:xfrm>
              <a:off x="2143620" y="5292820"/>
              <a:ext cx="119215" cy="105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rot="10800000">
              <a:off x="2140396" y="5523767"/>
              <a:ext cx="565255" cy="23442"/>
            </a:xfrm>
            <a:prstGeom prst="trapezoid">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p:cNvSpPr/>
            <p:nvPr/>
          </p:nvSpPr>
          <p:spPr bwMode="auto">
            <a:xfrm>
              <a:off x="2094246" y="5957427"/>
              <a:ext cx="657553" cy="277950"/>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2165012" y="6072841"/>
              <a:ext cx="390381" cy="47121"/>
            </a:xfrm>
            <a:prstGeom prst="rect">
              <a:avLst/>
            </a:pr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182756" y="6092164"/>
              <a:ext cx="354893" cy="8476"/>
            </a:xfrm>
            <a:prstGeom prst="rect">
              <a:avLst/>
            </a:prstGeom>
            <a:solidFill>
              <a:srgbClr val="80B94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114692" y="6079790"/>
              <a:ext cx="33224" cy="33224"/>
            </a:xfrm>
            <a:prstGeom prst="ellipse">
              <a:avLst/>
            </a:prstGeom>
            <a:solidFill>
              <a:srgbClr val="80B9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2588522" y="6034837"/>
              <a:ext cx="123129" cy="123129"/>
              <a:chOff x="1983240" y="6012822"/>
              <a:chExt cx="125598" cy="125598"/>
            </a:xfrm>
          </p:grpSpPr>
          <p:sp>
            <p:nvSpPr>
              <p:cNvPr id="263" name="Oval 262"/>
              <p:cNvSpPr/>
              <p:nvPr/>
            </p:nvSpPr>
            <p:spPr bwMode="auto">
              <a:xfrm>
                <a:off x="2028465" y="6058676"/>
                <a:ext cx="33890" cy="33890"/>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p:cNvSpPr/>
              <p:nvPr/>
            </p:nvSpPr>
            <p:spPr bwMode="auto">
              <a:xfrm>
                <a:off x="1983240" y="6012822"/>
                <a:ext cx="125598" cy="125598"/>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5" name="Block Arc 264"/>
              <p:cNvSpPr/>
              <p:nvPr/>
            </p:nvSpPr>
            <p:spPr bwMode="auto">
              <a:xfrm rot="17100000" flipH="1">
                <a:off x="1999696" y="6027963"/>
                <a:ext cx="91120" cy="102880"/>
              </a:xfrm>
              <a:prstGeom prst="blockArc">
                <a:avLst>
                  <a:gd name="adj1" fmla="val 13361785"/>
                  <a:gd name="adj2" fmla="val 20068009"/>
                  <a:gd name="adj3" fmla="val 2141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6" name="Block Arc 265"/>
              <p:cNvSpPr/>
              <p:nvPr/>
            </p:nvSpPr>
            <p:spPr bwMode="auto">
              <a:xfrm rot="4500000">
                <a:off x="1999696" y="6027964"/>
                <a:ext cx="91120" cy="102880"/>
              </a:xfrm>
              <a:prstGeom prst="blockArc">
                <a:avLst>
                  <a:gd name="adj1" fmla="val 13361785"/>
                  <a:gd name="adj2" fmla="val 20068009"/>
                  <a:gd name="adj3" fmla="val 2141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7" name="Trapezoid 266"/>
            <p:cNvSpPr/>
            <p:nvPr/>
          </p:nvSpPr>
          <p:spPr bwMode="auto">
            <a:xfrm rot="10800000">
              <a:off x="2140396" y="6249633"/>
              <a:ext cx="565255" cy="23442"/>
            </a:xfrm>
            <a:prstGeom prst="trapezoid">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312471" y="3120178"/>
              <a:ext cx="851271" cy="277950"/>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2" name="Trapezoid 281"/>
            <p:cNvSpPr/>
            <p:nvPr/>
          </p:nvSpPr>
          <p:spPr bwMode="auto">
            <a:xfrm>
              <a:off x="4355035" y="3410887"/>
              <a:ext cx="766144" cy="23442"/>
            </a:xfrm>
            <a:prstGeom prst="trapezoid">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6052154" y="2902893"/>
              <a:ext cx="405159" cy="680145"/>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6366353" y="3209918"/>
              <a:ext cx="49836" cy="49836"/>
            </a:xfrm>
            <a:prstGeom prst="ellipse">
              <a:avLst/>
            </a:prstGeom>
            <a:solidFill>
              <a:srgbClr val="80B9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6177044" y="3294861"/>
              <a:ext cx="233505" cy="234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6177044" y="3348347"/>
              <a:ext cx="233505" cy="234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6177044" y="3401832"/>
              <a:ext cx="233505" cy="234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291" name="Elbow Connector 290"/>
            <p:cNvCxnSpPr/>
            <p:nvPr/>
          </p:nvCxnSpPr>
          <p:spPr>
            <a:xfrm rot="16200000" flipH="1">
              <a:off x="3055529" y="2682006"/>
              <a:ext cx="967162" cy="1927313"/>
            </a:xfrm>
            <a:prstGeom prst="bentConnector2">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2" name="Elbow Connector 291"/>
            <p:cNvCxnSpPr/>
            <p:nvPr/>
          </p:nvCxnSpPr>
          <p:spPr>
            <a:xfrm rot="10800000" flipV="1">
              <a:off x="2575455" y="4290451"/>
              <a:ext cx="1972135" cy="942401"/>
            </a:xfrm>
            <a:prstGeom prst="bentConnector2">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p:nvPr/>
          </p:nvCxnSpPr>
          <p:spPr>
            <a:xfrm>
              <a:off x="2423024" y="3162081"/>
              <a:ext cx="0" cy="2070771"/>
            </a:xfrm>
            <a:prstGeom prst="straightConnector1">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endCxn id="232" idx="0"/>
            </p:cNvCxnSpPr>
            <p:nvPr/>
          </p:nvCxnSpPr>
          <p:spPr>
            <a:xfrm>
              <a:off x="2409244" y="2366455"/>
              <a:ext cx="0" cy="325951"/>
            </a:xfrm>
            <a:prstGeom prst="straightConnector1">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5" name="Elbow Connector 294"/>
            <p:cNvCxnSpPr>
              <a:endCxn id="232" idx="3"/>
            </p:cNvCxnSpPr>
            <p:nvPr/>
          </p:nvCxnSpPr>
          <p:spPr>
            <a:xfrm rot="10800000">
              <a:off x="3394984" y="2927244"/>
              <a:ext cx="1726816" cy="192935"/>
            </a:xfrm>
            <a:prstGeom prst="bentConnector3">
              <a:avLst>
                <a:gd name="adj1" fmla="val -104"/>
              </a:avLst>
            </a:prstGeom>
            <a:ln w="12700">
              <a:solidFill>
                <a:schemeClr val="bg1">
                  <a:lumMod val="50000"/>
                </a:schemeClr>
              </a:solidFill>
              <a:prstDash val="sysDot"/>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6" name="Elbow Connector 295"/>
            <p:cNvCxnSpPr>
              <a:endCxn id="268" idx="0"/>
            </p:cNvCxnSpPr>
            <p:nvPr/>
          </p:nvCxnSpPr>
          <p:spPr>
            <a:xfrm>
              <a:off x="3394984" y="2989002"/>
              <a:ext cx="1343124" cy="131177"/>
            </a:xfrm>
            <a:prstGeom prst="bentConnector2">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p:nvPr/>
          </p:nvCxnSpPr>
          <p:spPr>
            <a:xfrm flipH="1">
              <a:off x="5163742" y="3242965"/>
              <a:ext cx="888411" cy="0"/>
            </a:xfrm>
            <a:prstGeom prst="straightConnector1">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257" idx="0"/>
              <a:endCxn id="258" idx="0"/>
            </p:cNvCxnSpPr>
            <p:nvPr/>
          </p:nvCxnSpPr>
          <p:spPr>
            <a:xfrm flipH="1">
              <a:off x="2423023" y="5547209"/>
              <a:ext cx="1" cy="410218"/>
            </a:xfrm>
            <a:prstGeom prst="straightConnector1">
              <a:avLst/>
            </a:prstGeom>
            <a:ln w="12700">
              <a:solidFill>
                <a:schemeClr val="bg1">
                  <a:lumMod val="50000"/>
                </a:schemeClr>
              </a:solidFill>
              <a:prstDash val="solid"/>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sp>
          <p:nvSpPr>
            <p:cNvPr id="348" name="Freeform 25"/>
            <p:cNvSpPr>
              <a:spLocks/>
            </p:cNvSpPr>
            <p:nvPr/>
          </p:nvSpPr>
          <p:spPr bwMode="auto">
            <a:xfrm>
              <a:off x="1808836" y="1581360"/>
              <a:ext cx="1194250" cy="799066"/>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rgbClr val="0171B0"/>
            </a:solidFill>
            <a:ln w="19050">
              <a:noFill/>
            </a:ln>
            <a:extLst/>
          </p:spPr>
          <p:txBody>
            <a:bodyPr vert="horz" wrap="square" lIns="91427" tIns="45713" rIns="91427" bIns="45713" numCol="1" anchor="t" anchorCtr="0" compatLnSpc="1">
              <a:prstTxWarp prst="textNoShape">
                <a:avLst/>
              </a:prstTxWarp>
            </a:bodyPr>
            <a:lstStyle/>
            <a:p>
              <a:pPr defTabSz="914225">
                <a:defRPr/>
              </a:pPr>
              <a:endParaRPr lang="en-US" sz="1961" kern="0" dirty="0">
                <a:solidFill>
                  <a:srgbClr val="0078D7"/>
                </a:solidFill>
              </a:endParaRPr>
            </a:p>
          </p:txBody>
        </p:sp>
        <p:sp>
          <p:nvSpPr>
            <p:cNvPr id="233" name="TextBox 232"/>
            <p:cNvSpPr txBox="1"/>
            <p:nvPr/>
          </p:nvSpPr>
          <p:spPr>
            <a:xfrm>
              <a:off x="2084341" y="1967152"/>
              <a:ext cx="643240" cy="201289"/>
            </a:xfrm>
            <a:prstGeom prst="rect">
              <a:avLst/>
            </a:prstGeom>
            <a:noFill/>
          </p:spPr>
          <p:txBody>
            <a:bodyPr wrap="none" lIns="0" tIns="0" rIns="0" bIns="0" rtlCol="0" anchor="ctr">
              <a:noAutofit/>
            </a:bodyPr>
            <a:lstStyle/>
            <a:p>
              <a:pPr algn="ctr" defTabSz="913707">
                <a:lnSpc>
                  <a:spcPct val="90000"/>
                </a:lnSpc>
                <a:spcAft>
                  <a:spcPts val="588"/>
                </a:spcAft>
              </a:pPr>
              <a:r>
                <a:rPr lang="en-US" sz="1176" dirty="0">
                  <a:solidFill>
                    <a:srgbClr val="FFFFFF"/>
                  </a:solidFill>
                  <a:latin typeface="Segoe UI Semibold" panose="020B0702040204020203" pitchFamily="34" charset="0"/>
                </a:rPr>
                <a:t>Internet</a:t>
              </a:r>
            </a:p>
          </p:txBody>
        </p:sp>
        <p:grpSp>
          <p:nvGrpSpPr>
            <p:cNvPr id="9" name="Group 8"/>
            <p:cNvGrpSpPr/>
            <p:nvPr/>
          </p:nvGrpSpPr>
          <p:grpSpPr>
            <a:xfrm>
              <a:off x="4518254" y="3990268"/>
              <a:ext cx="721892" cy="311904"/>
              <a:chOff x="3951667" y="3927255"/>
              <a:chExt cx="736367" cy="318158"/>
            </a:xfrm>
          </p:grpSpPr>
          <p:sp>
            <p:nvSpPr>
              <p:cNvPr id="315" name="Rectangle 314"/>
              <p:cNvSpPr/>
              <p:nvPr/>
            </p:nvSpPr>
            <p:spPr bwMode="auto">
              <a:xfrm>
                <a:off x="3951667" y="3927255"/>
                <a:ext cx="727411" cy="283523"/>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22" name="Trapezoid 321"/>
              <p:cNvSpPr/>
              <p:nvPr/>
            </p:nvSpPr>
            <p:spPr bwMode="auto">
              <a:xfrm rot="10800000">
                <a:off x="4004175" y="4221501"/>
                <a:ext cx="654458" cy="23912"/>
              </a:xfrm>
              <a:prstGeom prst="trapezoid">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p:cNvSpPr/>
              <p:nvPr/>
            </p:nvSpPr>
            <p:spPr bwMode="auto">
              <a:xfrm>
                <a:off x="3990359"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p:cNvSpPr/>
              <p:nvPr/>
            </p:nvSpPr>
            <p:spPr bwMode="auto">
              <a:xfrm>
                <a:off x="4075332"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4160305"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p:cNvSpPr/>
              <p:nvPr/>
            </p:nvSpPr>
            <p:spPr bwMode="auto">
              <a:xfrm>
                <a:off x="4245279"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a:off x="4471435" y="3959018"/>
                <a:ext cx="216599" cy="1649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21" name="Freeform 320"/>
              <p:cNvSpPr/>
              <p:nvPr/>
            </p:nvSpPr>
            <p:spPr>
              <a:xfrm rot="16200000">
                <a:off x="4474562" y="3988433"/>
                <a:ext cx="164592" cy="161167"/>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896118"/>
                <a:endParaRPr lang="en-US" sz="882" dirty="0">
                  <a:solidFill>
                    <a:prstClr val="black"/>
                  </a:solidFill>
                </a:endParaRPr>
              </a:p>
            </p:txBody>
          </p:sp>
        </p:grpSp>
        <p:grpSp>
          <p:nvGrpSpPr>
            <p:cNvPr id="349" name="Group 348"/>
            <p:cNvGrpSpPr/>
            <p:nvPr/>
          </p:nvGrpSpPr>
          <p:grpSpPr>
            <a:xfrm>
              <a:off x="4673472" y="4231690"/>
              <a:ext cx="721892" cy="311904"/>
              <a:chOff x="3951667" y="3927255"/>
              <a:chExt cx="736367" cy="318158"/>
            </a:xfrm>
          </p:grpSpPr>
          <p:sp>
            <p:nvSpPr>
              <p:cNvPr id="350" name="Rectangle 349"/>
              <p:cNvSpPr/>
              <p:nvPr/>
            </p:nvSpPr>
            <p:spPr bwMode="auto">
              <a:xfrm>
                <a:off x="3951667" y="3927255"/>
                <a:ext cx="727411" cy="283523"/>
              </a:xfrm>
              <a:prstGeom prst="rect">
                <a:avLst/>
              </a:prstGeom>
              <a:solidFill>
                <a:srgbClr val="80B940"/>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1" name="Trapezoid 350"/>
              <p:cNvSpPr/>
              <p:nvPr/>
            </p:nvSpPr>
            <p:spPr bwMode="auto">
              <a:xfrm rot="10800000">
                <a:off x="4004175" y="4221501"/>
                <a:ext cx="654458" cy="23912"/>
              </a:xfrm>
              <a:prstGeom prst="trapezoid">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p:cNvSpPr/>
              <p:nvPr/>
            </p:nvSpPr>
            <p:spPr bwMode="auto">
              <a:xfrm>
                <a:off x="3990359"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4075332"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4" name="Oval 353"/>
              <p:cNvSpPr/>
              <p:nvPr/>
            </p:nvSpPr>
            <p:spPr bwMode="auto">
              <a:xfrm>
                <a:off x="4160305"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5" name="Oval 354"/>
              <p:cNvSpPr/>
              <p:nvPr/>
            </p:nvSpPr>
            <p:spPr bwMode="auto">
              <a:xfrm>
                <a:off x="4245279"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6" name="Rectangle 355"/>
              <p:cNvSpPr/>
              <p:nvPr/>
            </p:nvSpPr>
            <p:spPr bwMode="auto">
              <a:xfrm>
                <a:off x="4471435" y="3959018"/>
                <a:ext cx="216599" cy="1649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57" name="Freeform 356"/>
              <p:cNvSpPr/>
              <p:nvPr/>
            </p:nvSpPr>
            <p:spPr>
              <a:xfrm rot="16200000">
                <a:off x="4474562" y="3988433"/>
                <a:ext cx="164592" cy="161167"/>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896118"/>
                <a:endParaRPr lang="en-US" sz="882" dirty="0">
                  <a:solidFill>
                    <a:prstClr val="black"/>
                  </a:solidFill>
                </a:endParaRPr>
              </a:p>
            </p:txBody>
          </p:sp>
        </p:grpSp>
        <p:grpSp>
          <p:nvGrpSpPr>
            <p:cNvPr id="358" name="Group 357"/>
            <p:cNvGrpSpPr/>
            <p:nvPr/>
          </p:nvGrpSpPr>
          <p:grpSpPr>
            <a:xfrm>
              <a:off x="4828691" y="4473112"/>
              <a:ext cx="721892" cy="311904"/>
              <a:chOff x="3951667" y="3927255"/>
              <a:chExt cx="736367" cy="318158"/>
            </a:xfrm>
          </p:grpSpPr>
          <p:sp>
            <p:nvSpPr>
              <p:cNvPr id="359" name="Rectangle 358"/>
              <p:cNvSpPr/>
              <p:nvPr/>
            </p:nvSpPr>
            <p:spPr bwMode="auto">
              <a:xfrm>
                <a:off x="3951667" y="3927255"/>
                <a:ext cx="727411" cy="283523"/>
              </a:xfrm>
              <a:prstGeom prst="rect">
                <a:avLst/>
              </a:prstGeom>
              <a:solidFill>
                <a:srgbClr val="80B940"/>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0" name="Trapezoid 359"/>
              <p:cNvSpPr/>
              <p:nvPr/>
            </p:nvSpPr>
            <p:spPr bwMode="auto">
              <a:xfrm rot="10800000">
                <a:off x="4004175" y="4221501"/>
                <a:ext cx="654458" cy="23912"/>
              </a:xfrm>
              <a:prstGeom prst="trapezoid">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p:cNvSpPr/>
              <p:nvPr/>
            </p:nvSpPr>
            <p:spPr bwMode="auto">
              <a:xfrm>
                <a:off x="3990359"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2" name="Oval 361"/>
              <p:cNvSpPr/>
              <p:nvPr/>
            </p:nvSpPr>
            <p:spPr bwMode="auto">
              <a:xfrm>
                <a:off x="4075332"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3" name="Oval 362"/>
              <p:cNvSpPr/>
              <p:nvPr/>
            </p:nvSpPr>
            <p:spPr bwMode="auto">
              <a:xfrm>
                <a:off x="4160305"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4" name="Oval 363"/>
              <p:cNvSpPr/>
              <p:nvPr/>
            </p:nvSpPr>
            <p:spPr bwMode="auto">
              <a:xfrm>
                <a:off x="4245279" y="3961547"/>
                <a:ext cx="66826" cy="640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5" name="Rectangle 364"/>
              <p:cNvSpPr/>
              <p:nvPr/>
            </p:nvSpPr>
            <p:spPr bwMode="auto">
              <a:xfrm>
                <a:off x="4471435" y="3959018"/>
                <a:ext cx="216599" cy="1649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66" name="Freeform 365"/>
              <p:cNvSpPr/>
              <p:nvPr/>
            </p:nvSpPr>
            <p:spPr>
              <a:xfrm rot="16200000">
                <a:off x="4474562" y="3988433"/>
                <a:ext cx="164592" cy="161167"/>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896118"/>
                <a:endParaRPr lang="en-US" sz="882" dirty="0">
                  <a:solidFill>
                    <a:prstClr val="black"/>
                  </a:solidFill>
                </a:endParaRPr>
              </a:p>
            </p:txBody>
          </p:sp>
        </p:grpSp>
        <p:grpSp>
          <p:nvGrpSpPr>
            <p:cNvPr id="269" name="Group 268"/>
            <p:cNvGrpSpPr/>
            <p:nvPr/>
          </p:nvGrpSpPr>
          <p:grpSpPr>
            <a:xfrm>
              <a:off x="4346845" y="3206522"/>
              <a:ext cx="82195" cy="36338"/>
              <a:chOff x="9615488" y="2776719"/>
              <a:chExt cx="90488" cy="40005"/>
            </a:xfrm>
          </p:grpSpPr>
          <p:sp>
            <p:nvSpPr>
              <p:cNvPr id="345" name="Rectangle 344"/>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Group 269"/>
            <p:cNvGrpSpPr/>
            <p:nvPr/>
          </p:nvGrpSpPr>
          <p:grpSpPr>
            <a:xfrm>
              <a:off x="4346845" y="3274295"/>
              <a:ext cx="82195" cy="36338"/>
              <a:chOff x="9615488" y="2776719"/>
              <a:chExt cx="90488" cy="40005"/>
            </a:xfrm>
          </p:grpSpPr>
          <p:sp>
            <p:nvSpPr>
              <p:cNvPr id="343" name="Rectangle 342"/>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4" name="Rectangle 343"/>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1" name="Group 270"/>
            <p:cNvGrpSpPr/>
            <p:nvPr/>
          </p:nvGrpSpPr>
          <p:grpSpPr>
            <a:xfrm>
              <a:off x="4464946" y="3274295"/>
              <a:ext cx="82195" cy="36338"/>
              <a:chOff x="9615488" y="2776719"/>
              <a:chExt cx="90488" cy="40005"/>
            </a:xfrm>
          </p:grpSpPr>
          <p:sp>
            <p:nvSpPr>
              <p:cNvPr id="341" name="Rectangle 340"/>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2" name="Group 271"/>
            <p:cNvGrpSpPr/>
            <p:nvPr/>
          </p:nvGrpSpPr>
          <p:grpSpPr>
            <a:xfrm>
              <a:off x="4464946" y="3209083"/>
              <a:ext cx="82195" cy="36338"/>
              <a:chOff x="9615488" y="2776719"/>
              <a:chExt cx="90488" cy="40005"/>
            </a:xfrm>
          </p:grpSpPr>
          <p:sp>
            <p:nvSpPr>
              <p:cNvPr id="339" name="Rectangle 338"/>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3" name="Group 272"/>
            <p:cNvGrpSpPr/>
            <p:nvPr/>
          </p:nvGrpSpPr>
          <p:grpSpPr>
            <a:xfrm>
              <a:off x="4574978" y="3209083"/>
              <a:ext cx="82195" cy="36338"/>
              <a:chOff x="9615488" y="2776719"/>
              <a:chExt cx="90488" cy="40005"/>
            </a:xfrm>
          </p:grpSpPr>
          <p:sp>
            <p:nvSpPr>
              <p:cNvPr id="337" name="Rectangle 336"/>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4" name="Group 273"/>
            <p:cNvGrpSpPr/>
            <p:nvPr/>
          </p:nvGrpSpPr>
          <p:grpSpPr>
            <a:xfrm>
              <a:off x="4574978" y="3274477"/>
              <a:ext cx="82195" cy="36338"/>
              <a:chOff x="9615488" y="2776719"/>
              <a:chExt cx="90488" cy="40005"/>
            </a:xfrm>
          </p:grpSpPr>
          <p:sp>
            <p:nvSpPr>
              <p:cNvPr id="335" name="Rectangle 334"/>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6" name="Rectangle 335"/>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 name="Group 274"/>
            <p:cNvGrpSpPr/>
            <p:nvPr/>
          </p:nvGrpSpPr>
          <p:grpSpPr>
            <a:xfrm>
              <a:off x="4679318" y="3274477"/>
              <a:ext cx="82195" cy="36338"/>
              <a:chOff x="9615488" y="2776719"/>
              <a:chExt cx="90488" cy="40005"/>
            </a:xfrm>
          </p:grpSpPr>
          <p:sp>
            <p:nvSpPr>
              <p:cNvPr id="333" name="Rectangle 332"/>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4" name="Rectangle 333"/>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6" name="Group 275"/>
            <p:cNvGrpSpPr/>
            <p:nvPr/>
          </p:nvGrpSpPr>
          <p:grpSpPr>
            <a:xfrm>
              <a:off x="4679318" y="3204597"/>
              <a:ext cx="82195" cy="36338"/>
              <a:chOff x="9615488" y="2776719"/>
              <a:chExt cx="90488" cy="40005"/>
            </a:xfrm>
          </p:grpSpPr>
          <p:sp>
            <p:nvSpPr>
              <p:cNvPr id="331" name="Rectangle 330"/>
              <p:cNvSpPr/>
              <p:nvPr/>
            </p:nvSpPr>
            <p:spPr bwMode="auto">
              <a:xfrm>
                <a:off x="9615488" y="2776719"/>
                <a:ext cx="90488" cy="312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p:cNvSpPr/>
              <p:nvPr/>
            </p:nvSpPr>
            <p:spPr bwMode="auto">
              <a:xfrm>
                <a:off x="9637873" y="2802931"/>
                <a:ext cx="45719" cy="13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7" name="Rectangle 276"/>
            <p:cNvSpPr/>
            <p:nvPr/>
          </p:nvSpPr>
          <p:spPr bwMode="auto">
            <a:xfrm>
              <a:off x="4844025" y="3178297"/>
              <a:ext cx="294119" cy="161714"/>
            </a:xfrm>
            <a:prstGeom prst="rect">
              <a:avLst/>
            </a:prstGeom>
            <a:solidFill>
              <a:srgbClr val="80B9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78" name="Group 277"/>
            <p:cNvGrpSpPr/>
            <p:nvPr/>
          </p:nvGrpSpPr>
          <p:grpSpPr>
            <a:xfrm>
              <a:off x="4968606" y="3187479"/>
              <a:ext cx="41528" cy="60283"/>
              <a:chOff x="10458677" y="2765540"/>
              <a:chExt cx="45719" cy="66366"/>
            </a:xfrm>
          </p:grpSpPr>
          <p:sp>
            <p:nvSpPr>
              <p:cNvPr id="329" name="Rectangle 328"/>
              <p:cNvSpPr/>
              <p:nvPr/>
            </p:nvSpPr>
            <p:spPr bwMode="auto">
              <a:xfrm>
                <a:off x="10474254" y="2782270"/>
                <a:ext cx="14567" cy="49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0" name="Chevron 329"/>
              <p:cNvSpPr/>
              <p:nvPr/>
            </p:nvSpPr>
            <p:spPr bwMode="auto">
              <a:xfrm rot="16200000">
                <a:off x="10464362" y="2759855"/>
                <a:ext cx="34350" cy="45719"/>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9" name="Group 278"/>
            <p:cNvGrpSpPr/>
            <p:nvPr/>
          </p:nvGrpSpPr>
          <p:grpSpPr>
            <a:xfrm flipH="1" flipV="1">
              <a:off x="4968606" y="3271714"/>
              <a:ext cx="41528" cy="60283"/>
              <a:chOff x="10458677" y="2765540"/>
              <a:chExt cx="45719" cy="66366"/>
            </a:xfrm>
          </p:grpSpPr>
          <p:sp>
            <p:nvSpPr>
              <p:cNvPr id="327" name="Rectangle 326"/>
              <p:cNvSpPr/>
              <p:nvPr/>
            </p:nvSpPr>
            <p:spPr bwMode="auto">
              <a:xfrm>
                <a:off x="10474254" y="2782270"/>
                <a:ext cx="14567" cy="49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28" name="Chevron 327"/>
              <p:cNvSpPr/>
              <p:nvPr/>
            </p:nvSpPr>
            <p:spPr bwMode="auto">
              <a:xfrm rot="16200000">
                <a:off x="10464362" y="2759855"/>
                <a:ext cx="34350" cy="45719"/>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0" name="Group 279"/>
            <p:cNvGrpSpPr/>
            <p:nvPr/>
          </p:nvGrpSpPr>
          <p:grpSpPr>
            <a:xfrm>
              <a:off x="5021823" y="3242388"/>
              <a:ext cx="96319" cy="41529"/>
              <a:chOff x="10517263" y="2813822"/>
              <a:chExt cx="106037" cy="45720"/>
            </a:xfrm>
          </p:grpSpPr>
          <p:sp>
            <p:nvSpPr>
              <p:cNvPr id="325" name="Rectangle 324"/>
              <p:cNvSpPr/>
              <p:nvPr/>
            </p:nvSpPr>
            <p:spPr bwMode="auto">
              <a:xfrm rot="16200000">
                <a:off x="10572050" y="2792715"/>
                <a:ext cx="14567" cy="879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26" name="Chevron 325"/>
              <p:cNvSpPr/>
              <p:nvPr/>
            </p:nvSpPr>
            <p:spPr bwMode="auto">
              <a:xfrm rot="10800000">
                <a:off x="10517263" y="2813822"/>
                <a:ext cx="37785" cy="45720"/>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p:cNvGrpSpPr/>
            <p:nvPr/>
          </p:nvGrpSpPr>
          <p:grpSpPr>
            <a:xfrm flipH="1">
              <a:off x="4857938" y="3242388"/>
              <a:ext cx="96319" cy="41529"/>
              <a:chOff x="10517263" y="2813822"/>
              <a:chExt cx="106037" cy="45720"/>
            </a:xfrm>
          </p:grpSpPr>
          <p:sp>
            <p:nvSpPr>
              <p:cNvPr id="323" name="Rectangle 322"/>
              <p:cNvSpPr/>
              <p:nvPr/>
            </p:nvSpPr>
            <p:spPr bwMode="auto">
              <a:xfrm rot="16200000">
                <a:off x="10572050" y="2792715"/>
                <a:ext cx="14567" cy="879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24" name="Chevron 323"/>
              <p:cNvSpPr/>
              <p:nvPr/>
            </p:nvSpPr>
            <p:spPr bwMode="auto">
              <a:xfrm rot="10800000">
                <a:off x="10517263" y="2813822"/>
                <a:ext cx="37785" cy="45720"/>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6" name="Rectangle 395"/>
          <p:cNvSpPr/>
          <p:nvPr/>
        </p:nvSpPr>
        <p:spPr bwMode="auto">
          <a:xfrm>
            <a:off x="0" y="1335974"/>
            <a:ext cx="564935" cy="50982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11637511" y="1335974"/>
            <a:ext cx="554489" cy="5006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5" name="TextBox 30"/>
          <p:cNvSpPr txBox="1"/>
          <p:nvPr/>
        </p:nvSpPr>
        <p:spPr>
          <a:xfrm>
            <a:off x="8232832" y="2288618"/>
            <a:ext cx="3057370" cy="3192939"/>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Azure’s DDoS defense system is designed not only to withstand attacks from the outside, but also from within.</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Azure monitors and detects internally initiated DDoS attacks and removes offending VMs from the network</a:t>
            </a:r>
          </a:p>
        </p:txBody>
      </p:sp>
      <p:cxnSp>
        <p:nvCxnSpPr>
          <p:cNvPr id="146" name="Straight Connector 145"/>
          <p:cNvCxnSpPr/>
          <p:nvPr/>
        </p:nvCxnSpPr>
        <p:spPr>
          <a:xfrm flipV="1">
            <a:off x="7789908" y="1655675"/>
            <a:ext cx="0" cy="4498848"/>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2760" y="6512578"/>
            <a:ext cx="12192000" cy="345422"/>
            <a:chOff x="0" y="6520441"/>
            <a:chExt cx="12319257" cy="337559"/>
          </a:xfrm>
        </p:grpSpPr>
        <p:sp>
          <p:nvSpPr>
            <p:cNvPr id="130" name="Rectangle 129"/>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131" name="Rectangle 130"/>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132" name="Rectangle 131"/>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133" name="Rectangle 132"/>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93457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6" presetClass="entr" presetSubtype="42"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barn(outHorizontal)">
                                      <p:cBhvr>
                                        <p:cTn id="11" dur="500"/>
                                        <p:tgtEl>
                                          <p:spTgt spid="145"/>
                                        </p:tgtEl>
                                      </p:cBhvr>
                                    </p:animEffect>
                                  </p:childTnLst>
                                </p:cTn>
                              </p:par>
                              <p:par>
                                <p:cTn id="12" presetID="16" presetClass="entr" presetSubtype="42" fill="hold" nodeType="with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barn(outHorizontal)">
                                      <p:cBhvr>
                                        <p:cTn id="1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Title 1"/>
          <p:cNvSpPr txBox="1">
            <a:spLocks/>
          </p:cNvSpPr>
          <p:nvPr/>
        </p:nvSpPr>
        <p:spPr>
          <a:xfrm>
            <a:off x="546096" y="106181"/>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141" name="TextBox 7"/>
          <p:cNvSpPr txBox="1"/>
          <p:nvPr/>
        </p:nvSpPr>
        <p:spPr>
          <a:xfrm>
            <a:off x="7840911" y="2019041"/>
            <a:ext cx="3809137" cy="362382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Stored data accessible only through claims-based IDM &amp; access control with private key</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Storage blocks are hashed by the hypervisor to separate accounts</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SQL Azure isolates separate account databases</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VM switch at the host level blocks inter-tenant communication</a:t>
            </a:r>
          </a:p>
        </p:txBody>
      </p:sp>
      <p:cxnSp>
        <p:nvCxnSpPr>
          <p:cNvPr id="142" name="Straight Connector 141"/>
          <p:cNvCxnSpPr/>
          <p:nvPr/>
        </p:nvCxnSpPr>
        <p:spPr>
          <a:xfrm flipV="1">
            <a:off x="7467721" y="1655612"/>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1855" y="1913787"/>
            <a:ext cx="6548542" cy="3840516"/>
            <a:chOff x="561855" y="2172633"/>
            <a:chExt cx="5914464" cy="3468649"/>
          </a:xfrm>
        </p:grpSpPr>
        <p:sp>
          <p:nvSpPr>
            <p:cNvPr id="43" name="Rectangle 42"/>
            <p:cNvSpPr/>
            <p:nvPr/>
          </p:nvSpPr>
          <p:spPr>
            <a:xfrm>
              <a:off x="3316913" y="2556262"/>
              <a:ext cx="2921079" cy="2914937"/>
            </a:xfrm>
            <a:prstGeom prst="rect">
              <a:avLst/>
            </a:prstGeom>
            <a:solidFill>
              <a:schemeClr val="bg1"/>
            </a:solid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endParaRPr>
            </a:p>
          </p:txBody>
        </p:sp>
        <p:sp>
          <p:nvSpPr>
            <p:cNvPr id="44" name="TextBox 132"/>
            <p:cNvSpPr txBox="1"/>
            <p:nvPr/>
          </p:nvSpPr>
          <p:spPr>
            <a:xfrm>
              <a:off x="4856602" y="4394701"/>
              <a:ext cx="460661"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Segoe UI Semibold" panose="020B0702040204020203" pitchFamily="34" charset="0"/>
                </a:rPr>
                <a:t>Azure Storage </a:t>
              </a:r>
            </a:p>
          </p:txBody>
        </p:sp>
        <p:sp>
          <p:nvSpPr>
            <p:cNvPr id="45" name="Rounded Rectangle 44"/>
            <p:cNvSpPr/>
            <p:nvPr/>
          </p:nvSpPr>
          <p:spPr>
            <a:xfrm>
              <a:off x="2241470" y="2396591"/>
              <a:ext cx="4234849" cy="3244691"/>
            </a:xfrm>
            <a:prstGeom prst="roundRect">
              <a:avLst>
                <a:gd name="adj" fmla="val 0"/>
              </a:avLst>
            </a:pr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pic>
          <p:nvPicPr>
            <p:cNvPr id="53" name="Picture 52"/>
            <p:cNvPicPr>
              <a:picLocks noChangeAspect="1"/>
            </p:cNvPicPr>
            <p:nvPr/>
          </p:nvPicPr>
          <p:blipFill>
            <a:blip r:embed="rId3"/>
            <a:stretch>
              <a:fillRect/>
            </a:stretch>
          </p:blipFill>
          <p:spPr>
            <a:xfrm>
              <a:off x="5457694" y="4913956"/>
              <a:ext cx="313692" cy="406868"/>
            </a:xfrm>
            <a:prstGeom prst="rect">
              <a:avLst/>
            </a:prstGeom>
          </p:spPr>
        </p:pic>
        <p:sp>
          <p:nvSpPr>
            <p:cNvPr id="102" name="TextBox 132"/>
            <p:cNvSpPr txBox="1"/>
            <p:nvPr/>
          </p:nvSpPr>
          <p:spPr>
            <a:xfrm>
              <a:off x="4846305" y="4995547"/>
              <a:ext cx="601255"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Segoe UI Semibold" panose="020B0702040204020203" pitchFamily="34" charset="0"/>
                </a:rPr>
                <a:t>SQL Database</a:t>
              </a:r>
            </a:p>
          </p:txBody>
        </p:sp>
        <p:sp>
          <p:nvSpPr>
            <p:cNvPr id="103" name="Trapezoid 102"/>
            <p:cNvSpPr/>
            <p:nvPr/>
          </p:nvSpPr>
          <p:spPr>
            <a:xfrm rot="5400000">
              <a:off x="1612451" y="3824476"/>
              <a:ext cx="2416789" cy="786927"/>
            </a:xfrm>
            <a:prstGeom prst="trapezoid">
              <a:avLst>
                <a:gd name="adj" fmla="val 31044"/>
              </a:avLst>
            </a:prstGeom>
            <a:solidFill>
              <a:srgbClr val="0171B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endParaRPr>
            </a:p>
          </p:txBody>
        </p:sp>
        <p:sp>
          <p:nvSpPr>
            <p:cNvPr id="104" name="TextBox 172"/>
            <p:cNvSpPr txBox="1"/>
            <p:nvPr/>
          </p:nvSpPr>
          <p:spPr>
            <a:xfrm>
              <a:off x="2528835" y="3628423"/>
              <a:ext cx="1060775" cy="28212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100"/>
                </a:lnSpc>
              </a:pPr>
              <a:r>
                <a:rPr lang="en-US" sz="1050" dirty="0">
                  <a:solidFill>
                    <a:schemeClr val="bg1"/>
                  </a:solidFill>
                  <a:latin typeface="Segoe UI Semibold" panose="020B0702040204020203" pitchFamily="34" charset="0"/>
                </a:rPr>
                <a:t>Fabric</a:t>
              </a:r>
            </a:p>
            <a:p>
              <a:pPr>
                <a:lnSpc>
                  <a:spcPts val="1100"/>
                </a:lnSpc>
              </a:pPr>
              <a:r>
                <a:rPr lang="en-US" sz="1050" dirty="0">
                  <a:solidFill>
                    <a:schemeClr val="bg1"/>
                  </a:solidFill>
                  <a:latin typeface="Segoe UI Semibold" panose="020B0702040204020203" pitchFamily="34" charset="0"/>
                </a:rPr>
                <a:t>Controller</a:t>
              </a:r>
            </a:p>
          </p:txBody>
        </p:sp>
        <p:grpSp>
          <p:nvGrpSpPr>
            <p:cNvPr id="105" name="Group 104"/>
            <p:cNvGrpSpPr/>
            <p:nvPr/>
          </p:nvGrpSpPr>
          <p:grpSpPr>
            <a:xfrm>
              <a:off x="843592" y="2172633"/>
              <a:ext cx="1519913" cy="1631251"/>
              <a:chOff x="996672" y="2441052"/>
              <a:chExt cx="1519913" cy="1631251"/>
            </a:xfrm>
          </p:grpSpPr>
          <p:sp>
            <p:nvSpPr>
              <p:cNvPr id="106" name="TextBox 152"/>
              <p:cNvSpPr txBox="1"/>
              <p:nvPr/>
            </p:nvSpPr>
            <p:spPr>
              <a:xfrm>
                <a:off x="996672" y="2441052"/>
                <a:ext cx="82791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30" dirty="0">
                    <a:solidFill>
                      <a:schemeClr val="tx1">
                        <a:lumMod val="75000"/>
                        <a:lumOff val="25000"/>
                      </a:schemeClr>
                    </a:solidFill>
                    <a:latin typeface="Segoe UI Semibold" panose="020B0702040204020203" pitchFamily="34" charset="0"/>
                  </a:rPr>
                  <a:t>Customer</a:t>
                </a:r>
              </a:p>
              <a:p>
                <a:pPr algn="ctr"/>
                <a:r>
                  <a:rPr lang="en-US" sz="1200" spc="-30" dirty="0">
                    <a:solidFill>
                      <a:schemeClr val="tx1">
                        <a:lumMod val="75000"/>
                        <a:lumOff val="25000"/>
                      </a:schemeClr>
                    </a:solidFill>
                    <a:latin typeface="Segoe UI Semibold" panose="020B0702040204020203" pitchFamily="34" charset="0"/>
                  </a:rPr>
                  <a:t>Admin</a:t>
                </a:r>
              </a:p>
            </p:txBody>
          </p:sp>
          <p:cxnSp>
            <p:nvCxnSpPr>
              <p:cNvPr id="107" name="Straight Arrow Connector 106"/>
              <p:cNvCxnSpPr/>
              <p:nvPr/>
            </p:nvCxnSpPr>
            <p:spPr>
              <a:xfrm>
                <a:off x="1393106" y="4068173"/>
                <a:ext cx="1123479" cy="413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393106" y="3789515"/>
                <a:ext cx="0" cy="2786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9" name="Straight Arrow Connector 108"/>
            <p:cNvCxnSpPr/>
            <p:nvPr/>
          </p:nvCxnSpPr>
          <p:spPr>
            <a:xfrm>
              <a:off x="3211588" y="3338183"/>
              <a:ext cx="249154"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3211588" y="4835220"/>
              <a:ext cx="821923"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nvPicPr>
          <p:blipFill>
            <a:blip r:embed="rId4"/>
            <a:stretch>
              <a:fillRect/>
            </a:stretch>
          </p:blipFill>
          <p:spPr>
            <a:xfrm>
              <a:off x="5439133" y="4394701"/>
              <a:ext cx="380666" cy="332058"/>
            </a:xfrm>
            <a:prstGeom prst="rect">
              <a:avLst/>
            </a:prstGeom>
          </p:spPr>
        </p:pic>
        <p:sp>
          <p:nvSpPr>
            <p:cNvPr id="117" name="Rounded Rectangle 116"/>
            <p:cNvSpPr/>
            <p:nvPr/>
          </p:nvSpPr>
          <p:spPr>
            <a:xfrm>
              <a:off x="4381559" y="2680123"/>
              <a:ext cx="1451146" cy="846820"/>
            </a:xfrm>
            <a:prstGeom prst="roundRect">
              <a:avLst>
                <a:gd name="adj" fmla="val 2778"/>
              </a:avLst>
            </a:prstGeom>
            <a:solidFill>
              <a:schemeClr val="bg1"/>
            </a:solid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18" name="Rounded Rectangle 117"/>
            <p:cNvSpPr/>
            <p:nvPr/>
          </p:nvSpPr>
          <p:spPr>
            <a:xfrm>
              <a:off x="4485153" y="2970079"/>
              <a:ext cx="569178" cy="515427"/>
            </a:xfrm>
            <a:prstGeom prst="roundRect">
              <a:avLst>
                <a:gd name="adj" fmla="val 3644"/>
              </a:avLst>
            </a:prstGeom>
            <a:no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grpSp>
          <p:nvGrpSpPr>
            <p:cNvPr id="119" name="Group 118"/>
            <p:cNvGrpSpPr/>
            <p:nvPr/>
          </p:nvGrpSpPr>
          <p:grpSpPr>
            <a:xfrm>
              <a:off x="4555642" y="3030501"/>
              <a:ext cx="456856" cy="427640"/>
              <a:chOff x="4406112" y="3262974"/>
              <a:chExt cx="456856" cy="427640"/>
            </a:xfrm>
          </p:grpSpPr>
          <p:pic>
            <p:nvPicPr>
              <p:cNvPr id="120" name="Picture 119"/>
              <p:cNvPicPr>
                <a:picLocks noChangeAspect="1"/>
              </p:cNvPicPr>
              <p:nvPr/>
            </p:nvPicPr>
            <p:blipFill>
              <a:blip r:embed="rId5"/>
              <a:stretch>
                <a:fillRect/>
              </a:stretch>
            </p:blipFill>
            <p:spPr>
              <a:xfrm>
                <a:off x="4481323" y="3262974"/>
                <a:ext cx="318786" cy="292950"/>
              </a:xfrm>
              <a:prstGeom prst="rect">
                <a:avLst/>
              </a:prstGeom>
            </p:spPr>
          </p:pic>
          <p:sp>
            <p:nvSpPr>
              <p:cNvPr id="121" name="TextBox 146"/>
              <p:cNvSpPr txBox="1"/>
              <p:nvPr/>
            </p:nvSpPr>
            <p:spPr>
              <a:xfrm>
                <a:off x="4406112" y="3567503"/>
                <a:ext cx="456856"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Guest VM</a:t>
                </a:r>
              </a:p>
            </p:txBody>
          </p:sp>
        </p:grpSp>
        <p:sp>
          <p:nvSpPr>
            <p:cNvPr id="122" name="Rounded Rectangle 121"/>
            <p:cNvSpPr/>
            <p:nvPr/>
          </p:nvSpPr>
          <p:spPr>
            <a:xfrm>
              <a:off x="5154544" y="2968101"/>
              <a:ext cx="569178" cy="515427"/>
            </a:xfrm>
            <a:prstGeom prst="roundRect">
              <a:avLst>
                <a:gd name="adj" fmla="val 3644"/>
              </a:avLst>
            </a:prstGeom>
            <a:no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grpSp>
          <p:nvGrpSpPr>
            <p:cNvPr id="123" name="Group 122"/>
            <p:cNvGrpSpPr/>
            <p:nvPr/>
          </p:nvGrpSpPr>
          <p:grpSpPr>
            <a:xfrm>
              <a:off x="5212956" y="3021520"/>
              <a:ext cx="456856" cy="427640"/>
              <a:chOff x="4406112" y="3262974"/>
              <a:chExt cx="456856" cy="427640"/>
            </a:xfrm>
          </p:grpSpPr>
          <p:pic>
            <p:nvPicPr>
              <p:cNvPr id="124" name="Picture 123"/>
              <p:cNvPicPr>
                <a:picLocks noChangeAspect="1"/>
              </p:cNvPicPr>
              <p:nvPr/>
            </p:nvPicPr>
            <p:blipFill>
              <a:blip r:embed="rId5"/>
              <a:stretch>
                <a:fillRect/>
              </a:stretch>
            </p:blipFill>
            <p:spPr>
              <a:xfrm>
                <a:off x="4481323" y="3262974"/>
                <a:ext cx="318786" cy="292950"/>
              </a:xfrm>
              <a:prstGeom prst="rect">
                <a:avLst/>
              </a:prstGeom>
            </p:spPr>
          </p:pic>
          <p:sp>
            <p:nvSpPr>
              <p:cNvPr id="125" name="TextBox 146"/>
              <p:cNvSpPr txBox="1"/>
              <p:nvPr/>
            </p:nvSpPr>
            <p:spPr>
              <a:xfrm>
                <a:off x="4406112" y="3567503"/>
                <a:ext cx="456856"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Guest VM</a:t>
                </a:r>
              </a:p>
            </p:txBody>
          </p:sp>
        </p:grpSp>
        <p:sp>
          <p:nvSpPr>
            <p:cNvPr id="126" name="TextBox 125"/>
            <p:cNvSpPr txBox="1"/>
            <p:nvPr/>
          </p:nvSpPr>
          <p:spPr>
            <a:xfrm>
              <a:off x="4633588" y="2708682"/>
              <a:ext cx="885179" cy="253916"/>
            </a:xfrm>
            <a:prstGeom prst="rect">
              <a:avLst/>
            </a:prstGeom>
            <a:noFill/>
          </p:spPr>
          <p:txBody>
            <a:bodyPr wrap="none" rtlCol="0">
              <a:spAutoFit/>
            </a:bodyPr>
            <a:lstStyle/>
            <a:p>
              <a:pPr algn="ctr"/>
              <a:r>
                <a:rPr lang="en-US" sz="1000" dirty="0">
                  <a:solidFill>
                    <a:schemeClr val="tx2"/>
                  </a:solidFill>
                  <a:latin typeface="Segoe UI Semibold" panose="020B0702040204020203" pitchFamily="34" charset="0"/>
                </a:rPr>
                <a:t>Customer 2</a:t>
              </a:r>
            </a:p>
          </p:txBody>
        </p:sp>
        <p:sp>
          <p:nvSpPr>
            <p:cNvPr id="130" name="Rounded Rectangle 129"/>
            <p:cNvSpPr/>
            <p:nvPr/>
          </p:nvSpPr>
          <p:spPr>
            <a:xfrm>
              <a:off x="3493941" y="2671732"/>
              <a:ext cx="758206" cy="849364"/>
            </a:xfrm>
            <a:prstGeom prst="roundRect">
              <a:avLst>
                <a:gd name="adj" fmla="val 2778"/>
              </a:avLst>
            </a:prstGeom>
            <a:solidFill>
              <a:schemeClr val="bg1"/>
            </a:solid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31" name="Rounded Rectangle 130"/>
            <p:cNvSpPr/>
            <p:nvPr/>
          </p:nvSpPr>
          <p:spPr>
            <a:xfrm>
              <a:off x="3597535" y="2964232"/>
              <a:ext cx="569178" cy="515427"/>
            </a:xfrm>
            <a:prstGeom prst="roundRect">
              <a:avLst>
                <a:gd name="adj" fmla="val 3644"/>
              </a:avLst>
            </a:prstGeom>
            <a:no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grpSp>
          <p:nvGrpSpPr>
            <p:cNvPr id="132" name="Group 131"/>
            <p:cNvGrpSpPr/>
            <p:nvPr/>
          </p:nvGrpSpPr>
          <p:grpSpPr>
            <a:xfrm>
              <a:off x="3668024" y="3024654"/>
              <a:ext cx="456856" cy="427640"/>
              <a:chOff x="4406112" y="3262974"/>
              <a:chExt cx="456856" cy="427640"/>
            </a:xfrm>
          </p:grpSpPr>
          <p:pic>
            <p:nvPicPr>
              <p:cNvPr id="133" name="Picture 132"/>
              <p:cNvPicPr>
                <a:picLocks noChangeAspect="1"/>
              </p:cNvPicPr>
              <p:nvPr/>
            </p:nvPicPr>
            <p:blipFill>
              <a:blip r:embed="rId5"/>
              <a:stretch>
                <a:fillRect/>
              </a:stretch>
            </p:blipFill>
            <p:spPr>
              <a:xfrm>
                <a:off x="4481323" y="3262974"/>
                <a:ext cx="318786" cy="292950"/>
              </a:xfrm>
              <a:prstGeom prst="rect">
                <a:avLst/>
              </a:prstGeom>
            </p:spPr>
          </p:pic>
          <p:sp>
            <p:nvSpPr>
              <p:cNvPr id="134" name="TextBox 146"/>
              <p:cNvSpPr txBox="1"/>
              <p:nvPr/>
            </p:nvSpPr>
            <p:spPr>
              <a:xfrm>
                <a:off x="4406112" y="3567503"/>
                <a:ext cx="456856"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Guest VM</a:t>
                </a:r>
              </a:p>
            </p:txBody>
          </p:sp>
        </p:grpSp>
        <p:sp>
          <p:nvSpPr>
            <p:cNvPr id="135" name="TextBox 134"/>
            <p:cNvSpPr txBox="1"/>
            <p:nvPr/>
          </p:nvSpPr>
          <p:spPr>
            <a:xfrm>
              <a:off x="3430454" y="2701848"/>
              <a:ext cx="885179" cy="253916"/>
            </a:xfrm>
            <a:prstGeom prst="rect">
              <a:avLst/>
            </a:prstGeom>
            <a:noFill/>
          </p:spPr>
          <p:txBody>
            <a:bodyPr wrap="none" rtlCol="0">
              <a:spAutoFit/>
            </a:bodyPr>
            <a:lstStyle/>
            <a:p>
              <a:pPr algn="ctr"/>
              <a:r>
                <a:rPr lang="en-US" sz="1000" dirty="0">
                  <a:solidFill>
                    <a:schemeClr val="tx2"/>
                  </a:solidFill>
                  <a:latin typeface="Segoe UI Semibold" panose="020B0702040204020203" pitchFamily="34" charset="0"/>
                </a:rPr>
                <a:t>Customer 1</a:t>
              </a:r>
            </a:p>
          </p:txBody>
        </p:sp>
        <p:pic>
          <p:nvPicPr>
            <p:cNvPr id="137" name="Picture 136"/>
            <p:cNvPicPr>
              <a:picLocks noChangeAspect="1"/>
            </p:cNvPicPr>
            <p:nvPr/>
          </p:nvPicPr>
          <p:blipFill>
            <a:blip r:embed="rId6">
              <a:duotone>
                <a:prstClr val="black"/>
                <a:schemeClr val="tx2">
                  <a:tint val="45000"/>
                  <a:satMod val="400000"/>
                </a:schemeClr>
              </a:duotone>
            </a:blip>
            <a:stretch>
              <a:fillRect/>
            </a:stretch>
          </p:blipFill>
          <p:spPr>
            <a:xfrm>
              <a:off x="744832" y="2617307"/>
              <a:ext cx="1013888" cy="935312"/>
            </a:xfrm>
            <a:prstGeom prst="rect">
              <a:avLst/>
            </a:prstGeom>
          </p:spPr>
        </p:pic>
        <p:sp>
          <p:nvSpPr>
            <p:cNvPr id="138" name="TextBox 152"/>
            <p:cNvSpPr txBox="1"/>
            <p:nvPr/>
          </p:nvSpPr>
          <p:spPr>
            <a:xfrm>
              <a:off x="857093" y="2788557"/>
              <a:ext cx="7649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Segoe UI Semibold" panose="020B0702040204020203" pitchFamily="34" charset="0"/>
                </a:rPr>
                <a:t>Portal</a:t>
              </a:r>
            </a:p>
            <a:p>
              <a:pPr algn="ctr"/>
              <a:r>
                <a:rPr lang="en-US" sz="1000" dirty="0">
                  <a:solidFill>
                    <a:schemeClr val="tx2"/>
                  </a:solidFill>
                  <a:latin typeface="Segoe UI Semibold" panose="020B0702040204020203" pitchFamily="34" charset="0"/>
                </a:rPr>
                <a:t>Smart API</a:t>
              </a:r>
            </a:p>
          </p:txBody>
        </p:sp>
        <p:pic>
          <p:nvPicPr>
            <p:cNvPr id="143" name="Picture 142"/>
            <p:cNvPicPr>
              <a:picLocks noChangeAspect="1"/>
            </p:cNvPicPr>
            <p:nvPr/>
          </p:nvPicPr>
          <p:blipFill>
            <a:blip r:embed="rId7"/>
            <a:stretch>
              <a:fillRect/>
            </a:stretch>
          </p:blipFill>
          <p:spPr>
            <a:xfrm>
              <a:off x="4113613" y="4593644"/>
              <a:ext cx="404548" cy="401903"/>
            </a:xfrm>
            <a:prstGeom prst="rect">
              <a:avLst/>
            </a:prstGeom>
          </p:spPr>
        </p:pic>
        <p:sp>
          <p:nvSpPr>
            <p:cNvPr id="147" name="TextBox 152"/>
            <p:cNvSpPr txBox="1"/>
            <p:nvPr/>
          </p:nvSpPr>
          <p:spPr>
            <a:xfrm>
              <a:off x="561855" y="4357730"/>
              <a:ext cx="54630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spc="-30" dirty="0">
                  <a:solidFill>
                    <a:schemeClr val="tx1">
                      <a:lumMod val="75000"/>
                      <a:lumOff val="25000"/>
                    </a:schemeClr>
                  </a:solidFill>
                  <a:latin typeface="Segoe UI Semibold" panose="020B0702040204020203" pitchFamily="34" charset="0"/>
                </a:rPr>
                <a:t>End</a:t>
              </a:r>
            </a:p>
            <a:p>
              <a:pPr algn="r"/>
              <a:r>
                <a:rPr lang="en-US" sz="1200" spc="-30" dirty="0">
                  <a:solidFill>
                    <a:schemeClr val="tx1">
                      <a:lumMod val="75000"/>
                      <a:lumOff val="25000"/>
                    </a:schemeClr>
                  </a:solidFill>
                  <a:latin typeface="Segoe UI Semibold" panose="020B0702040204020203" pitchFamily="34" charset="0"/>
                </a:rPr>
                <a:t>Users</a:t>
              </a:r>
            </a:p>
          </p:txBody>
        </p:sp>
        <p:pic>
          <p:nvPicPr>
            <p:cNvPr id="148" name="Picture 147"/>
            <p:cNvPicPr>
              <a:picLocks noChangeAspect="1"/>
            </p:cNvPicPr>
            <p:nvPr/>
          </p:nvPicPr>
          <p:blipFill>
            <a:blip r:embed="rId8"/>
            <a:stretch>
              <a:fillRect/>
            </a:stretch>
          </p:blipFill>
          <p:spPr>
            <a:xfrm>
              <a:off x="1401819" y="4517546"/>
              <a:ext cx="214065" cy="301849"/>
            </a:xfrm>
            <a:prstGeom prst="rect">
              <a:avLst/>
            </a:prstGeom>
          </p:spPr>
        </p:pic>
        <p:pic>
          <p:nvPicPr>
            <p:cNvPr id="149" name="Picture 148"/>
            <p:cNvPicPr>
              <a:picLocks noChangeAspect="1"/>
            </p:cNvPicPr>
            <p:nvPr/>
          </p:nvPicPr>
          <p:blipFill>
            <a:blip r:embed="rId9"/>
            <a:stretch>
              <a:fillRect/>
            </a:stretch>
          </p:blipFill>
          <p:spPr>
            <a:xfrm>
              <a:off x="1177279" y="4559011"/>
              <a:ext cx="308795" cy="203891"/>
            </a:xfrm>
            <a:prstGeom prst="rect">
              <a:avLst/>
            </a:prstGeom>
          </p:spPr>
        </p:pic>
        <p:pic>
          <p:nvPicPr>
            <p:cNvPr id="150" name="Picture 149"/>
            <p:cNvPicPr>
              <a:picLocks noChangeAspect="1"/>
            </p:cNvPicPr>
            <p:nvPr/>
          </p:nvPicPr>
          <p:blipFill>
            <a:blip r:embed="rId6"/>
            <a:stretch>
              <a:fillRect/>
            </a:stretch>
          </p:blipFill>
          <p:spPr>
            <a:xfrm>
              <a:off x="1087728" y="4423655"/>
              <a:ext cx="308544" cy="284632"/>
            </a:xfrm>
            <a:prstGeom prst="rect">
              <a:avLst/>
            </a:prstGeom>
          </p:spPr>
        </p:pic>
        <p:sp>
          <p:nvSpPr>
            <p:cNvPr id="154" name="Rectangle 153"/>
            <p:cNvSpPr/>
            <p:nvPr/>
          </p:nvSpPr>
          <p:spPr>
            <a:xfrm>
              <a:off x="3980172" y="4949380"/>
              <a:ext cx="636713" cy="400110"/>
            </a:xfrm>
            <a:prstGeom prst="rect">
              <a:avLst/>
            </a:prstGeom>
          </p:spPr>
          <p:txBody>
            <a:bodyPr wrap="none">
              <a:spAutoFit/>
            </a:bodyPr>
            <a:lstStyle/>
            <a:p>
              <a:pPr>
                <a:lnSpc>
                  <a:spcPts val="1200"/>
                </a:lnSpc>
              </a:pPr>
              <a:r>
                <a:rPr lang="en-US" sz="1000" dirty="0">
                  <a:solidFill>
                    <a:schemeClr val="tx2"/>
                  </a:solidFill>
                  <a:latin typeface="Segoe UI Semibold" panose="020B0702040204020203" pitchFamily="34" charset="0"/>
                </a:rPr>
                <a:t>Access</a:t>
              </a:r>
            </a:p>
            <a:p>
              <a:pPr>
                <a:lnSpc>
                  <a:spcPts val="1200"/>
                </a:lnSpc>
              </a:pPr>
              <a:r>
                <a:rPr lang="en-US" sz="1000" dirty="0">
                  <a:solidFill>
                    <a:schemeClr val="tx2"/>
                  </a:solidFill>
                  <a:latin typeface="Segoe UI Semibold" panose="020B0702040204020203" pitchFamily="34" charset="0"/>
                </a:rPr>
                <a:t>Control</a:t>
              </a:r>
            </a:p>
          </p:txBody>
        </p:sp>
        <p:sp>
          <p:nvSpPr>
            <p:cNvPr id="160" name="Rounded Rectangle 159"/>
            <p:cNvSpPr/>
            <p:nvPr/>
          </p:nvSpPr>
          <p:spPr>
            <a:xfrm>
              <a:off x="3501369" y="3799754"/>
              <a:ext cx="2345750" cy="208827"/>
            </a:xfrm>
            <a:prstGeom prst="roundRect">
              <a:avLst>
                <a:gd name="adj" fmla="val 0"/>
              </a:avLst>
            </a:prstGeom>
            <a:solidFill>
              <a:srgbClr val="0171B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61" name="TextBox 130"/>
            <p:cNvSpPr txBox="1"/>
            <p:nvPr/>
          </p:nvSpPr>
          <p:spPr>
            <a:xfrm>
              <a:off x="4479147" y="3813549"/>
              <a:ext cx="641985" cy="15826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Host OS</a:t>
              </a:r>
            </a:p>
          </p:txBody>
        </p:sp>
        <p:grpSp>
          <p:nvGrpSpPr>
            <p:cNvPr id="162" name="Group 161"/>
            <p:cNvGrpSpPr/>
            <p:nvPr/>
          </p:nvGrpSpPr>
          <p:grpSpPr>
            <a:xfrm>
              <a:off x="3503717" y="3570737"/>
              <a:ext cx="2345058" cy="187566"/>
              <a:chOff x="3740389" y="3237740"/>
              <a:chExt cx="1794055" cy="203046"/>
            </a:xfrm>
            <a:solidFill>
              <a:srgbClr val="0171B0"/>
            </a:solidFill>
          </p:grpSpPr>
          <p:sp>
            <p:nvSpPr>
              <p:cNvPr id="163" name="Rounded Rectangle 162"/>
              <p:cNvSpPr/>
              <p:nvPr/>
            </p:nvSpPr>
            <p:spPr>
              <a:xfrm>
                <a:off x="3740389" y="3237740"/>
                <a:ext cx="1794055" cy="203046"/>
              </a:xfrm>
              <a:prstGeom prst="roundRect">
                <a:avLst>
                  <a:gd name="adj" fmla="val 0"/>
                </a:avLst>
              </a:prstGeom>
              <a:grp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64" name="TextBox 130"/>
              <p:cNvSpPr txBox="1"/>
              <p:nvPr/>
            </p:nvSpPr>
            <p:spPr>
              <a:xfrm>
                <a:off x="4446408" y="3262001"/>
                <a:ext cx="658835" cy="153888"/>
              </a:xfrm>
              <a:prstGeom prst="rect">
                <a:avLst/>
              </a:prstGeom>
              <a:grp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Hypervisor</a:t>
                </a:r>
              </a:p>
            </p:txBody>
          </p:sp>
        </p:grpSp>
        <p:cxnSp>
          <p:nvCxnSpPr>
            <p:cNvPr id="82" name="Straight Arrow Connector 81"/>
            <p:cNvCxnSpPr/>
            <p:nvPr/>
          </p:nvCxnSpPr>
          <p:spPr>
            <a:xfrm flipV="1">
              <a:off x="4511059" y="4587911"/>
              <a:ext cx="218118" cy="146886"/>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671511" y="4632852"/>
              <a:ext cx="691994"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495996" y="4964411"/>
              <a:ext cx="218118" cy="146886"/>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4" name="Slide Number Placeholder 5"/>
            <p:cNvSpPr txBox="1">
              <a:spLocks/>
            </p:cNvSpPr>
            <p:nvPr/>
          </p:nvSpPr>
          <p:spPr>
            <a:xfrm>
              <a:off x="2520424" y="2184898"/>
              <a:ext cx="1446120" cy="36512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grpSp>
      <p:sp>
        <p:nvSpPr>
          <p:cNvPr id="3" name="Title 2"/>
          <p:cNvSpPr>
            <a:spLocks noGrp="1"/>
          </p:cNvSpPr>
          <p:nvPr>
            <p:ph type="title"/>
          </p:nvPr>
        </p:nvSpPr>
        <p:spPr/>
        <p:txBody>
          <a:bodyPr/>
          <a:lstStyle/>
          <a:p>
            <a:r>
              <a:rPr lang="en-US" dirty="0">
                <a:solidFill>
                  <a:srgbClr val="247BC2"/>
                </a:solidFill>
              </a:rPr>
              <a:t>Data Segregation</a:t>
            </a:r>
            <a:endParaRPr lang="en-US" dirty="0"/>
          </a:p>
        </p:txBody>
      </p:sp>
      <p:grpSp>
        <p:nvGrpSpPr>
          <p:cNvPr id="58" name="Group 57"/>
          <p:cNvGrpSpPr/>
          <p:nvPr/>
        </p:nvGrpSpPr>
        <p:grpSpPr>
          <a:xfrm>
            <a:off x="2760" y="6512578"/>
            <a:ext cx="12192000" cy="345422"/>
            <a:chOff x="0" y="6520441"/>
            <a:chExt cx="12319257" cy="337559"/>
          </a:xfrm>
        </p:grpSpPr>
        <p:sp>
          <p:nvSpPr>
            <p:cNvPr id="59" name="Rectangle 58"/>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60" name="Rectangle 59"/>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61" name="Rectangle 6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62" name="Rectangle 6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115665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6" presetClass="entr" presetSubtype="42"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barn(outHorizontal)">
                                      <p:cBhvr>
                                        <p:cTn id="1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37331"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IN" dirty="0"/>
              <a:t>Data Protection</a:t>
            </a:r>
          </a:p>
        </p:txBody>
      </p:sp>
      <p:grpSp>
        <p:nvGrpSpPr>
          <p:cNvPr id="58" name="Group 57"/>
          <p:cNvGrpSpPr/>
          <p:nvPr/>
        </p:nvGrpSpPr>
        <p:grpSpPr>
          <a:xfrm>
            <a:off x="7651424" y="1587602"/>
            <a:ext cx="3715742" cy="4300784"/>
            <a:chOff x="8173151" y="2536177"/>
            <a:chExt cx="3125420" cy="3617517"/>
          </a:xfrm>
        </p:grpSpPr>
        <p:sp>
          <p:nvSpPr>
            <p:cNvPr id="36" name="Freeform 35"/>
            <p:cNvSpPr/>
            <p:nvPr/>
          </p:nvSpPr>
          <p:spPr>
            <a:xfrm rot="19866366">
              <a:off x="8702330" y="4329836"/>
              <a:ext cx="337886" cy="325839"/>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3949"/>
              <a:endParaRPr lang="en-US" sz="1176" dirty="0">
                <a:solidFill>
                  <a:srgbClr val="FFFFFF"/>
                </a:solidFill>
              </a:endParaRPr>
            </a:p>
          </p:txBody>
        </p:sp>
        <p:sp>
          <p:nvSpPr>
            <p:cNvPr id="37" name="Freeform 36"/>
            <p:cNvSpPr/>
            <p:nvPr/>
          </p:nvSpPr>
          <p:spPr>
            <a:xfrm>
              <a:off x="8822753" y="2803066"/>
              <a:ext cx="1904980" cy="1117102"/>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247B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18"/>
              <a:endParaRPr lang="en-US" sz="1764" dirty="0">
                <a:solidFill>
                  <a:prstClr val="white"/>
                </a:solidFill>
              </a:endParaRPr>
            </a:p>
          </p:txBody>
        </p:sp>
        <p:sp>
          <p:nvSpPr>
            <p:cNvPr id="38" name="Rectangle 79"/>
            <p:cNvSpPr/>
            <p:nvPr/>
          </p:nvSpPr>
          <p:spPr>
            <a:xfrm>
              <a:off x="8451638" y="4857534"/>
              <a:ext cx="615848" cy="1043871"/>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rgbClr val="247B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3949"/>
              <a:endParaRPr lang="en-US" dirty="0">
                <a:solidFill>
                  <a:srgbClr val="FFFFFF"/>
                </a:solidFill>
              </a:endParaRPr>
            </a:p>
          </p:txBody>
        </p:sp>
        <p:sp>
          <p:nvSpPr>
            <p:cNvPr id="39" name="Rectangle 79"/>
            <p:cNvSpPr/>
            <p:nvPr/>
          </p:nvSpPr>
          <p:spPr>
            <a:xfrm>
              <a:off x="10694902" y="4854427"/>
              <a:ext cx="603669" cy="1023231"/>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7"/>
            <p:cNvSpPr>
              <a:spLocks/>
            </p:cNvSpPr>
            <p:nvPr/>
          </p:nvSpPr>
          <p:spPr bwMode="auto">
            <a:xfrm rot="17866618" flipH="1">
              <a:off x="8744968" y="5832755"/>
              <a:ext cx="318226" cy="323651"/>
            </a:xfrm>
            <a:custGeom>
              <a:avLst/>
              <a:gdLst>
                <a:gd name="T0" fmla="*/ 176 w 176"/>
                <a:gd name="T1" fmla="*/ 84 h 179"/>
                <a:gd name="T2" fmla="*/ 81 w 176"/>
                <a:gd name="T3" fmla="*/ 179 h 179"/>
                <a:gd name="T4" fmla="*/ 0 w 176"/>
                <a:gd name="T5" fmla="*/ 95 h 179"/>
                <a:gd name="T6" fmla="*/ 94 w 176"/>
                <a:gd name="T7" fmla="*/ 0 h 179"/>
                <a:gd name="T8" fmla="*/ 176 w 176"/>
                <a:gd name="T9" fmla="*/ 84 h 179"/>
              </a:gdLst>
              <a:ahLst/>
              <a:cxnLst>
                <a:cxn ang="0">
                  <a:pos x="T0" y="T1"/>
                </a:cxn>
                <a:cxn ang="0">
                  <a:pos x="T2" y="T3"/>
                </a:cxn>
                <a:cxn ang="0">
                  <a:pos x="T4" y="T5"/>
                </a:cxn>
                <a:cxn ang="0">
                  <a:pos x="T6" y="T7"/>
                </a:cxn>
                <a:cxn ang="0">
                  <a:pos x="T8" y="T9"/>
                </a:cxn>
              </a:cxnLst>
              <a:rect l="0" t="0" r="r" b="b"/>
              <a:pathLst>
                <a:path w="176" h="179">
                  <a:moveTo>
                    <a:pt x="176" y="84"/>
                  </a:moveTo>
                  <a:lnTo>
                    <a:pt x="81" y="179"/>
                  </a:lnTo>
                  <a:lnTo>
                    <a:pt x="0" y="95"/>
                  </a:lnTo>
                  <a:lnTo>
                    <a:pt x="94" y="0"/>
                  </a:lnTo>
                  <a:lnTo>
                    <a:pt x="176" y="8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42" name="Freeform 8"/>
            <p:cNvSpPr>
              <a:spLocks/>
            </p:cNvSpPr>
            <p:nvPr/>
          </p:nvSpPr>
          <p:spPr bwMode="auto">
            <a:xfrm rot="17866618" flipH="1">
              <a:off x="8620290" y="5519365"/>
              <a:ext cx="423096" cy="363429"/>
            </a:xfrm>
            <a:custGeom>
              <a:avLst/>
              <a:gdLst>
                <a:gd name="T0" fmla="*/ 137 w 198"/>
                <a:gd name="T1" fmla="*/ 30 h 170"/>
                <a:gd name="T2" fmla="*/ 91 w 198"/>
                <a:gd name="T3" fmla="*/ 23 h 170"/>
                <a:gd name="T4" fmla="*/ 91 w 198"/>
                <a:gd name="T5" fmla="*/ 23 h 170"/>
                <a:gd name="T6" fmla="*/ 90 w 198"/>
                <a:gd name="T7" fmla="*/ 23 h 170"/>
                <a:gd name="T8" fmla="*/ 87 w 198"/>
                <a:gd name="T9" fmla="*/ 26 h 170"/>
                <a:gd name="T10" fmla="*/ 60 w 198"/>
                <a:gd name="T11" fmla="*/ 43 h 170"/>
                <a:gd name="T12" fmla="*/ 23 w 198"/>
                <a:gd name="T13" fmla="*/ 6 h 170"/>
                <a:gd name="T14" fmla="*/ 5 w 198"/>
                <a:gd name="T15" fmla="*/ 5 h 170"/>
                <a:gd name="T16" fmla="*/ 6 w 198"/>
                <a:gd name="T17" fmla="*/ 23 h 170"/>
                <a:gd name="T18" fmla="*/ 62 w 198"/>
                <a:gd name="T19" fmla="*/ 80 h 170"/>
                <a:gd name="T20" fmla="*/ 63 w 198"/>
                <a:gd name="T21" fmla="*/ 114 h 170"/>
                <a:gd name="T22" fmla="*/ 101 w 198"/>
                <a:gd name="T23" fmla="*/ 152 h 170"/>
                <a:gd name="T24" fmla="*/ 125 w 198"/>
                <a:gd name="T25" fmla="*/ 152 h 170"/>
                <a:gd name="T26" fmla="*/ 143 w 198"/>
                <a:gd name="T27" fmla="*/ 170 h 170"/>
                <a:gd name="T28" fmla="*/ 198 w 198"/>
                <a:gd name="T29" fmla="*/ 115 h 170"/>
                <a:gd name="T30" fmla="*/ 180 w 198"/>
                <a:gd name="T31" fmla="*/ 97 h 170"/>
                <a:gd name="T32" fmla="*/ 180 w 198"/>
                <a:gd name="T33" fmla="*/ 72 h 170"/>
                <a:gd name="T34" fmla="*/ 138 w 198"/>
                <a:gd name="T35" fmla="*/ 31 h 170"/>
                <a:gd name="T36" fmla="*/ 138 w 198"/>
                <a:gd name="T37" fmla="*/ 31 h 170"/>
                <a:gd name="T38" fmla="*/ 137 w 198"/>
                <a:gd name="T39"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70">
                  <a:moveTo>
                    <a:pt x="137" y="30"/>
                  </a:moveTo>
                  <a:cubicBezTo>
                    <a:pt x="125" y="17"/>
                    <a:pt x="106" y="15"/>
                    <a:pt x="91" y="23"/>
                  </a:cubicBezTo>
                  <a:cubicBezTo>
                    <a:pt x="91" y="23"/>
                    <a:pt x="91" y="23"/>
                    <a:pt x="91" y="23"/>
                  </a:cubicBezTo>
                  <a:cubicBezTo>
                    <a:pt x="90" y="23"/>
                    <a:pt x="90" y="23"/>
                    <a:pt x="90" y="23"/>
                  </a:cubicBezTo>
                  <a:cubicBezTo>
                    <a:pt x="89" y="24"/>
                    <a:pt x="88" y="25"/>
                    <a:pt x="87" y="26"/>
                  </a:cubicBezTo>
                  <a:cubicBezTo>
                    <a:pt x="60" y="43"/>
                    <a:pt x="60" y="43"/>
                    <a:pt x="60" y="43"/>
                  </a:cubicBezTo>
                  <a:cubicBezTo>
                    <a:pt x="23" y="6"/>
                    <a:pt x="23" y="6"/>
                    <a:pt x="23" y="6"/>
                  </a:cubicBezTo>
                  <a:cubicBezTo>
                    <a:pt x="18" y="1"/>
                    <a:pt x="10" y="0"/>
                    <a:pt x="5" y="5"/>
                  </a:cubicBezTo>
                  <a:cubicBezTo>
                    <a:pt x="0" y="10"/>
                    <a:pt x="0" y="18"/>
                    <a:pt x="6" y="23"/>
                  </a:cubicBezTo>
                  <a:cubicBezTo>
                    <a:pt x="62" y="80"/>
                    <a:pt x="62" y="80"/>
                    <a:pt x="62" y="80"/>
                  </a:cubicBezTo>
                  <a:cubicBezTo>
                    <a:pt x="53" y="89"/>
                    <a:pt x="54" y="104"/>
                    <a:pt x="63" y="114"/>
                  </a:cubicBezTo>
                  <a:cubicBezTo>
                    <a:pt x="101" y="152"/>
                    <a:pt x="101" y="152"/>
                    <a:pt x="101" y="152"/>
                  </a:cubicBezTo>
                  <a:cubicBezTo>
                    <a:pt x="108" y="158"/>
                    <a:pt x="119" y="158"/>
                    <a:pt x="125" y="152"/>
                  </a:cubicBezTo>
                  <a:cubicBezTo>
                    <a:pt x="143" y="170"/>
                    <a:pt x="143" y="170"/>
                    <a:pt x="143" y="170"/>
                  </a:cubicBezTo>
                  <a:cubicBezTo>
                    <a:pt x="198" y="115"/>
                    <a:pt x="198" y="115"/>
                    <a:pt x="198" y="115"/>
                  </a:cubicBezTo>
                  <a:cubicBezTo>
                    <a:pt x="180" y="97"/>
                    <a:pt x="180" y="97"/>
                    <a:pt x="180" y="97"/>
                  </a:cubicBezTo>
                  <a:cubicBezTo>
                    <a:pt x="187" y="90"/>
                    <a:pt x="187" y="79"/>
                    <a:pt x="180" y="72"/>
                  </a:cubicBezTo>
                  <a:cubicBezTo>
                    <a:pt x="138" y="31"/>
                    <a:pt x="138" y="31"/>
                    <a:pt x="138" y="31"/>
                  </a:cubicBezTo>
                  <a:cubicBezTo>
                    <a:pt x="138" y="31"/>
                    <a:pt x="138" y="31"/>
                    <a:pt x="138" y="31"/>
                  </a:cubicBezTo>
                  <a:cubicBezTo>
                    <a:pt x="138" y="30"/>
                    <a:pt x="137" y="30"/>
                    <a:pt x="137" y="3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43" name="Freeform 42"/>
            <p:cNvSpPr/>
            <p:nvPr/>
          </p:nvSpPr>
          <p:spPr>
            <a:xfrm rot="18972878">
              <a:off x="9648279" y="3990721"/>
              <a:ext cx="337886" cy="325839"/>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3949"/>
              <a:endParaRPr lang="en-US" sz="1176" dirty="0">
                <a:solidFill>
                  <a:srgbClr val="FFFFFF"/>
                </a:solidFill>
              </a:endParaRPr>
            </a:p>
          </p:txBody>
        </p:sp>
        <p:sp>
          <p:nvSpPr>
            <p:cNvPr id="44" name="Freeform 43"/>
            <p:cNvSpPr/>
            <p:nvPr/>
          </p:nvSpPr>
          <p:spPr>
            <a:xfrm rot="17825707">
              <a:off x="10701316" y="4383380"/>
              <a:ext cx="337886" cy="325839"/>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3949"/>
              <a:endParaRPr lang="en-US" sz="1176" dirty="0">
                <a:solidFill>
                  <a:srgbClr val="FFFFFF"/>
                </a:solidFill>
              </a:endParaRPr>
            </a:p>
          </p:txBody>
        </p:sp>
        <p:pic>
          <p:nvPicPr>
            <p:cNvPr id="45" name="Picture 44"/>
            <p:cNvPicPr>
              <a:picLocks noChangeAspect="1"/>
            </p:cNvPicPr>
            <p:nvPr/>
          </p:nvPicPr>
          <p:blipFill>
            <a:blip r:embed="rId7"/>
            <a:stretch>
              <a:fillRect/>
            </a:stretch>
          </p:blipFill>
          <p:spPr>
            <a:xfrm>
              <a:off x="8173151" y="2536177"/>
              <a:ext cx="1418085" cy="1418086"/>
            </a:xfrm>
            <a:prstGeom prst="rect">
              <a:avLst/>
            </a:prstGeom>
          </p:spPr>
        </p:pic>
        <p:sp>
          <p:nvSpPr>
            <p:cNvPr id="46" name="Freeform 45"/>
            <p:cNvSpPr/>
            <p:nvPr/>
          </p:nvSpPr>
          <p:spPr bwMode="auto">
            <a:xfrm>
              <a:off x="9230759" y="5616225"/>
              <a:ext cx="1300871" cy="216811"/>
            </a:xfrm>
            <a:custGeom>
              <a:avLst/>
              <a:gdLst>
                <a:gd name="connsiteX0" fmla="*/ 357077 w 828676"/>
                <a:gd name="connsiteY0" fmla="*/ 60274 h 138112"/>
                <a:gd name="connsiteX1" fmla="*/ 337209 w 828676"/>
                <a:gd name="connsiteY1" fmla="*/ 105993 h 138112"/>
                <a:gd name="connsiteX2" fmla="*/ 491468 w 828676"/>
                <a:gd name="connsiteY2" fmla="*/ 105993 h 138112"/>
                <a:gd name="connsiteX3" fmla="*/ 471600 w 828676"/>
                <a:gd name="connsiteY3" fmla="*/ 60274 h 138112"/>
                <a:gd name="connsiteX4" fmla="*/ 98102 w 828676"/>
                <a:gd name="connsiteY4" fmla="*/ 0 h 138112"/>
                <a:gd name="connsiteX5" fmla="*/ 125736 w 828676"/>
                <a:gd name="connsiteY5" fmla="*/ 0 h 138112"/>
                <a:gd name="connsiteX6" fmla="*/ 127522 w 828676"/>
                <a:gd name="connsiteY6" fmla="*/ 7143 h 138112"/>
                <a:gd name="connsiteX7" fmla="*/ 701154 w 828676"/>
                <a:gd name="connsiteY7" fmla="*/ 7143 h 138112"/>
                <a:gd name="connsiteX8" fmla="*/ 702940 w 828676"/>
                <a:gd name="connsiteY8" fmla="*/ 0 h 138112"/>
                <a:gd name="connsiteX9" fmla="*/ 730574 w 828676"/>
                <a:gd name="connsiteY9" fmla="*/ 0 h 138112"/>
                <a:gd name="connsiteX10" fmla="*/ 732360 w 828676"/>
                <a:gd name="connsiteY10" fmla="*/ 7143 h 138112"/>
                <a:gd name="connsiteX11" fmla="*/ 764381 w 828676"/>
                <a:gd name="connsiteY11" fmla="*/ 7143 h 138112"/>
                <a:gd name="connsiteX12" fmla="*/ 828676 w 828676"/>
                <a:gd name="connsiteY12" fmla="*/ 92869 h 138112"/>
                <a:gd name="connsiteX13" fmla="*/ 828676 w 828676"/>
                <a:gd name="connsiteY13" fmla="*/ 100732 h 138112"/>
                <a:gd name="connsiteX14" fmla="*/ 791296 w 828676"/>
                <a:gd name="connsiteY14" fmla="*/ 138112 h 138112"/>
                <a:gd name="connsiteX15" fmla="*/ 37380 w 828676"/>
                <a:gd name="connsiteY15" fmla="*/ 138112 h 138112"/>
                <a:gd name="connsiteX16" fmla="*/ 0 w 828676"/>
                <a:gd name="connsiteY16" fmla="*/ 100732 h 138112"/>
                <a:gd name="connsiteX17" fmla="*/ 0 w 828676"/>
                <a:gd name="connsiteY17" fmla="*/ 92869 h 138112"/>
                <a:gd name="connsiteX18" fmla="*/ 64295 w 828676"/>
                <a:gd name="connsiteY18" fmla="*/ 7143 h 138112"/>
                <a:gd name="connsiteX19" fmla="*/ 96316 w 828676"/>
                <a:gd name="connsiteY19" fmla="*/ 7143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676" h="138112">
                  <a:moveTo>
                    <a:pt x="357077" y="60274"/>
                  </a:moveTo>
                  <a:lnTo>
                    <a:pt x="337209" y="105993"/>
                  </a:lnTo>
                  <a:lnTo>
                    <a:pt x="491468" y="105993"/>
                  </a:lnTo>
                  <a:lnTo>
                    <a:pt x="471600" y="60274"/>
                  </a:lnTo>
                  <a:close/>
                  <a:moveTo>
                    <a:pt x="98102" y="0"/>
                  </a:moveTo>
                  <a:lnTo>
                    <a:pt x="125736" y="0"/>
                  </a:lnTo>
                  <a:lnTo>
                    <a:pt x="127522" y="7143"/>
                  </a:lnTo>
                  <a:lnTo>
                    <a:pt x="701154" y="7143"/>
                  </a:lnTo>
                  <a:lnTo>
                    <a:pt x="702940" y="0"/>
                  </a:lnTo>
                  <a:lnTo>
                    <a:pt x="730574" y="0"/>
                  </a:lnTo>
                  <a:lnTo>
                    <a:pt x="732360" y="7143"/>
                  </a:lnTo>
                  <a:lnTo>
                    <a:pt x="764381" y="7143"/>
                  </a:lnTo>
                  <a:lnTo>
                    <a:pt x="828676" y="92869"/>
                  </a:lnTo>
                  <a:lnTo>
                    <a:pt x="828676" y="100732"/>
                  </a:lnTo>
                  <a:cubicBezTo>
                    <a:pt x="828676" y="121376"/>
                    <a:pt x="811940" y="138112"/>
                    <a:pt x="791296" y="138112"/>
                  </a:cubicBezTo>
                  <a:lnTo>
                    <a:pt x="37380" y="138112"/>
                  </a:lnTo>
                  <a:cubicBezTo>
                    <a:pt x="16736" y="138112"/>
                    <a:pt x="0" y="121376"/>
                    <a:pt x="0" y="100732"/>
                  </a:cubicBezTo>
                  <a:lnTo>
                    <a:pt x="0" y="92869"/>
                  </a:lnTo>
                  <a:lnTo>
                    <a:pt x="64295" y="7143"/>
                  </a:lnTo>
                  <a:lnTo>
                    <a:pt x="96316" y="7143"/>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9340312" y="4883372"/>
              <a:ext cx="1095273" cy="708988"/>
            </a:xfrm>
            <a:custGeom>
              <a:avLst/>
              <a:gdLst>
                <a:gd name="connsiteX0" fmla="*/ 45098 w 697707"/>
                <a:gd name="connsiteY0" fmla="*/ 24180 h 451636"/>
                <a:gd name="connsiteX1" fmla="*/ 28507 w 697707"/>
                <a:gd name="connsiteY1" fmla="*/ 40771 h 451636"/>
                <a:gd name="connsiteX2" fmla="*/ 28507 w 697707"/>
                <a:gd name="connsiteY2" fmla="*/ 410866 h 451636"/>
                <a:gd name="connsiteX3" fmla="*/ 45098 w 697707"/>
                <a:gd name="connsiteY3" fmla="*/ 427457 h 451636"/>
                <a:gd name="connsiteX4" fmla="*/ 652608 w 697707"/>
                <a:gd name="connsiteY4" fmla="*/ 427457 h 451636"/>
                <a:gd name="connsiteX5" fmla="*/ 669199 w 697707"/>
                <a:gd name="connsiteY5" fmla="*/ 410866 h 451636"/>
                <a:gd name="connsiteX6" fmla="*/ 669199 w 697707"/>
                <a:gd name="connsiteY6" fmla="*/ 40771 h 451636"/>
                <a:gd name="connsiteX7" fmla="*/ 652608 w 697707"/>
                <a:gd name="connsiteY7" fmla="*/ 24180 h 451636"/>
                <a:gd name="connsiteX8" fmla="*/ 348853 w 697707"/>
                <a:gd name="connsiteY8" fmla="*/ 2364 h 451636"/>
                <a:gd name="connsiteX9" fmla="*/ 339709 w 697707"/>
                <a:gd name="connsiteY9" fmla="*/ 11508 h 451636"/>
                <a:gd name="connsiteX10" fmla="*/ 348853 w 697707"/>
                <a:gd name="connsiteY10" fmla="*/ 20652 h 451636"/>
                <a:gd name="connsiteX11" fmla="*/ 357997 w 697707"/>
                <a:gd name="connsiteY11" fmla="*/ 11508 h 451636"/>
                <a:gd name="connsiteX12" fmla="*/ 348853 w 697707"/>
                <a:gd name="connsiteY12" fmla="*/ 2364 h 451636"/>
                <a:gd name="connsiteX13" fmla="*/ 28954 w 697707"/>
                <a:gd name="connsiteY13" fmla="*/ 0 h 451636"/>
                <a:gd name="connsiteX14" fmla="*/ 668753 w 697707"/>
                <a:gd name="connsiteY14" fmla="*/ 0 h 451636"/>
                <a:gd name="connsiteX15" fmla="*/ 697707 w 697707"/>
                <a:gd name="connsiteY15" fmla="*/ 28954 h 451636"/>
                <a:gd name="connsiteX16" fmla="*/ 697707 w 697707"/>
                <a:gd name="connsiteY16" fmla="*/ 422682 h 451636"/>
                <a:gd name="connsiteX17" fmla="*/ 668753 w 697707"/>
                <a:gd name="connsiteY17" fmla="*/ 451636 h 451636"/>
                <a:gd name="connsiteX18" fmla="*/ 28954 w 697707"/>
                <a:gd name="connsiteY18" fmla="*/ 451636 h 451636"/>
                <a:gd name="connsiteX19" fmla="*/ 0 w 697707"/>
                <a:gd name="connsiteY19" fmla="*/ 422682 h 451636"/>
                <a:gd name="connsiteX20" fmla="*/ 0 w 697707"/>
                <a:gd name="connsiteY20" fmla="*/ 28954 h 451636"/>
                <a:gd name="connsiteX21" fmla="*/ 28954 w 697707"/>
                <a:gd name="connsiteY21" fmla="*/ 0 h 45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7707" h="451636">
                  <a:moveTo>
                    <a:pt x="45098" y="24180"/>
                  </a:moveTo>
                  <a:cubicBezTo>
                    <a:pt x="35935" y="24180"/>
                    <a:pt x="28507" y="31608"/>
                    <a:pt x="28507" y="40771"/>
                  </a:cubicBezTo>
                  <a:lnTo>
                    <a:pt x="28507" y="410866"/>
                  </a:lnTo>
                  <a:cubicBezTo>
                    <a:pt x="28507" y="420029"/>
                    <a:pt x="35935" y="427457"/>
                    <a:pt x="45098" y="427457"/>
                  </a:cubicBezTo>
                  <a:lnTo>
                    <a:pt x="652608" y="427457"/>
                  </a:lnTo>
                  <a:cubicBezTo>
                    <a:pt x="661771" y="427457"/>
                    <a:pt x="669199" y="420029"/>
                    <a:pt x="669199" y="410866"/>
                  </a:cubicBezTo>
                  <a:lnTo>
                    <a:pt x="669199" y="40771"/>
                  </a:lnTo>
                  <a:cubicBezTo>
                    <a:pt x="669199" y="31608"/>
                    <a:pt x="661771" y="24180"/>
                    <a:pt x="652608" y="24180"/>
                  </a:cubicBezTo>
                  <a:close/>
                  <a:moveTo>
                    <a:pt x="348853" y="2364"/>
                  </a:moveTo>
                  <a:cubicBezTo>
                    <a:pt x="343803" y="2364"/>
                    <a:pt x="339709" y="6458"/>
                    <a:pt x="339709" y="11508"/>
                  </a:cubicBezTo>
                  <a:cubicBezTo>
                    <a:pt x="339709" y="16558"/>
                    <a:pt x="343803" y="20652"/>
                    <a:pt x="348853" y="20652"/>
                  </a:cubicBezTo>
                  <a:cubicBezTo>
                    <a:pt x="353903" y="20652"/>
                    <a:pt x="357997" y="16558"/>
                    <a:pt x="357997" y="11508"/>
                  </a:cubicBezTo>
                  <a:cubicBezTo>
                    <a:pt x="357997" y="6458"/>
                    <a:pt x="353903" y="2364"/>
                    <a:pt x="348853" y="2364"/>
                  </a:cubicBezTo>
                  <a:close/>
                  <a:moveTo>
                    <a:pt x="28954" y="0"/>
                  </a:moveTo>
                  <a:lnTo>
                    <a:pt x="668753" y="0"/>
                  </a:lnTo>
                  <a:cubicBezTo>
                    <a:pt x="684744" y="0"/>
                    <a:pt x="697707" y="12963"/>
                    <a:pt x="697707" y="28954"/>
                  </a:cubicBezTo>
                  <a:lnTo>
                    <a:pt x="697707" y="422682"/>
                  </a:lnTo>
                  <a:cubicBezTo>
                    <a:pt x="697707" y="438673"/>
                    <a:pt x="684744" y="451636"/>
                    <a:pt x="668753" y="451636"/>
                  </a:cubicBezTo>
                  <a:lnTo>
                    <a:pt x="28954" y="451636"/>
                  </a:lnTo>
                  <a:cubicBezTo>
                    <a:pt x="12963" y="451636"/>
                    <a:pt x="0" y="438673"/>
                    <a:pt x="0" y="422682"/>
                  </a:cubicBezTo>
                  <a:lnTo>
                    <a:pt x="0" y="28954"/>
                  </a:lnTo>
                  <a:cubicBezTo>
                    <a:pt x="0" y="12963"/>
                    <a:pt x="12963" y="0"/>
                    <a:pt x="28954"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39"/>
            <p:cNvSpPr/>
            <p:nvPr/>
          </p:nvSpPr>
          <p:spPr>
            <a:xfrm>
              <a:off x="10830461" y="5172431"/>
              <a:ext cx="332550" cy="373613"/>
            </a:xfrm>
            <a:custGeom>
              <a:avLst/>
              <a:gdLst/>
              <a:ahLst/>
              <a:cxnLst/>
              <a:rect l="l" t="t" r="r" b="b"/>
              <a:pathLst>
                <a:path w="4781359" h="5371757">
                  <a:moveTo>
                    <a:pt x="4092637" y="3000907"/>
                  </a:moveTo>
                  <a:cubicBezTo>
                    <a:pt x="4473008" y="3000907"/>
                    <a:pt x="4781359" y="3309258"/>
                    <a:pt x="4781359" y="3689629"/>
                  </a:cubicBezTo>
                  <a:lnTo>
                    <a:pt x="4781359" y="4683035"/>
                  </a:lnTo>
                  <a:cubicBezTo>
                    <a:pt x="4781359" y="5063406"/>
                    <a:pt x="4473008" y="5371757"/>
                    <a:pt x="4092637" y="5371757"/>
                  </a:cubicBezTo>
                  <a:cubicBezTo>
                    <a:pt x="3712266" y="5371757"/>
                    <a:pt x="3403915" y="5063406"/>
                    <a:pt x="3403915" y="4683035"/>
                  </a:cubicBezTo>
                  <a:cubicBezTo>
                    <a:pt x="3404381" y="4521317"/>
                    <a:pt x="3404846" y="4359600"/>
                    <a:pt x="3405312" y="4197882"/>
                  </a:cubicBezTo>
                  <a:cubicBezTo>
                    <a:pt x="3522586" y="4408870"/>
                    <a:pt x="3706135" y="4513820"/>
                    <a:pt x="3795837" y="4534015"/>
                  </a:cubicBezTo>
                  <a:lnTo>
                    <a:pt x="3795837" y="4706411"/>
                  </a:lnTo>
                  <a:cubicBezTo>
                    <a:pt x="3795837" y="4870329"/>
                    <a:pt x="3928719" y="5003211"/>
                    <a:pt x="4092637" y="5003211"/>
                  </a:cubicBezTo>
                  <a:cubicBezTo>
                    <a:pt x="4256555" y="5003211"/>
                    <a:pt x="4389437" y="4870329"/>
                    <a:pt x="4389437" y="4706411"/>
                  </a:cubicBezTo>
                  <a:lnTo>
                    <a:pt x="4389437" y="3666253"/>
                  </a:lnTo>
                  <a:cubicBezTo>
                    <a:pt x="4389437" y="3502335"/>
                    <a:pt x="4256555" y="3369453"/>
                    <a:pt x="4092637" y="3369453"/>
                  </a:cubicBezTo>
                  <a:cubicBezTo>
                    <a:pt x="4062116" y="3369453"/>
                    <a:pt x="4032671" y="3374060"/>
                    <a:pt x="4005387" y="3383999"/>
                  </a:cubicBezTo>
                  <a:lnTo>
                    <a:pt x="4005387" y="3009702"/>
                  </a:lnTo>
                  <a:cubicBezTo>
                    <a:pt x="4033679" y="3002786"/>
                    <a:pt x="4062938" y="3000907"/>
                    <a:pt x="4092637" y="3000907"/>
                  </a:cubicBezTo>
                  <a:close/>
                  <a:moveTo>
                    <a:pt x="4092637" y="2016408"/>
                  </a:moveTo>
                  <a:cubicBezTo>
                    <a:pt x="4473008" y="2016408"/>
                    <a:pt x="4781359" y="2324759"/>
                    <a:pt x="4781359" y="2705130"/>
                  </a:cubicBezTo>
                  <a:cubicBezTo>
                    <a:pt x="4780893" y="2866848"/>
                    <a:pt x="4780428" y="3028565"/>
                    <a:pt x="4779962" y="3190283"/>
                  </a:cubicBezTo>
                  <a:cubicBezTo>
                    <a:pt x="4662688" y="2979295"/>
                    <a:pt x="4479139" y="2874345"/>
                    <a:pt x="4389437" y="2854150"/>
                  </a:cubicBezTo>
                  <a:lnTo>
                    <a:pt x="4389437" y="2681754"/>
                  </a:lnTo>
                  <a:cubicBezTo>
                    <a:pt x="4389437" y="2517836"/>
                    <a:pt x="4256555" y="2384954"/>
                    <a:pt x="4092637" y="2384954"/>
                  </a:cubicBezTo>
                  <a:cubicBezTo>
                    <a:pt x="3928719" y="2384954"/>
                    <a:pt x="3795837" y="2517836"/>
                    <a:pt x="3795837" y="2681754"/>
                  </a:cubicBezTo>
                  <a:lnTo>
                    <a:pt x="3795837" y="3721912"/>
                  </a:lnTo>
                  <a:cubicBezTo>
                    <a:pt x="3795837" y="3885830"/>
                    <a:pt x="3928719" y="4018712"/>
                    <a:pt x="4092637" y="4018712"/>
                  </a:cubicBezTo>
                  <a:cubicBezTo>
                    <a:pt x="4123158" y="4018712"/>
                    <a:pt x="4152603" y="4014105"/>
                    <a:pt x="4179887" y="4004166"/>
                  </a:cubicBezTo>
                  <a:lnTo>
                    <a:pt x="4179887" y="4378463"/>
                  </a:lnTo>
                  <a:cubicBezTo>
                    <a:pt x="4151595" y="4385379"/>
                    <a:pt x="4122336" y="4387258"/>
                    <a:pt x="4092637" y="4387258"/>
                  </a:cubicBezTo>
                  <a:cubicBezTo>
                    <a:pt x="3712266" y="4387258"/>
                    <a:pt x="3403915" y="4078907"/>
                    <a:pt x="3403915" y="3698536"/>
                  </a:cubicBezTo>
                  <a:lnTo>
                    <a:pt x="3403915" y="2705130"/>
                  </a:lnTo>
                  <a:cubicBezTo>
                    <a:pt x="3403915" y="2324759"/>
                    <a:pt x="3712266" y="2016408"/>
                    <a:pt x="4092637" y="2016408"/>
                  </a:cubicBezTo>
                  <a:close/>
                  <a:moveTo>
                    <a:pt x="138937" y="821099"/>
                  </a:moveTo>
                  <a:cubicBezTo>
                    <a:pt x="214688" y="821099"/>
                    <a:pt x="276097" y="882508"/>
                    <a:pt x="276097" y="958259"/>
                  </a:cubicBezTo>
                  <a:cubicBezTo>
                    <a:pt x="275081" y="1628184"/>
                    <a:pt x="252190" y="1939492"/>
                    <a:pt x="273050" y="2968033"/>
                  </a:cubicBezTo>
                  <a:cubicBezTo>
                    <a:pt x="293910" y="3996574"/>
                    <a:pt x="1516506" y="4371861"/>
                    <a:pt x="2638297" y="4379639"/>
                  </a:cubicBezTo>
                  <a:cubicBezTo>
                    <a:pt x="2714048" y="4379639"/>
                    <a:pt x="2775457" y="4441048"/>
                    <a:pt x="2775457" y="4516799"/>
                  </a:cubicBezTo>
                  <a:cubicBezTo>
                    <a:pt x="2775457" y="4592550"/>
                    <a:pt x="2714048" y="4653959"/>
                    <a:pt x="2638297" y="4653959"/>
                  </a:cubicBezTo>
                  <a:cubicBezTo>
                    <a:pt x="1762040" y="4700002"/>
                    <a:pt x="3926" y="4347572"/>
                    <a:pt x="0" y="2968033"/>
                  </a:cubicBezTo>
                  <a:lnTo>
                    <a:pt x="1777" y="958259"/>
                  </a:lnTo>
                  <a:cubicBezTo>
                    <a:pt x="1777" y="882508"/>
                    <a:pt x="63186" y="821099"/>
                    <a:pt x="138937" y="821099"/>
                  </a:cubicBezTo>
                  <a:close/>
                  <a:moveTo>
                    <a:pt x="2644145" y="374057"/>
                  </a:moveTo>
                  <a:cubicBezTo>
                    <a:pt x="1702165" y="374057"/>
                    <a:pt x="938540" y="635897"/>
                    <a:pt x="938540" y="958893"/>
                  </a:cubicBezTo>
                  <a:cubicBezTo>
                    <a:pt x="938540" y="1281888"/>
                    <a:pt x="1702165" y="1543728"/>
                    <a:pt x="2644145" y="1543728"/>
                  </a:cubicBezTo>
                  <a:cubicBezTo>
                    <a:pt x="3586126" y="1543728"/>
                    <a:pt x="4349751" y="1281888"/>
                    <a:pt x="4349751" y="958893"/>
                  </a:cubicBezTo>
                  <a:cubicBezTo>
                    <a:pt x="4349751" y="635897"/>
                    <a:pt x="3586126" y="374057"/>
                    <a:pt x="2644145" y="374057"/>
                  </a:cubicBezTo>
                  <a:close/>
                  <a:moveTo>
                    <a:pt x="2651760" y="42"/>
                  </a:moveTo>
                  <a:cubicBezTo>
                    <a:pt x="3369469" y="-3027"/>
                    <a:pt x="4736308" y="156780"/>
                    <a:pt x="4732021" y="1012390"/>
                  </a:cubicBezTo>
                  <a:lnTo>
                    <a:pt x="4732021" y="2004302"/>
                  </a:lnTo>
                  <a:cubicBezTo>
                    <a:pt x="4618833" y="1863965"/>
                    <a:pt x="4493898" y="1824231"/>
                    <a:pt x="4354515" y="1776920"/>
                  </a:cubicBezTo>
                  <a:cubicBezTo>
                    <a:pt x="4353985" y="1643792"/>
                    <a:pt x="4353456" y="1510664"/>
                    <a:pt x="4352926" y="1377536"/>
                  </a:cubicBezTo>
                  <a:cubicBezTo>
                    <a:pt x="3973377" y="1622477"/>
                    <a:pt x="3341175" y="1780586"/>
                    <a:pt x="2625842" y="1780586"/>
                  </a:cubicBezTo>
                  <a:cubicBezTo>
                    <a:pt x="1934928" y="1780586"/>
                    <a:pt x="1345379" y="1656898"/>
                    <a:pt x="940923" y="1356874"/>
                  </a:cubicBezTo>
                  <a:cubicBezTo>
                    <a:pt x="940923" y="1557631"/>
                    <a:pt x="940922" y="1520263"/>
                    <a:pt x="940922" y="1721020"/>
                  </a:cubicBezTo>
                  <a:cubicBezTo>
                    <a:pt x="1211291" y="2113942"/>
                    <a:pt x="2056392" y="2242735"/>
                    <a:pt x="2625842" y="2239055"/>
                  </a:cubicBezTo>
                  <a:cubicBezTo>
                    <a:pt x="2828018" y="2237749"/>
                    <a:pt x="3076818" y="2217449"/>
                    <a:pt x="3323742" y="2174033"/>
                  </a:cubicBezTo>
                  <a:cubicBezTo>
                    <a:pt x="3277313" y="2244766"/>
                    <a:pt x="3243806" y="2323995"/>
                    <a:pt x="3223533" y="2408349"/>
                  </a:cubicBezTo>
                  <a:cubicBezTo>
                    <a:pt x="3033068" y="2432278"/>
                    <a:pt x="2831268" y="2443833"/>
                    <a:pt x="2622667" y="2443833"/>
                  </a:cubicBezTo>
                  <a:cubicBezTo>
                    <a:pt x="1931753" y="2443833"/>
                    <a:pt x="1345379" y="2342370"/>
                    <a:pt x="940924" y="2042346"/>
                  </a:cubicBezTo>
                  <a:cubicBezTo>
                    <a:pt x="940924" y="2243103"/>
                    <a:pt x="934572" y="2234310"/>
                    <a:pt x="934572" y="2435067"/>
                  </a:cubicBezTo>
                  <a:cubicBezTo>
                    <a:pt x="1204941" y="2827989"/>
                    <a:pt x="2055324" y="2930556"/>
                    <a:pt x="2625843" y="2924527"/>
                  </a:cubicBezTo>
                  <a:cubicBezTo>
                    <a:pt x="2794126" y="2922749"/>
                    <a:pt x="2993042" y="2908493"/>
                    <a:pt x="3195762" y="2878063"/>
                  </a:cubicBezTo>
                  <a:lnTo>
                    <a:pt x="3195762" y="3113507"/>
                  </a:lnTo>
                  <a:cubicBezTo>
                    <a:pt x="3019016" y="3131053"/>
                    <a:pt x="2832295" y="3139158"/>
                    <a:pt x="2638542" y="3139158"/>
                  </a:cubicBezTo>
                  <a:cubicBezTo>
                    <a:pt x="1947628" y="3139158"/>
                    <a:pt x="1351728" y="3034520"/>
                    <a:pt x="940923" y="2763071"/>
                  </a:cubicBezTo>
                  <a:cubicBezTo>
                    <a:pt x="940923" y="2963828"/>
                    <a:pt x="940922" y="2869310"/>
                    <a:pt x="940922" y="3070067"/>
                  </a:cubicBezTo>
                  <a:cubicBezTo>
                    <a:pt x="1128741" y="3577289"/>
                    <a:pt x="2040506" y="3722719"/>
                    <a:pt x="2609967" y="3730977"/>
                  </a:cubicBezTo>
                  <a:cubicBezTo>
                    <a:pt x="2781546" y="3733465"/>
                    <a:pt x="2986721" y="3712558"/>
                    <a:pt x="3195762" y="3669737"/>
                  </a:cubicBezTo>
                  <a:lnTo>
                    <a:pt x="3195762" y="3967596"/>
                  </a:lnTo>
                  <a:cubicBezTo>
                    <a:pt x="3195762" y="4003251"/>
                    <a:pt x="3197898" y="4038407"/>
                    <a:pt x="3202706" y="4072864"/>
                  </a:cubicBezTo>
                  <a:cubicBezTo>
                    <a:pt x="2997467" y="4098585"/>
                    <a:pt x="2803713" y="4106163"/>
                    <a:pt x="2645569" y="4103095"/>
                  </a:cubicBezTo>
                  <a:cubicBezTo>
                    <a:pt x="1949133" y="4085414"/>
                    <a:pt x="735171" y="3943909"/>
                    <a:pt x="556260" y="3088028"/>
                  </a:cubicBezTo>
                  <a:lnTo>
                    <a:pt x="556260" y="1012390"/>
                  </a:lnTo>
                  <a:cubicBezTo>
                    <a:pt x="562610" y="139585"/>
                    <a:pt x="1934052" y="3111"/>
                    <a:pt x="2651760" y="42"/>
                  </a:cubicBezTo>
                  <a:close/>
                </a:path>
              </a:pathLst>
            </a:cu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89642" rIns="89642"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176" dirty="0">
                <a:solidFill>
                  <a:srgbClr val="FFFFFF"/>
                </a:solidFill>
              </a:endParaRPr>
            </a:p>
          </p:txBody>
        </p:sp>
        <p:sp>
          <p:nvSpPr>
            <p:cNvPr id="54" name="Rounded Rectangle 50"/>
            <p:cNvSpPr/>
            <p:nvPr/>
          </p:nvSpPr>
          <p:spPr>
            <a:xfrm>
              <a:off x="9679738" y="5036223"/>
              <a:ext cx="426628" cy="423769"/>
            </a:xfrm>
            <a:custGeom>
              <a:avLst/>
              <a:gdLst>
                <a:gd name="connsiteX0" fmla="*/ 510877 w 2441575"/>
                <a:gd name="connsiteY0" fmla="*/ 1703889 h 2425213"/>
                <a:gd name="connsiteX1" fmla="*/ 600865 w 2441575"/>
                <a:gd name="connsiteY1" fmla="*/ 1703889 h 2425213"/>
                <a:gd name="connsiteX2" fmla="*/ 600865 w 2441575"/>
                <a:gd name="connsiteY2" fmla="*/ 2051230 h 2425213"/>
                <a:gd name="connsiteX3" fmla="*/ 626263 w 2441575"/>
                <a:gd name="connsiteY3" fmla="*/ 2076628 h 2425213"/>
                <a:gd name="connsiteX4" fmla="*/ 1527175 w 2441575"/>
                <a:gd name="connsiteY4" fmla="*/ 2076628 h 2425213"/>
                <a:gd name="connsiteX5" fmla="*/ 1527175 w 2441575"/>
                <a:gd name="connsiteY5" fmla="*/ 2170632 h 2425213"/>
                <a:gd name="connsiteX6" fmla="*/ 620561 w 2441575"/>
                <a:gd name="connsiteY6" fmla="*/ 2170632 h 2425213"/>
                <a:gd name="connsiteX7" fmla="*/ 510877 w 2441575"/>
                <a:gd name="connsiteY7" fmla="*/ 2060948 h 2425213"/>
                <a:gd name="connsiteX8" fmla="*/ 510877 w 2441575"/>
                <a:gd name="connsiteY8" fmla="*/ 1703889 h 2425213"/>
                <a:gd name="connsiteX9" fmla="*/ 2003425 w 2441575"/>
                <a:gd name="connsiteY9" fmla="*/ 1257587 h 2425213"/>
                <a:gd name="connsiteX10" fmla="*/ 1725649 w 2441575"/>
                <a:gd name="connsiteY10" fmla="*/ 1724245 h 2425213"/>
                <a:gd name="connsiteX11" fmla="*/ 2287551 w 2441575"/>
                <a:gd name="connsiteY11" fmla="*/ 1724245 h 2425213"/>
                <a:gd name="connsiteX12" fmla="*/ 2003425 w 2441575"/>
                <a:gd name="connsiteY12" fmla="*/ 1257587 h 2425213"/>
                <a:gd name="connsiteX13" fmla="*/ 2003425 w 2441575"/>
                <a:gd name="connsiteY13" fmla="*/ 1185730 h 2425213"/>
                <a:gd name="connsiteX14" fmla="*/ 2355850 w 2441575"/>
                <a:gd name="connsiteY14" fmla="*/ 1724245 h 2425213"/>
                <a:gd name="connsiteX15" fmla="*/ 2351452 w 2441575"/>
                <a:gd name="connsiteY15" fmla="*/ 1724245 h 2425213"/>
                <a:gd name="connsiteX16" fmla="*/ 2441575 w 2441575"/>
                <a:gd name="connsiteY16" fmla="*/ 1814368 h 2425213"/>
                <a:gd name="connsiteX17" fmla="*/ 2441575 w 2441575"/>
                <a:gd name="connsiteY17" fmla="*/ 2335090 h 2425213"/>
                <a:gd name="connsiteX18" fmla="*/ 2351452 w 2441575"/>
                <a:gd name="connsiteY18" fmla="*/ 2425213 h 2425213"/>
                <a:gd name="connsiteX19" fmla="*/ 1661748 w 2441575"/>
                <a:gd name="connsiteY19" fmla="*/ 2425213 h 2425213"/>
                <a:gd name="connsiteX20" fmla="*/ 1571625 w 2441575"/>
                <a:gd name="connsiteY20" fmla="*/ 2335090 h 2425213"/>
                <a:gd name="connsiteX21" fmla="*/ 1571625 w 2441575"/>
                <a:gd name="connsiteY21" fmla="*/ 1814368 h 2425213"/>
                <a:gd name="connsiteX22" fmla="*/ 1661748 w 2441575"/>
                <a:gd name="connsiteY22" fmla="*/ 1724245 h 2425213"/>
                <a:gd name="connsiteX23" fmla="*/ 1657350 w 2441575"/>
                <a:gd name="connsiteY23" fmla="*/ 1724245 h 2425213"/>
                <a:gd name="connsiteX24" fmla="*/ 2003425 w 2441575"/>
                <a:gd name="connsiteY24" fmla="*/ 1185730 h 2425213"/>
                <a:gd name="connsiteX25" fmla="*/ 451231 w 2441575"/>
                <a:gd name="connsiteY25" fmla="*/ 531678 h 2425213"/>
                <a:gd name="connsiteX26" fmla="*/ 767969 w 2441575"/>
                <a:gd name="connsiteY26" fmla="*/ 531678 h 2425213"/>
                <a:gd name="connsiteX27" fmla="*/ 873125 w 2441575"/>
                <a:gd name="connsiteY27" fmla="*/ 636834 h 2425213"/>
                <a:gd name="connsiteX28" fmla="*/ 779604 w 2441575"/>
                <a:gd name="connsiteY28" fmla="*/ 739614 h 2425213"/>
                <a:gd name="connsiteX29" fmla="*/ 621507 w 2441575"/>
                <a:gd name="connsiteY29" fmla="*/ 739614 h 2425213"/>
                <a:gd name="connsiteX30" fmla="*/ 621507 w 2441575"/>
                <a:gd name="connsiteY30" fmla="*/ 757902 h 2425213"/>
                <a:gd name="connsiteX31" fmla="*/ 1324377 w 2441575"/>
                <a:gd name="connsiteY31" fmla="*/ 757902 h 2425213"/>
                <a:gd name="connsiteX32" fmla="*/ 1425575 w 2441575"/>
                <a:gd name="connsiteY32" fmla="*/ 862259 h 2425213"/>
                <a:gd name="connsiteX33" fmla="*/ 1320419 w 2441575"/>
                <a:gd name="connsiteY33" fmla="*/ 967415 h 2425213"/>
                <a:gd name="connsiteX34" fmla="*/ 873125 w 2441575"/>
                <a:gd name="connsiteY34" fmla="*/ 967415 h 2425213"/>
                <a:gd name="connsiteX35" fmla="*/ 873125 w 2441575"/>
                <a:gd name="connsiteY35" fmla="*/ 982528 h 2425213"/>
                <a:gd name="connsiteX36" fmla="*/ 1453769 w 2441575"/>
                <a:gd name="connsiteY36" fmla="*/ 982528 h 2425213"/>
                <a:gd name="connsiteX37" fmla="*/ 1558925 w 2441575"/>
                <a:gd name="connsiteY37" fmla="*/ 1087684 h 2425213"/>
                <a:gd name="connsiteX38" fmla="*/ 1453769 w 2441575"/>
                <a:gd name="connsiteY38" fmla="*/ 1192840 h 2425213"/>
                <a:gd name="connsiteX39" fmla="*/ 873125 w 2441575"/>
                <a:gd name="connsiteY39" fmla="*/ 1192840 h 2425213"/>
                <a:gd name="connsiteX40" fmla="*/ 873125 w 2441575"/>
                <a:gd name="connsiteY40" fmla="*/ 1207953 h 2425213"/>
                <a:gd name="connsiteX41" fmla="*/ 1383769 w 2441575"/>
                <a:gd name="connsiteY41" fmla="*/ 1207953 h 2425213"/>
                <a:gd name="connsiteX42" fmla="*/ 1488925 w 2441575"/>
                <a:gd name="connsiteY42" fmla="*/ 1313109 h 2425213"/>
                <a:gd name="connsiteX43" fmla="*/ 1383769 w 2441575"/>
                <a:gd name="connsiteY43" fmla="*/ 1418265 h 2425213"/>
                <a:gd name="connsiteX44" fmla="*/ 873125 w 2441575"/>
                <a:gd name="connsiteY44" fmla="*/ 1418265 h 2425213"/>
                <a:gd name="connsiteX45" fmla="*/ 873125 w 2441575"/>
                <a:gd name="connsiteY45" fmla="*/ 1433377 h 2425213"/>
                <a:gd name="connsiteX46" fmla="*/ 1191147 w 2441575"/>
                <a:gd name="connsiteY46" fmla="*/ 1433377 h 2425213"/>
                <a:gd name="connsiteX47" fmla="*/ 1296303 w 2441575"/>
                <a:gd name="connsiteY47" fmla="*/ 1538533 h 2425213"/>
                <a:gd name="connsiteX48" fmla="*/ 1191147 w 2441575"/>
                <a:gd name="connsiteY48" fmla="*/ 1643689 h 2425213"/>
                <a:gd name="connsiteX49" fmla="*/ 727601 w 2441575"/>
                <a:gd name="connsiteY49" fmla="*/ 1643689 h 2425213"/>
                <a:gd name="connsiteX50" fmla="*/ 184531 w 2441575"/>
                <a:gd name="connsiteY50" fmla="*/ 1643689 h 2425213"/>
                <a:gd name="connsiteX51" fmla="*/ 145524 w 2441575"/>
                <a:gd name="connsiteY51" fmla="*/ 1643689 h 2425213"/>
                <a:gd name="connsiteX52" fmla="*/ 0 w 2441575"/>
                <a:gd name="connsiteY52" fmla="*/ 1498165 h 2425213"/>
                <a:gd name="connsiteX53" fmla="*/ 0 w 2441575"/>
                <a:gd name="connsiteY53" fmla="*/ 874813 h 2425213"/>
                <a:gd name="connsiteX54" fmla="*/ 139174 w 2441575"/>
                <a:gd name="connsiteY54" fmla="*/ 672139 h 2425213"/>
                <a:gd name="connsiteX55" fmla="*/ 451231 w 2441575"/>
                <a:gd name="connsiteY55" fmla="*/ 531678 h 2425213"/>
                <a:gd name="connsiteX56" fmla="*/ 620561 w 2441575"/>
                <a:gd name="connsiteY56" fmla="*/ 0 h 2425213"/>
                <a:gd name="connsiteX57" fmla="*/ 1879617 w 2441575"/>
                <a:gd name="connsiteY57" fmla="*/ 0 h 2425213"/>
                <a:gd name="connsiteX58" fmla="*/ 1989301 w 2441575"/>
                <a:gd name="connsiteY58" fmla="*/ 109684 h 2425213"/>
                <a:gd name="connsiteX59" fmla="*/ 1989301 w 2441575"/>
                <a:gd name="connsiteY59" fmla="*/ 1142466 h 2425213"/>
                <a:gd name="connsiteX60" fmla="*/ 1899313 w 2441575"/>
                <a:gd name="connsiteY60" fmla="*/ 1142466 h 2425213"/>
                <a:gd name="connsiteX61" fmla="*/ 1899313 w 2441575"/>
                <a:gd name="connsiteY61" fmla="*/ 119402 h 2425213"/>
                <a:gd name="connsiteX62" fmla="*/ 1873915 w 2441575"/>
                <a:gd name="connsiteY62" fmla="*/ 94004 h 2425213"/>
                <a:gd name="connsiteX63" fmla="*/ 626263 w 2441575"/>
                <a:gd name="connsiteY63" fmla="*/ 94004 h 2425213"/>
                <a:gd name="connsiteX64" fmla="*/ 600865 w 2441575"/>
                <a:gd name="connsiteY64" fmla="*/ 119402 h 2425213"/>
                <a:gd name="connsiteX65" fmla="*/ 600865 w 2441575"/>
                <a:gd name="connsiteY65" fmla="*/ 485703 h 2425213"/>
                <a:gd name="connsiteX66" fmla="*/ 510877 w 2441575"/>
                <a:gd name="connsiteY66" fmla="*/ 485703 h 2425213"/>
                <a:gd name="connsiteX67" fmla="*/ 510877 w 2441575"/>
                <a:gd name="connsiteY67" fmla="*/ 109684 h 2425213"/>
                <a:gd name="connsiteX68" fmla="*/ 620561 w 2441575"/>
                <a:gd name="connsiteY68" fmla="*/ 0 h 2425213"/>
                <a:gd name="connsiteX0" fmla="*/ 510877 w 2441575"/>
                <a:gd name="connsiteY0" fmla="*/ 1703889 h 2425213"/>
                <a:gd name="connsiteX1" fmla="*/ 600865 w 2441575"/>
                <a:gd name="connsiteY1" fmla="*/ 1703889 h 2425213"/>
                <a:gd name="connsiteX2" fmla="*/ 600865 w 2441575"/>
                <a:gd name="connsiteY2" fmla="*/ 2051230 h 2425213"/>
                <a:gd name="connsiteX3" fmla="*/ 626263 w 2441575"/>
                <a:gd name="connsiteY3" fmla="*/ 2076628 h 2425213"/>
                <a:gd name="connsiteX4" fmla="*/ 1527175 w 2441575"/>
                <a:gd name="connsiteY4" fmla="*/ 2076628 h 2425213"/>
                <a:gd name="connsiteX5" fmla="*/ 1527175 w 2441575"/>
                <a:gd name="connsiteY5" fmla="*/ 2170632 h 2425213"/>
                <a:gd name="connsiteX6" fmla="*/ 620561 w 2441575"/>
                <a:gd name="connsiteY6" fmla="*/ 2170632 h 2425213"/>
                <a:gd name="connsiteX7" fmla="*/ 510877 w 2441575"/>
                <a:gd name="connsiteY7" fmla="*/ 2060948 h 2425213"/>
                <a:gd name="connsiteX8" fmla="*/ 510877 w 2441575"/>
                <a:gd name="connsiteY8" fmla="*/ 1703889 h 2425213"/>
                <a:gd name="connsiteX9" fmla="*/ 2003425 w 2441575"/>
                <a:gd name="connsiteY9" fmla="*/ 1257587 h 2425213"/>
                <a:gd name="connsiteX10" fmla="*/ 1725649 w 2441575"/>
                <a:gd name="connsiteY10" fmla="*/ 1724245 h 2425213"/>
                <a:gd name="connsiteX11" fmla="*/ 2287551 w 2441575"/>
                <a:gd name="connsiteY11" fmla="*/ 1724245 h 2425213"/>
                <a:gd name="connsiteX12" fmla="*/ 2003425 w 2441575"/>
                <a:gd name="connsiteY12" fmla="*/ 1257587 h 2425213"/>
                <a:gd name="connsiteX13" fmla="*/ 2003425 w 2441575"/>
                <a:gd name="connsiteY13" fmla="*/ 1185730 h 2425213"/>
                <a:gd name="connsiteX14" fmla="*/ 2355850 w 2441575"/>
                <a:gd name="connsiteY14" fmla="*/ 1724245 h 2425213"/>
                <a:gd name="connsiteX15" fmla="*/ 2351452 w 2441575"/>
                <a:gd name="connsiteY15" fmla="*/ 1724245 h 2425213"/>
                <a:gd name="connsiteX16" fmla="*/ 2441575 w 2441575"/>
                <a:gd name="connsiteY16" fmla="*/ 1814368 h 2425213"/>
                <a:gd name="connsiteX17" fmla="*/ 2441575 w 2441575"/>
                <a:gd name="connsiteY17" fmla="*/ 2335090 h 2425213"/>
                <a:gd name="connsiteX18" fmla="*/ 2351452 w 2441575"/>
                <a:gd name="connsiteY18" fmla="*/ 2425213 h 2425213"/>
                <a:gd name="connsiteX19" fmla="*/ 1661748 w 2441575"/>
                <a:gd name="connsiteY19" fmla="*/ 2425213 h 2425213"/>
                <a:gd name="connsiteX20" fmla="*/ 1571625 w 2441575"/>
                <a:gd name="connsiteY20" fmla="*/ 2335090 h 2425213"/>
                <a:gd name="connsiteX21" fmla="*/ 1571625 w 2441575"/>
                <a:gd name="connsiteY21" fmla="*/ 1814368 h 2425213"/>
                <a:gd name="connsiteX22" fmla="*/ 1661748 w 2441575"/>
                <a:gd name="connsiteY22" fmla="*/ 1724245 h 2425213"/>
                <a:gd name="connsiteX23" fmla="*/ 1657350 w 2441575"/>
                <a:gd name="connsiteY23" fmla="*/ 1724245 h 2425213"/>
                <a:gd name="connsiteX24" fmla="*/ 2003425 w 2441575"/>
                <a:gd name="connsiteY24" fmla="*/ 1185730 h 2425213"/>
                <a:gd name="connsiteX25" fmla="*/ 451231 w 2441575"/>
                <a:gd name="connsiteY25" fmla="*/ 531678 h 2425213"/>
                <a:gd name="connsiteX26" fmla="*/ 767969 w 2441575"/>
                <a:gd name="connsiteY26" fmla="*/ 531678 h 2425213"/>
                <a:gd name="connsiteX27" fmla="*/ 873125 w 2441575"/>
                <a:gd name="connsiteY27" fmla="*/ 636834 h 2425213"/>
                <a:gd name="connsiteX28" fmla="*/ 779604 w 2441575"/>
                <a:gd name="connsiteY28" fmla="*/ 739614 h 2425213"/>
                <a:gd name="connsiteX29" fmla="*/ 621507 w 2441575"/>
                <a:gd name="connsiteY29" fmla="*/ 739614 h 2425213"/>
                <a:gd name="connsiteX30" fmla="*/ 621507 w 2441575"/>
                <a:gd name="connsiteY30" fmla="*/ 757902 h 2425213"/>
                <a:gd name="connsiteX31" fmla="*/ 1324377 w 2441575"/>
                <a:gd name="connsiteY31" fmla="*/ 757902 h 2425213"/>
                <a:gd name="connsiteX32" fmla="*/ 1425575 w 2441575"/>
                <a:gd name="connsiteY32" fmla="*/ 862259 h 2425213"/>
                <a:gd name="connsiteX33" fmla="*/ 1320419 w 2441575"/>
                <a:gd name="connsiteY33" fmla="*/ 967415 h 2425213"/>
                <a:gd name="connsiteX34" fmla="*/ 873125 w 2441575"/>
                <a:gd name="connsiteY34" fmla="*/ 967415 h 2425213"/>
                <a:gd name="connsiteX35" fmla="*/ 873125 w 2441575"/>
                <a:gd name="connsiteY35" fmla="*/ 982528 h 2425213"/>
                <a:gd name="connsiteX36" fmla="*/ 1453769 w 2441575"/>
                <a:gd name="connsiteY36" fmla="*/ 982528 h 2425213"/>
                <a:gd name="connsiteX37" fmla="*/ 1558925 w 2441575"/>
                <a:gd name="connsiteY37" fmla="*/ 1087684 h 2425213"/>
                <a:gd name="connsiteX38" fmla="*/ 1453769 w 2441575"/>
                <a:gd name="connsiteY38" fmla="*/ 1192840 h 2425213"/>
                <a:gd name="connsiteX39" fmla="*/ 873125 w 2441575"/>
                <a:gd name="connsiteY39" fmla="*/ 1192840 h 2425213"/>
                <a:gd name="connsiteX40" fmla="*/ 873125 w 2441575"/>
                <a:gd name="connsiteY40" fmla="*/ 1207953 h 2425213"/>
                <a:gd name="connsiteX41" fmla="*/ 1383769 w 2441575"/>
                <a:gd name="connsiteY41" fmla="*/ 1207953 h 2425213"/>
                <a:gd name="connsiteX42" fmla="*/ 1488925 w 2441575"/>
                <a:gd name="connsiteY42" fmla="*/ 1313109 h 2425213"/>
                <a:gd name="connsiteX43" fmla="*/ 1383769 w 2441575"/>
                <a:gd name="connsiteY43" fmla="*/ 1418265 h 2425213"/>
                <a:gd name="connsiteX44" fmla="*/ 873125 w 2441575"/>
                <a:gd name="connsiteY44" fmla="*/ 1418265 h 2425213"/>
                <a:gd name="connsiteX45" fmla="*/ 873125 w 2441575"/>
                <a:gd name="connsiteY45" fmla="*/ 1433377 h 2425213"/>
                <a:gd name="connsiteX46" fmla="*/ 1191147 w 2441575"/>
                <a:gd name="connsiteY46" fmla="*/ 1433377 h 2425213"/>
                <a:gd name="connsiteX47" fmla="*/ 1296303 w 2441575"/>
                <a:gd name="connsiteY47" fmla="*/ 1538533 h 2425213"/>
                <a:gd name="connsiteX48" fmla="*/ 1191147 w 2441575"/>
                <a:gd name="connsiteY48" fmla="*/ 1643689 h 2425213"/>
                <a:gd name="connsiteX49" fmla="*/ 727601 w 2441575"/>
                <a:gd name="connsiteY49" fmla="*/ 1643689 h 2425213"/>
                <a:gd name="connsiteX50" fmla="*/ 184531 w 2441575"/>
                <a:gd name="connsiteY50" fmla="*/ 1643689 h 2425213"/>
                <a:gd name="connsiteX51" fmla="*/ 145524 w 2441575"/>
                <a:gd name="connsiteY51" fmla="*/ 1643689 h 2425213"/>
                <a:gd name="connsiteX52" fmla="*/ 0 w 2441575"/>
                <a:gd name="connsiteY52" fmla="*/ 1498165 h 2425213"/>
                <a:gd name="connsiteX53" fmla="*/ 0 w 2441575"/>
                <a:gd name="connsiteY53" fmla="*/ 874813 h 2425213"/>
                <a:gd name="connsiteX54" fmla="*/ 139174 w 2441575"/>
                <a:gd name="connsiteY54" fmla="*/ 672139 h 2425213"/>
                <a:gd name="connsiteX55" fmla="*/ 451231 w 2441575"/>
                <a:gd name="connsiteY55" fmla="*/ 531678 h 2425213"/>
                <a:gd name="connsiteX56" fmla="*/ 620561 w 2441575"/>
                <a:gd name="connsiteY56" fmla="*/ 0 h 2425213"/>
                <a:gd name="connsiteX57" fmla="*/ 1879617 w 2441575"/>
                <a:gd name="connsiteY57" fmla="*/ 0 h 2425213"/>
                <a:gd name="connsiteX58" fmla="*/ 1989301 w 2441575"/>
                <a:gd name="connsiteY58" fmla="*/ 109684 h 2425213"/>
                <a:gd name="connsiteX59" fmla="*/ 1989301 w 2441575"/>
                <a:gd name="connsiteY59" fmla="*/ 1142466 h 2425213"/>
                <a:gd name="connsiteX60" fmla="*/ 1899313 w 2441575"/>
                <a:gd name="connsiteY60" fmla="*/ 1142466 h 2425213"/>
                <a:gd name="connsiteX61" fmla="*/ 1899313 w 2441575"/>
                <a:gd name="connsiteY61" fmla="*/ 119402 h 2425213"/>
                <a:gd name="connsiteX62" fmla="*/ 1873915 w 2441575"/>
                <a:gd name="connsiteY62" fmla="*/ 94004 h 2425213"/>
                <a:gd name="connsiteX63" fmla="*/ 626263 w 2441575"/>
                <a:gd name="connsiteY63" fmla="*/ 94004 h 2425213"/>
                <a:gd name="connsiteX64" fmla="*/ 600865 w 2441575"/>
                <a:gd name="connsiteY64" fmla="*/ 119402 h 2425213"/>
                <a:gd name="connsiteX65" fmla="*/ 600865 w 2441575"/>
                <a:gd name="connsiteY65" fmla="*/ 485703 h 2425213"/>
                <a:gd name="connsiteX66" fmla="*/ 510877 w 2441575"/>
                <a:gd name="connsiteY66" fmla="*/ 485703 h 2425213"/>
                <a:gd name="connsiteX67" fmla="*/ 510877 w 2441575"/>
                <a:gd name="connsiteY67" fmla="*/ 109684 h 2425213"/>
                <a:gd name="connsiteX68" fmla="*/ 620561 w 2441575"/>
                <a:gd name="connsiteY68" fmla="*/ 0 h 2425213"/>
                <a:gd name="connsiteX0" fmla="*/ 510877 w 2441575"/>
                <a:gd name="connsiteY0" fmla="*/ 1703889 h 2425213"/>
                <a:gd name="connsiteX1" fmla="*/ 600865 w 2441575"/>
                <a:gd name="connsiteY1" fmla="*/ 1703889 h 2425213"/>
                <a:gd name="connsiteX2" fmla="*/ 600865 w 2441575"/>
                <a:gd name="connsiteY2" fmla="*/ 2051230 h 2425213"/>
                <a:gd name="connsiteX3" fmla="*/ 626263 w 2441575"/>
                <a:gd name="connsiteY3" fmla="*/ 2076628 h 2425213"/>
                <a:gd name="connsiteX4" fmla="*/ 1527175 w 2441575"/>
                <a:gd name="connsiteY4" fmla="*/ 2076628 h 2425213"/>
                <a:gd name="connsiteX5" fmla="*/ 1527175 w 2441575"/>
                <a:gd name="connsiteY5" fmla="*/ 2170632 h 2425213"/>
                <a:gd name="connsiteX6" fmla="*/ 620561 w 2441575"/>
                <a:gd name="connsiteY6" fmla="*/ 2170632 h 2425213"/>
                <a:gd name="connsiteX7" fmla="*/ 510877 w 2441575"/>
                <a:gd name="connsiteY7" fmla="*/ 2060948 h 2425213"/>
                <a:gd name="connsiteX8" fmla="*/ 510877 w 2441575"/>
                <a:gd name="connsiteY8" fmla="*/ 1703889 h 2425213"/>
                <a:gd name="connsiteX9" fmla="*/ 2003425 w 2441575"/>
                <a:gd name="connsiteY9" fmla="*/ 1257587 h 2425213"/>
                <a:gd name="connsiteX10" fmla="*/ 1725649 w 2441575"/>
                <a:gd name="connsiteY10" fmla="*/ 1724245 h 2425213"/>
                <a:gd name="connsiteX11" fmla="*/ 2287551 w 2441575"/>
                <a:gd name="connsiteY11" fmla="*/ 1724245 h 2425213"/>
                <a:gd name="connsiteX12" fmla="*/ 2003425 w 2441575"/>
                <a:gd name="connsiteY12" fmla="*/ 1257587 h 2425213"/>
                <a:gd name="connsiteX13" fmla="*/ 2003425 w 2441575"/>
                <a:gd name="connsiteY13" fmla="*/ 1185730 h 2425213"/>
                <a:gd name="connsiteX14" fmla="*/ 2355850 w 2441575"/>
                <a:gd name="connsiteY14" fmla="*/ 1724245 h 2425213"/>
                <a:gd name="connsiteX15" fmla="*/ 2351452 w 2441575"/>
                <a:gd name="connsiteY15" fmla="*/ 1724245 h 2425213"/>
                <a:gd name="connsiteX16" fmla="*/ 2441575 w 2441575"/>
                <a:gd name="connsiteY16" fmla="*/ 1814368 h 2425213"/>
                <a:gd name="connsiteX17" fmla="*/ 2441575 w 2441575"/>
                <a:gd name="connsiteY17" fmla="*/ 2335090 h 2425213"/>
                <a:gd name="connsiteX18" fmla="*/ 2351452 w 2441575"/>
                <a:gd name="connsiteY18" fmla="*/ 2425213 h 2425213"/>
                <a:gd name="connsiteX19" fmla="*/ 1661748 w 2441575"/>
                <a:gd name="connsiteY19" fmla="*/ 2425213 h 2425213"/>
                <a:gd name="connsiteX20" fmla="*/ 1571625 w 2441575"/>
                <a:gd name="connsiteY20" fmla="*/ 2335090 h 2425213"/>
                <a:gd name="connsiteX21" fmla="*/ 1571625 w 2441575"/>
                <a:gd name="connsiteY21" fmla="*/ 1814368 h 2425213"/>
                <a:gd name="connsiteX22" fmla="*/ 1661748 w 2441575"/>
                <a:gd name="connsiteY22" fmla="*/ 1724245 h 2425213"/>
                <a:gd name="connsiteX23" fmla="*/ 1657350 w 2441575"/>
                <a:gd name="connsiteY23" fmla="*/ 1724245 h 2425213"/>
                <a:gd name="connsiteX24" fmla="*/ 2003425 w 2441575"/>
                <a:gd name="connsiteY24" fmla="*/ 1185730 h 2425213"/>
                <a:gd name="connsiteX25" fmla="*/ 451231 w 2441575"/>
                <a:gd name="connsiteY25" fmla="*/ 531678 h 2425213"/>
                <a:gd name="connsiteX26" fmla="*/ 767969 w 2441575"/>
                <a:gd name="connsiteY26" fmla="*/ 531678 h 2425213"/>
                <a:gd name="connsiteX27" fmla="*/ 873125 w 2441575"/>
                <a:gd name="connsiteY27" fmla="*/ 636834 h 2425213"/>
                <a:gd name="connsiteX28" fmla="*/ 779604 w 2441575"/>
                <a:gd name="connsiteY28" fmla="*/ 739614 h 2425213"/>
                <a:gd name="connsiteX29" fmla="*/ 621507 w 2441575"/>
                <a:gd name="connsiteY29" fmla="*/ 739614 h 2425213"/>
                <a:gd name="connsiteX30" fmla="*/ 621507 w 2441575"/>
                <a:gd name="connsiteY30" fmla="*/ 757902 h 2425213"/>
                <a:gd name="connsiteX31" fmla="*/ 1324377 w 2441575"/>
                <a:gd name="connsiteY31" fmla="*/ 757902 h 2425213"/>
                <a:gd name="connsiteX32" fmla="*/ 1425575 w 2441575"/>
                <a:gd name="connsiteY32" fmla="*/ 862259 h 2425213"/>
                <a:gd name="connsiteX33" fmla="*/ 1320419 w 2441575"/>
                <a:gd name="connsiteY33" fmla="*/ 967415 h 2425213"/>
                <a:gd name="connsiteX34" fmla="*/ 873125 w 2441575"/>
                <a:gd name="connsiteY34" fmla="*/ 967415 h 2425213"/>
                <a:gd name="connsiteX35" fmla="*/ 873125 w 2441575"/>
                <a:gd name="connsiteY35" fmla="*/ 982528 h 2425213"/>
                <a:gd name="connsiteX36" fmla="*/ 1453769 w 2441575"/>
                <a:gd name="connsiteY36" fmla="*/ 982528 h 2425213"/>
                <a:gd name="connsiteX37" fmla="*/ 1558925 w 2441575"/>
                <a:gd name="connsiteY37" fmla="*/ 1087684 h 2425213"/>
                <a:gd name="connsiteX38" fmla="*/ 1453769 w 2441575"/>
                <a:gd name="connsiteY38" fmla="*/ 1192840 h 2425213"/>
                <a:gd name="connsiteX39" fmla="*/ 873125 w 2441575"/>
                <a:gd name="connsiteY39" fmla="*/ 1192840 h 2425213"/>
                <a:gd name="connsiteX40" fmla="*/ 873125 w 2441575"/>
                <a:gd name="connsiteY40" fmla="*/ 1207953 h 2425213"/>
                <a:gd name="connsiteX41" fmla="*/ 1383769 w 2441575"/>
                <a:gd name="connsiteY41" fmla="*/ 1207953 h 2425213"/>
                <a:gd name="connsiteX42" fmla="*/ 1488925 w 2441575"/>
                <a:gd name="connsiteY42" fmla="*/ 1313109 h 2425213"/>
                <a:gd name="connsiteX43" fmla="*/ 1383769 w 2441575"/>
                <a:gd name="connsiteY43" fmla="*/ 1418265 h 2425213"/>
                <a:gd name="connsiteX44" fmla="*/ 873125 w 2441575"/>
                <a:gd name="connsiteY44" fmla="*/ 1418265 h 2425213"/>
                <a:gd name="connsiteX45" fmla="*/ 873125 w 2441575"/>
                <a:gd name="connsiteY45" fmla="*/ 1433377 h 2425213"/>
                <a:gd name="connsiteX46" fmla="*/ 1191147 w 2441575"/>
                <a:gd name="connsiteY46" fmla="*/ 1433377 h 2425213"/>
                <a:gd name="connsiteX47" fmla="*/ 1296303 w 2441575"/>
                <a:gd name="connsiteY47" fmla="*/ 1538533 h 2425213"/>
                <a:gd name="connsiteX48" fmla="*/ 1191147 w 2441575"/>
                <a:gd name="connsiteY48" fmla="*/ 1643689 h 2425213"/>
                <a:gd name="connsiteX49" fmla="*/ 727601 w 2441575"/>
                <a:gd name="connsiteY49" fmla="*/ 1643689 h 2425213"/>
                <a:gd name="connsiteX50" fmla="*/ 184531 w 2441575"/>
                <a:gd name="connsiteY50" fmla="*/ 1643689 h 2425213"/>
                <a:gd name="connsiteX51" fmla="*/ 145524 w 2441575"/>
                <a:gd name="connsiteY51" fmla="*/ 1643689 h 2425213"/>
                <a:gd name="connsiteX52" fmla="*/ 0 w 2441575"/>
                <a:gd name="connsiteY52" fmla="*/ 1498165 h 2425213"/>
                <a:gd name="connsiteX53" fmla="*/ 0 w 2441575"/>
                <a:gd name="connsiteY53" fmla="*/ 874813 h 2425213"/>
                <a:gd name="connsiteX54" fmla="*/ 139174 w 2441575"/>
                <a:gd name="connsiteY54" fmla="*/ 672139 h 2425213"/>
                <a:gd name="connsiteX55" fmla="*/ 451231 w 2441575"/>
                <a:gd name="connsiteY55" fmla="*/ 531678 h 2425213"/>
                <a:gd name="connsiteX56" fmla="*/ 620561 w 2441575"/>
                <a:gd name="connsiteY56" fmla="*/ 0 h 2425213"/>
                <a:gd name="connsiteX57" fmla="*/ 1879617 w 2441575"/>
                <a:gd name="connsiteY57" fmla="*/ 0 h 2425213"/>
                <a:gd name="connsiteX58" fmla="*/ 1989301 w 2441575"/>
                <a:gd name="connsiteY58" fmla="*/ 109684 h 2425213"/>
                <a:gd name="connsiteX59" fmla="*/ 1989301 w 2441575"/>
                <a:gd name="connsiteY59" fmla="*/ 1142466 h 2425213"/>
                <a:gd name="connsiteX60" fmla="*/ 1899313 w 2441575"/>
                <a:gd name="connsiteY60" fmla="*/ 1142466 h 2425213"/>
                <a:gd name="connsiteX61" fmla="*/ 1899313 w 2441575"/>
                <a:gd name="connsiteY61" fmla="*/ 119402 h 2425213"/>
                <a:gd name="connsiteX62" fmla="*/ 1873915 w 2441575"/>
                <a:gd name="connsiteY62" fmla="*/ 94004 h 2425213"/>
                <a:gd name="connsiteX63" fmla="*/ 626263 w 2441575"/>
                <a:gd name="connsiteY63" fmla="*/ 94004 h 2425213"/>
                <a:gd name="connsiteX64" fmla="*/ 600865 w 2441575"/>
                <a:gd name="connsiteY64" fmla="*/ 119402 h 2425213"/>
                <a:gd name="connsiteX65" fmla="*/ 600865 w 2441575"/>
                <a:gd name="connsiteY65" fmla="*/ 485703 h 2425213"/>
                <a:gd name="connsiteX66" fmla="*/ 510877 w 2441575"/>
                <a:gd name="connsiteY66" fmla="*/ 485703 h 2425213"/>
                <a:gd name="connsiteX67" fmla="*/ 510877 w 2441575"/>
                <a:gd name="connsiteY67" fmla="*/ 109684 h 2425213"/>
                <a:gd name="connsiteX68" fmla="*/ 620561 w 2441575"/>
                <a:gd name="connsiteY68" fmla="*/ 0 h 24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41575" h="2425213">
                  <a:moveTo>
                    <a:pt x="510877" y="1703889"/>
                  </a:moveTo>
                  <a:lnTo>
                    <a:pt x="600865" y="1703889"/>
                  </a:lnTo>
                  <a:lnTo>
                    <a:pt x="600865" y="2051230"/>
                  </a:lnTo>
                  <a:cubicBezTo>
                    <a:pt x="600865" y="2065257"/>
                    <a:pt x="612236" y="2076628"/>
                    <a:pt x="626263" y="2076628"/>
                  </a:cubicBezTo>
                  <a:lnTo>
                    <a:pt x="1527175" y="2076628"/>
                  </a:lnTo>
                  <a:lnTo>
                    <a:pt x="1527175" y="2170632"/>
                  </a:lnTo>
                  <a:lnTo>
                    <a:pt x="620561" y="2170632"/>
                  </a:lnTo>
                  <a:cubicBezTo>
                    <a:pt x="559984" y="2170632"/>
                    <a:pt x="510877" y="2121525"/>
                    <a:pt x="510877" y="2060948"/>
                  </a:cubicBezTo>
                  <a:lnTo>
                    <a:pt x="510877" y="1703889"/>
                  </a:lnTo>
                  <a:close/>
                  <a:moveTo>
                    <a:pt x="2003425" y="1257587"/>
                  </a:moveTo>
                  <a:cubicBezTo>
                    <a:pt x="1817037" y="1257587"/>
                    <a:pt x="1727147" y="1429173"/>
                    <a:pt x="1725649" y="1724245"/>
                  </a:cubicBezTo>
                  <a:lnTo>
                    <a:pt x="2287551" y="1724245"/>
                  </a:lnTo>
                  <a:cubicBezTo>
                    <a:pt x="2286053" y="1443592"/>
                    <a:pt x="2189813" y="1257587"/>
                    <a:pt x="2003425" y="1257587"/>
                  </a:cubicBezTo>
                  <a:close/>
                  <a:moveTo>
                    <a:pt x="2003425" y="1185730"/>
                  </a:moveTo>
                  <a:cubicBezTo>
                    <a:pt x="2232814" y="1185731"/>
                    <a:pt x="2357478" y="1400009"/>
                    <a:pt x="2355850" y="1724245"/>
                  </a:cubicBezTo>
                  <a:lnTo>
                    <a:pt x="2351452" y="1724245"/>
                  </a:lnTo>
                  <a:cubicBezTo>
                    <a:pt x="2401226" y="1724245"/>
                    <a:pt x="2441575" y="1764594"/>
                    <a:pt x="2441575" y="1814368"/>
                  </a:cubicBezTo>
                  <a:lnTo>
                    <a:pt x="2441575" y="2335090"/>
                  </a:lnTo>
                  <a:cubicBezTo>
                    <a:pt x="2441575" y="2384864"/>
                    <a:pt x="2401226" y="2425213"/>
                    <a:pt x="2351452" y="2425213"/>
                  </a:cubicBezTo>
                  <a:lnTo>
                    <a:pt x="1661748" y="2425213"/>
                  </a:lnTo>
                  <a:cubicBezTo>
                    <a:pt x="1611974" y="2425213"/>
                    <a:pt x="1571625" y="2384864"/>
                    <a:pt x="1571625" y="2335090"/>
                  </a:cubicBezTo>
                  <a:lnTo>
                    <a:pt x="1571625" y="1814368"/>
                  </a:lnTo>
                  <a:cubicBezTo>
                    <a:pt x="1571625" y="1764594"/>
                    <a:pt x="1611974" y="1724245"/>
                    <a:pt x="1661748" y="1724245"/>
                  </a:cubicBezTo>
                  <a:lnTo>
                    <a:pt x="1657350" y="1724245"/>
                  </a:lnTo>
                  <a:cubicBezTo>
                    <a:pt x="1658897" y="1420195"/>
                    <a:pt x="1774036" y="1185729"/>
                    <a:pt x="2003425" y="1185730"/>
                  </a:cubicBezTo>
                  <a:close/>
                  <a:moveTo>
                    <a:pt x="451231" y="531678"/>
                  </a:moveTo>
                  <a:lnTo>
                    <a:pt x="767969" y="531678"/>
                  </a:lnTo>
                  <a:cubicBezTo>
                    <a:pt x="826045" y="531678"/>
                    <a:pt x="873125" y="578758"/>
                    <a:pt x="873125" y="636834"/>
                  </a:cubicBezTo>
                  <a:cubicBezTo>
                    <a:pt x="873125" y="690915"/>
                    <a:pt x="832301" y="735460"/>
                    <a:pt x="779604" y="739614"/>
                  </a:cubicBezTo>
                  <a:lnTo>
                    <a:pt x="621507" y="739614"/>
                  </a:lnTo>
                  <a:lnTo>
                    <a:pt x="621507" y="757902"/>
                  </a:lnTo>
                  <a:lnTo>
                    <a:pt x="1324377" y="757902"/>
                  </a:lnTo>
                  <a:cubicBezTo>
                    <a:pt x="1380633" y="759272"/>
                    <a:pt x="1425575" y="805517"/>
                    <a:pt x="1425575" y="862259"/>
                  </a:cubicBezTo>
                  <a:cubicBezTo>
                    <a:pt x="1425575" y="920335"/>
                    <a:pt x="1378495" y="967415"/>
                    <a:pt x="1320419" y="967415"/>
                  </a:cubicBezTo>
                  <a:lnTo>
                    <a:pt x="873125" y="967415"/>
                  </a:lnTo>
                  <a:lnTo>
                    <a:pt x="873125" y="982528"/>
                  </a:lnTo>
                  <a:lnTo>
                    <a:pt x="1453769" y="982528"/>
                  </a:lnTo>
                  <a:cubicBezTo>
                    <a:pt x="1511845" y="982528"/>
                    <a:pt x="1558925" y="1029608"/>
                    <a:pt x="1558925" y="1087684"/>
                  </a:cubicBezTo>
                  <a:cubicBezTo>
                    <a:pt x="1558925" y="1145760"/>
                    <a:pt x="1511845" y="1192840"/>
                    <a:pt x="1453769" y="1192840"/>
                  </a:cubicBezTo>
                  <a:lnTo>
                    <a:pt x="873125" y="1192840"/>
                  </a:lnTo>
                  <a:lnTo>
                    <a:pt x="873125" y="1207953"/>
                  </a:lnTo>
                  <a:lnTo>
                    <a:pt x="1383769" y="1207953"/>
                  </a:lnTo>
                  <a:cubicBezTo>
                    <a:pt x="1441845" y="1207953"/>
                    <a:pt x="1488925" y="1255033"/>
                    <a:pt x="1488925" y="1313109"/>
                  </a:cubicBezTo>
                  <a:cubicBezTo>
                    <a:pt x="1488925" y="1371185"/>
                    <a:pt x="1441845" y="1418265"/>
                    <a:pt x="1383769" y="1418265"/>
                  </a:cubicBezTo>
                  <a:lnTo>
                    <a:pt x="873125" y="1418265"/>
                  </a:lnTo>
                  <a:lnTo>
                    <a:pt x="873125" y="1433377"/>
                  </a:lnTo>
                  <a:lnTo>
                    <a:pt x="1191147" y="1433377"/>
                  </a:lnTo>
                  <a:cubicBezTo>
                    <a:pt x="1249223" y="1433377"/>
                    <a:pt x="1296303" y="1480457"/>
                    <a:pt x="1296303" y="1538533"/>
                  </a:cubicBezTo>
                  <a:cubicBezTo>
                    <a:pt x="1296303" y="1596609"/>
                    <a:pt x="1249223" y="1643689"/>
                    <a:pt x="1191147" y="1643689"/>
                  </a:cubicBezTo>
                  <a:lnTo>
                    <a:pt x="727601" y="1643689"/>
                  </a:lnTo>
                  <a:lnTo>
                    <a:pt x="184531" y="1643689"/>
                  </a:lnTo>
                  <a:lnTo>
                    <a:pt x="145524" y="1643689"/>
                  </a:lnTo>
                  <a:cubicBezTo>
                    <a:pt x="65153" y="1643689"/>
                    <a:pt x="0" y="1578536"/>
                    <a:pt x="0" y="1498165"/>
                  </a:cubicBezTo>
                  <a:lnTo>
                    <a:pt x="0" y="874813"/>
                  </a:lnTo>
                  <a:cubicBezTo>
                    <a:pt x="0" y="794442"/>
                    <a:pt x="33403" y="748339"/>
                    <a:pt x="139174" y="672139"/>
                  </a:cubicBezTo>
                  <a:cubicBezTo>
                    <a:pt x="260126" y="606269"/>
                    <a:pt x="385842" y="531666"/>
                    <a:pt x="451231" y="531678"/>
                  </a:cubicBezTo>
                  <a:close/>
                  <a:moveTo>
                    <a:pt x="620561" y="0"/>
                  </a:moveTo>
                  <a:lnTo>
                    <a:pt x="1879617" y="0"/>
                  </a:lnTo>
                  <a:cubicBezTo>
                    <a:pt x="1940194" y="0"/>
                    <a:pt x="1989301" y="49107"/>
                    <a:pt x="1989301" y="109684"/>
                  </a:cubicBezTo>
                  <a:lnTo>
                    <a:pt x="1989301" y="1142466"/>
                  </a:lnTo>
                  <a:lnTo>
                    <a:pt x="1899313" y="1142466"/>
                  </a:lnTo>
                  <a:lnTo>
                    <a:pt x="1899313" y="119402"/>
                  </a:lnTo>
                  <a:cubicBezTo>
                    <a:pt x="1899313" y="105375"/>
                    <a:pt x="1887942" y="94004"/>
                    <a:pt x="1873915" y="94004"/>
                  </a:cubicBezTo>
                  <a:lnTo>
                    <a:pt x="626263" y="94004"/>
                  </a:lnTo>
                  <a:cubicBezTo>
                    <a:pt x="612236" y="94004"/>
                    <a:pt x="600865" y="105375"/>
                    <a:pt x="600865" y="119402"/>
                  </a:cubicBezTo>
                  <a:lnTo>
                    <a:pt x="600865" y="485703"/>
                  </a:lnTo>
                  <a:lnTo>
                    <a:pt x="510877" y="485703"/>
                  </a:lnTo>
                  <a:lnTo>
                    <a:pt x="510877" y="109684"/>
                  </a:lnTo>
                  <a:cubicBezTo>
                    <a:pt x="510877" y="49107"/>
                    <a:pt x="559984" y="0"/>
                    <a:pt x="62056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89642" rIns="89642"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176" dirty="0">
                <a:solidFill>
                  <a:srgbClr val="FFFFFF"/>
                </a:solidFill>
              </a:endParaRPr>
            </a:p>
          </p:txBody>
        </p:sp>
        <p:grpSp>
          <p:nvGrpSpPr>
            <p:cNvPr id="55" name="Group 54"/>
            <p:cNvGrpSpPr/>
            <p:nvPr/>
          </p:nvGrpSpPr>
          <p:grpSpPr bwMode="black">
            <a:xfrm>
              <a:off x="8591524" y="5093150"/>
              <a:ext cx="321047" cy="329138"/>
              <a:chOff x="8587169" y="5108012"/>
              <a:chExt cx="1184275" cy="1214438"/>
            </a:xfrm>
            <a:solidFill>
              <a:schemeClr val="accent4"/>
            </a:solidFill>
          </p:grpSpPr>
          <p:sp>
            <p:nvSpPr>
              <p:cNvPr id="56" name="Freeform 55"/>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568" dirty="0">
                  <a:solidFill>
                    <a:srgbClr val="505050"/>
                  </a:solidFill>
                </a:endParaRPr>
              </a:p>
            </p:txBody>
          </p:sp>
          <p:sp>
            <p:nvSpPr>
              <p:cNvPr id="57" name="Freeform 56"/>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568" dirty="0">
                  <a:solidFill>
                    <a:srgbClr val="505050"/>
                  </a:solidFill>
                </a:endParaRPr>
              </a:p>
            </p:txBody>
          </p:sp>
        </p:grpSp>
      </p:grpSp>
      <p:grpSp>
        <p:nvGrpSpPr>
          <p:cNvPr id="9" name="Group 8"/>
          <p:cNvGrpSpPr/>
          <p:nvPr/>
        </p:nvGrpSpPr>
        <p:grpSpPr>
          <a:xfrm>
            <a:off x="568048" y="1679079"/>
            <a:ext cx="6874461" cy="4354252"/>
            <a:chOff x="579438" y="2227729"/>
            <a:chExt cx="5114919" cy="4231792"/>
          </a:xfrm>
        </p:grpSpPr>
        <p:grpSp>
          <p:nvGrpSpPr>
            <p:cNvPr id="3" name="Group 2"/>
            <p:cNvGrpSpPr/>
            <p:nvPr/>
          </p:nvGrpSpPr>
          <p:grpSpPr>
            <a:xfrm>
              <a:off x="579438" y="2227729"/>
              <a:ext cx="2538985" cy="1213970"/>
              <a:chOff x="585215" y="2110740"/>
              <a:chExt cx="1691260" cy="1072812"/>
            </a:xfrm>
          </p:grpSpPr>
          <p:sp>
            <p:nvSpPr>
              <p:cNvPr id="15" name="Rectangle 14"/>
              <p:cNvSpPr/>
              <p:nvPr/>
            </p:nvSpPr>
            <p:spPr>
              <a:xfrm flipH="1">
                <a:off x="585215" y="2110740"/>
                <a:ext cx="1691260" cy="411370"/>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IN" sz="1600" dirty="0">
                    <a:solidFill>
                      <a:srgbClr val="FFFFFF"/>
                    </a:solidFill>
                    <a:latin typeface="Segoe UI Semibold" panose="020B0702040204020203" pitchFamily="34" charset="0"/>
                    <a:cs typeface="Segoe UI Semibold" panose="020B0702040204020203" pitchFamily="34" charset="0"/>
                  </a:rPr>
                  <a:t>Data segregation</a:t>
                </a:r>
              </a:p>
            </p:txBody>
          </p:sp>
          <p:sp>
            <p:nvSpPr>
              <p:cNvPr id="22" name="Rectangle 21"/>
              <p:cNvSpPr/>
              <p:nvPr/>
            </p:nvSpPr>
            <p:spPr>
              <a:xfrm flipH="1">
                <a:off x="585216" y="2508722"/>
                <a:ext cx="1691258" cy="67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t" anchorCtr="0"/>
              <a:lstStyle/>
              <a:p>
                <a:pPr defTabSz="914367">
                  <a:spcBef>
                    <a:spcPts val="392"/>
                  </a:spcBef>
                </a:pPr>
                <a:r>
                  <a:rPr lang="en-IN" sz="1400" dirty="0">
                    <a:solidFill>
                      <a:schemeClr val="tx1">
                        <a:lumMod val="75000"/>
                      </a:schemeClr>
                    </a:solidFill>
                    <a:latin typeface="Segoe UI Semilight" panose="020B0402040204020203" pitchFamily="34" charset="0"/>
                    <a:cs typeface="Segoe UI Semilight" panose="020B0402040204020203" pitchFamily="34" charset="0"/>
                  </a:rPr>
                  <a:t>Logical isolation segregates each customer’s data from that of others.</a:t>
                </a:r>
              </a:p>
            </p:txBody>
          </p:sp>
        </p:grpSp>
        <p:grpSp>
          <p:nvGrpSpPr>
            <p:cNvPr id="66" name="Group 65"/>
            <p:cNvGrpSpPr/>
            <p:nvPr/>
          </p:nvGrpSpPr>
          <p:grpSpPr>
            <a:xfrm>
              <a:off x="579438" y="3501783"/>
              <a:ext cx="2538985" cy="1534440"/>
              <a:chOff x="585215" y="2110740"/>
              <a:chExt cx="1691260" cy="1309126"/>
            </a:xfrm>
          </p:grpSpPr>
          <p:sp>
            <p:nvSpPr>
              <p:cNvPr id="67" name="Rectangle 66"/>
              <p:cNvSpPr/>
              <p:nvPr/>
            </p:nvSpPr>
            <p:spPr>
              <a:xfrm flipH="1">
                <a:off x="585215" y="2110740"/>
                <a:ext cx="1691260" cy="411370"/>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IN" sz="1600" dirty="0">
                    <a:solidFill>
                      <a:srgbClr val="FFFFFF"/>
                    </a:solidFill>
                    <a:latin typeface="Segoe UI Semibold" panose="020B0702040204020203" pitchFamily="34" charset="0"/>
                    <a:cs typeface="Segoe UI Semibold" panose="020B0702040204020203" pitchFamily="34" charset="0"/>
                  </a:rPr>
                  <a:t>In-transit data protection</a:t>
                </a:r>
              </a:p>
            </p:txBody>
          </p:sp>
          <p:sp>
            <p:nvSpPr>
              <p:cNvPr id="68" name="Rectangle 67"/>
              <p:cNvSpPr/>
              <p:nvPr/>
            </p:nvSpPr>
            <p:spPr>
              <a:xfrm flipH="1">
                <a:off x="585216" y="2508722"/>
                <a:ext cx="1691258" cy="911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t" anchorCtr="0"/>
              <a:lstStyle/>
              <a:p>
                <a:pPr defTabSz="914367">
                  <a:spcBef>
                    <a:spcPts val="392"/>
                  </a:spcBef>
                </a:pPr>
                <a:r>
                  <a:rPr lang="en-GB" sz="1400" dirty="0">
                    <a:solidFill>
                      <a:schemeClr val="tx1">
                        <a:lumMod val="75000"/>
                      </a:schemeClr>
                    </a:solidFill>
                    <a:latin typeface="Segoe UI Semilight" panose="020B0402040204020203" pitchFamily="34" charset="0"/>
                    <a:cs typeface="Segoe UI Semilight" panose="020B0402040204020203" pitchFamily="34" charset="0"/>
                  </a:rPr>
                  <a:t>Industry-standard protocols encrypt data in transit to/from outside components, as well as data in transit internally by default.</a:t>
                </a:r>
              </a:p>
            </p:txBody>
          </p:sp>
        </p:grpSp>
        <p:grpSp>
          <p:nvGrpSpPr>
            <p:cNvPr id="70" name="Group 69"/>
            <p:cNvGrpSpPr/>
            <p:nvPr/>
          </p:nvGrpSpPr>
          <p:grpSpPr>
            <a:xfrm>
              <a:off x="579438" y="5087921"/>
              <a:ext cx="2538985" cy="1371600"/>
              <a:chOff x="585215" y="2110740"/>
              <a:chExt cx="1691260" cy="1170197"/>
            </a:xfrm>
          </p:grpSpPr>
          <p:sp>
            <p:nvSpPr>
              <p:cNvPr id="71" name="Rectangle 70"/>
              <p:cNvSpPr/>
              <p:nvPr/>
            </p:nvSpPr>
            <p:spPr>
              <a:xfrm flipH="1">
                <a:off x="585215" y="2110740"/>
                <a:ext cx="1691260" cy="411370"/>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IN" sz="1600" dirty="0">
                    <a:solidFill>
                      <a:srgbClr val="FFFFFF"/>
                    </a:solidFill>
                    <a:latin typeface="Segoe UI Semibold" panose="020B0702040204020203" pitchFamily="34" charset="0"/>
                    <a:cs typeface="Segoe UI Semibold" panose="020B0702040204020203" pitchFamily="34" charset="0"/>
                  </a:rPr>
                  <a:t>Data redundancy</a:t>
                </a:r>
              </a:p>
            </p:txBody>
          </p:sp>
          <p:sp>
            <p:nvSpPr>
              <p:cNvPr id="72" name="Rectangle 71"/>
              <p:cNvSpPr/>
              <p:nvPr/>
            </p:nvSpPr>
            <p:spPr>
              <a:xfrm flipH="1">
                <a:off x="585216" y="2508722"/>
                <a:ext cx="1691258" cy="77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t" anchorCtr="0"/>
              <a:lstStyle/>
              <a:p>
                <a:pPr defTabSz="914367">
                  <a:spcBef>
                    <a:spcPts val="392"/>
                  </a:spcBef>
                </a:pPr>
                <a:r>
                  <a:rPr lang="en-US" sz="1400" dirty="0">
                    <a:solidFill>
                      <a:schemeClr val="tx1">
                        <a:lumMod val="75000"/>
                      </a:schemeClr>
                    </a:solidFill>
                    <a:latin typeface="Segoe UI Semilight" panose="020B0402040204020203" pitchFamily="34" charset="0"/>
                    <a:cs typeface="Segoe UI Semilight" panose="020B0402040204020203" pitchFamily="34" charset="0"/>
                  </a:rPr>
                  <a:t>Customers have multiple options for replicating data, including number of copies and number and location of replication datacenters. </a:t>
                </a:r>
                <a:endParaRPr lang="en-IN" sz="1400" dirty="0">
                  <a:solidFill>
                    <a:schemeClr val="tx1">
                      <a:lumMod val="75000"/>
                    </a:schemeClr>
                  </a:solidFill>
                  <a:latin typeface="Segoe UI Semilight" panose="020B0402040204020203" pitchFamily="34" charset="0"/>
                  <a:cs typeface="Segoe UI Semilight" panose="020B0402040204020203" pitchFamily="34" charset="0"/>
                </a:endParaRPr>
              </a:p>
            </p:txBody>
          </p:sp>
        </p:grpSp>
        <p:grpSp>
          <p:nvGrpSpPr>
            <p:cNvPr id="74" name="Group 73"/>
            <p:cNvGrpSpPr/>
            <p:nvPr/>
          </p:nvGrpSpPr>
          <p:grpSpPr>
            <a:xfrm>
              <a:off x="3155362" y="2227730"/>
              <a:ext cx="2538985" cy="1213969"/>
              <a:chOff x="546355" y="2110740"/>
              <a:chExt cx="1691260" cy="1072811"/>
            </a:xfrm>
          </p:grpSpPr>
          <p:sp>
            <p:nvSpPr>
              <p:cNvPr id="75" name="Rectangle 74"/>
              <p:cNvSpPr/>
              <p:nvPr/>
            </p:nvSpPr>
            <p:spPr>
              <a:xfrm flipH="1">
                <a:off x="546355" y="2110740"/>
                <a:ext cx="1691260" cy="411370"/>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IN" sz="1600" dirty="0">
                    <a:solidFill>
                      <a:srgbClr val="FFFFFF"/>
                    </a:solidFill>
                    <a:latin typeface="Segoe UI Semibold" panose="020B0702040204020203" pitchFamily="34" charset="0"/>
                    <a:cs typeface="Segoe UI Semibold" panose="020B0702040204020203" pitchFamily="34" charset="0"/>
                  </a:rPr>
                  <a:t>At-rest data protection</a:t>
                </a:r>
              </a:p>
            </p:txBody>
          </p:sp>
          <p:sp>
            <p:nvSpPr>
              <p:cNvPr id="76" name="Rectangle 75"/>
              <p:cNvSpPr/>
              <p:nvPr/>
            </p:nvSpPr>
            <p:spPr>
              <a:xfrm flipH="1">
                <a:off x="546356" y="2508722"/>
                <a:ext cx="1691258" cy="674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t" anchorCtr="0"/>
              <a:lstStyle/>
              <a:p>
                <a:pPr defTabSz="914367">
                  <a:spcBef>
                    <a:spcPts val="392"/>
                  </a:spcBef>
                </a:pPr>
                <a:r>
                  <a:rPr lang="en-GB" sz="1400" dirty="0">
                    <a:solidFill>
                      <a:schemeClr val="tx1">
                        <a:lumMod val="75000"/>
                      </a:schemeClr>
                    </a:solidFill>
                    <a:latin typeface="Segoe UI Semilight" panose="020B0402040204020203" pitchFamily="34" charset="0"/>
                    <a:cs typeface="Segoe UI Semilight" panose="020B0402040204020203" pitchFamily="34" charset="0"/>
                  </a:rPr>
                  <a:t>Customers can implement a range of encryption options for virtual machines and storage.</a:t>
                </a:r>
              </a:p>
            </p:txBody>
          </p:sp>
        </p:grpSp>
        <p:grpSp>
          <p:nvGrpSpPr>
            <p:cNvPr id="78" name="Group 77"/>
            <p:cNvGrpSpPr/>
            <p:nvPr/>
          </p:nvGrpSpPr>
          <p:grpSpPr>
            <a:xfrm>
              <a:off x="3155372" y="3501783"/>
              <a:ext cx="2538985" cy="1569648"/>
              <a:chOff x="546355" y="2110740"/>
              <a:chExt cx="1691260" cy="1339164"/>
            </a:xfrm>
          </p:grpSpPr>
          <p:sp>
            <p:nvSpPr>
              <p:cNvPr id="79" name="Rectangle 78"/>
              <p:cNvSpPr/>
              <p:nvPr/>
            </p:nvSpPr>
            <p:spPr>
              <a:xfrm flipH="1">
                <a:off x="546355" y="2110740"/>
                <a:ext cx="1691260" cy="411370"/>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IN" sz="1600" dirty="0">
                    <a:solidFill>
                      <a:srgbClr val="FFFFFF"/>
                    </a:solidFill>
                    <a:latin typeface="Segoe UI Semibold" panose="020B0702040204020203" pitchFamily="34" charset="0"/>
                    <a:cs typeface="Segoe UI Semibold" panose="020B0702040204020203" pitchFamily="34" charset="0"/>
                  </a:rPr>
                  <a:t>Encryption</a:t>
                </a:r>
              </a:p>
            </p:txBody>
          </p:sp>
          <p:sp>
            <p:nvSpPr>
              <p:cNvPr id="80" name="Rectangle 79"/>
              <p:cNvSpPr/>
              <p:nvPr/>
            </p:nvSpPr>
            <p:spPr>
              <a:xfrm flipH="1">
                <a:off x="546356" y="2508722"/>
                <a:ext cx="1691258" cy="941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t" anchorCtr="0"/>
              <a:lstStyle/>
              <a:p>
                <a:pPr defTabSz="914367">
                  <a:spcBef>
                    <a:spcPts val="392"/>
                  </a:spcBef>
                </a:pPr>
                <a:r>
                  <a:rPr lang="en-GB" sz="1400" dirty="0">
                    <a:solidFill>
                      <a:schemeClr val="tx1">
                        <a:lumMod val="75000"/>
                      </a:schemeClr>
                    </a:solidFill>
                    <a:latin typeface="Segoe UI Semilight" panose="020B0402040204020203" pitchFamily="34" charset="0"/>
                    <a:cs typeface="Segoe UI Semilight" panose="020B0402040204020203" pitchFamily="34" charset="0"/>
                  </a:rPr>
                  <a:t>Data encryption in storage or in transit can be deployed by the customer to align with best practices for ensuring confidentiality and integrity of data. </a:t>
                </a:r>
              </a:p>
            </p:txBody>
          </p:sp>
        </p:grpSp>
        <p:grpSp>
          <p:nvGrpSpPr>
            <p:cNvPr id="82" name="Group 81"/>
            <p:cNvGrpSpPr/>
            <p:nvPr/>
          </p:nvGrpSpPr>
          <p:grpSpPr>
            <a:xfrm>
              <a:off x="3155361" y="5087921"/>
              <a:ext cx="2538985" cy="1371600"/>
              <a:chOff x="546355" y="2110740"/>
              <a:chExt cx="1691260" cy="1170197"/>
            </a:xfrm>
          </p:grpSpPr>
          <p:sp>
            <p:nvSpPr>
              <p:cNvPr id="83" name="Rectangle 82"/>
              <p:cNvSpPr/>
              <p:nvPr/>
            </p:nvSpPr>
            <p:spPr>
              <a:xfrm flipH="1">
                <a:off x="546355" y="2110740"/>
                <a:ext cx="1691260" cy="411370"/>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392"/>
                  </a:spcBef>
                </a:pPr>
                <a:r>
                  <a:rPr lang="en-IN" sz="1600" dirty="0">
                    <a:solidFill>
                      <a:srgbClr val="FFFFFF"/>
                    </a:solidFill>
                    <a:latin typeface="Segoe UI Semibold" panose="020B0702040204020203" pitchFamily="34" charset="0"/>
                    <a:cs typeface="Segoe UI Semibold" panose="020B0702040204020203" pitchFamily="34" charset="0"/>
                  </a:rPr>
                  <a:t>Data destruction</a:t>
                </a:r>
              </a:p>
            </p:txBody>
          </p:sp>
          <p:sp>
            <p:nvSpPr>
              <p:cNvPr id="84" name="Rectangle 83"/>
              <p:cNvSpPr/>
              <p:nvPr/>
            </p:nvSpPr>
            <p:spPr>
              <a:xfrm flipH="1">
                <a:off x="546356" y="2508722"/>
                <a:ext cx="1691258" cy="77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t" anchorCtr="0"/>
              <a:lstStyle/>
              <a:p>
                <a:pPr defTabSz="914367">
                  <a:spcBef>
                    <a:spcPts val="392"/>
                  </a:spcBef>
                </a:pPr>
                <a:r>
                  <a:rPr lang="en-US" sz="1400" dirty="0">
                    <a:solidFill>
                      <a:schemeClr val="tx1">
                        <a:lumMod val="75000"/>
                      </a:schemeClr>
                    </a:solidFill>
                    <a:latin typeface="Segoe UI Semilight" panose="020B0402040204020203" pitchFamily="34" charset="0"/>
                    <a:cs typeface="Segoe UI Semilight" panose="020B0402040204020203" pitchFamily="34" charset="0"/>
                  </a:rPr>
                  <a:t>When customers delete data or leave Azure, Microsoft follows procedures to render the previous customer’s data inaccessible.</a:t>
                </a:r>
              </a:p>
            </p:txBody>
          </p:sp>
        </p:grpSp>
      </p:grpSp>
      <p:grpSp>
        <p:nvGrpSpPr>
          <p:cNvPr id="52" name="Group 51"/>
          <p:cNvGrpSpPr/>
          <p:nvPr/>
        </p:nvGrpSpPr>
        <p:grpSpPr>
          <a:xfrm>
            <a:off x="2760" y="6512578"/>
            <a:ext cx="12192000" cy="345422"/>
            <a:chOff x="0" y="6520441"/>
            <a:chExt cx="12319257" cy="337559"/>
          </a:xfrm>
        </p:grpSpPr>
        <p:sp>
          <p:nvSpPr>
            <p:cNvPr id="59" name="Rectangle 58"/>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60" name="Rectangle 59"/>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61" name="Rectangle 6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62" name="Rectangle 6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245220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750" fill="hold"/>
                                        <p:tgtEl>
                                          <p:spTgt spid="58"/>
                                        </p:tgtEl>
                                        <p:attrNameLst>
                                          <p:attrName>ppt_x</p:attrName>
                                        </p:attrNameLst>
                                      </p:cBhvr>
                                      <p:tavLst>
                                        <p:tav tm="0">
                                          <p:val>
                                            <p:strVal val="#ppt_x"/>
                                          </p:val>
                                        </p:tav>
                                        <p:tav tm="100000">
                                          <p:val>
                                            <p:strVal val="#ppt_x"/>
                                          </p:val>
                                        </p:tav>
                                      </p:tavLst>
                                    </p:anim>
                                    <p:anim calcmode="lin" valueType="num">
                                      <p:cBhvr additive="base">
                                        <p:cTn id="12" dur="75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45174" name="think-cell Slide" r:id="rId5" imgW="378" imgH="377" progId="TCLayout.ActiveDocument.1">
                  <p:embed/>
                </p:oleObj>
              </mc:Choice>
              <mc:Fallback>
                <p:oleObj name="think-cell Slide" r:id="rId5" imgW="378"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58" name="Rectangle 57"/>
          <p:cNvSpPr/>
          <p:nvPr/>
        </p:nvSpPr>
        <p:spPr bwMode="auto">
          <a:xfrm>
            <a:off x="167569" y="974"/>
            <a:ext cx="12065748" cy="12077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itle 1"/>
          <p:cNvSpPr>
            <a:spLocks noGrp="1"/>
          </p:cNvSpPr>
          <p:nvPr>
            <p:ph type="title"/>
          </p:nvPr>
        </p:nvSpPr>
        <p:spPr/>
        <p:txBody>
          <a:bodyPr/>
          <a:lstStyle/>
          <a:p>
            <a:r>
              <a:rPr lang="en-US"/>
              <a:t>Prevent &amp; Assume Breach</a:t>
            </a:r>
            <a:endParaRPr lang="en-US" dirty="0"/>
          </a:p>
        </p:txBody>
      </p:sp>
      <p:grpSp>
        <p:nvGrpSpPr>
          <p:cNvPr id="25" name="Group 24"/>
          <p:cNvGrpSpPr/>
          <p:nvPr/>
        </p:nvGrpSpPr>
        <p:grpSpPr>
          <a:xfrm>
            <a:off x="10852955" y="447606"/>
            <a:ext cx="914012" cy="740334"/>
            <a:chOff x="11070579" y="456084"/>
            <a:chExt cx="932340" cy="755179"/>
          </a:xfrm>
        </p:grpSpPr>
        <p:sp>
          <p:nvSpPr>
            <p:cNvPr id="27" name="Rectangle 26"/>
            <p:cNvSpPr/>
            <p:nvPr/>
          </p:nvSpPr>
          <p:spPr>
            <a:xfrm>
              <a:off x="11070579" y="1137623"/>
              <a:ext cx="932340" cy="73640"/>
            </a:xfrm>
            <a:prstGeom prst="rect">
              <a:avLst/>
            </a:prstGeom>
            <a:solidFill>
              <a:schemeClr val="bg1">
                <a:alpha val="30000"/>
              </a:schemeClr>
            </a:solidFill>
          </p:spPr>
          <p:txBody>
            <a:bodyPr wrap="square" rtlCol="0" anchor="ctr">
              <a:noAutofit/>
            </a:bodyPr>
            <a:lstStyle/>
            <a:p>
              <a:pPr defTabSz="914367"/>
              <a:endParaRPr lang="en-US" sz="1961" dirty="0">
                <a:solidFill>
                  <a:srgbClr val="FFFFFF"/>
                </a:solidFill>
                <a:cs typeface="Segoe UI Light"/>
              </a:endParaRPr>
            </a:p>
          </p:txBody>
        </p:sp>
        <p:sp>
          <p:nvSpPr>
            <p:cNvPr id="28" name="Freeform 27"/>
            <p:cNvSpPr>
              <a:spLocks noChangeAspect="1" noEditPoints="1"/>
            </p:cNvSpPr>
            <p:nvPr/>
          </p:nvSpPr>
          <p:spPr bwMode="auto">
            <a:xfrm>
              <a:off x="11329733" y="456084"/>
              <a:ext cx="414032" cy="596484"/>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alpha val="22000"/>
              </a:schemeClr>
            </a:solidFill>
            <a:ln w="0">
              <a:noFill/>
              <a:prstDash val="solid"/>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sp>
        <p:nvSpPr>
          <p:cNvPr id="41" name="Rectangle 40"/>
          <p:cNvSpPr/>
          <p:nvPr/>
        </p:nvSpPr>
        <p:spPr bwMode="auto">
          <a:xfrm>
            <a:off x="11637511" y="1335974"/>
            <a:ext cx="554489" cy="5006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Virtual Machines - Label"/>
          <p:cNvSpPr/>
          <p:nvPr/>
        </p:nvSpPr>
        <p:spPr bwMode="auto">
          <a:xfrm>
            <a:off x="745846" y="1453896"/>
            <a:ext cx="1254806" cy="11414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endParaRPr lang="en-US" sz="1200" dirty="0">
              <a:gradFill>
                <a:gsLst>
                  <a:gs pos="0">
                    <a:srgbClr val="FFFFFF"/>
                  </a:gs>
                  <a:gs pos="100000">
                    <a:srgbClr val="FFFFFF"/>
                  </a:gs>
                </a:gsLst>
                <a:lin ang="5400000" scaled="0"/>
              </a:gradFill>
            </a:endParaRPr>
          </a:p>
        </p:txBody>
      </p:sp>
      <p:sp>
        <p:nvSpPr>
          <p:cNvPr id="36" name="Rectangle 35"/>
          <p:cNvSpPr/>
          <p:nvPr/>
        </p:nvSpPr>
        <p:spPr>
          <a:xfrm>
            <a:off x="3405394" y="2561775"/>
            <a:ext cx="2102487" cy="1255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indent="-166688" defTabSz="932623">
              <a:spcAft>
                <a:spcPts val="300"/>
              </a:spcAft>
              <a:buFont typeface="Arial" panose="020B0604020202020204" pitchFamily="34" charset="0"/>
              <a:buChar char="•"/>
            </a:pPr>
            <a:r>
              <a:rPr lang="en-US" sz="1200" dirty="0">
                <a:solidFill>
                  <a:schemeClr val="tx1">
                    <a:lumMod val="65000"/>
                    <a:lumOff val="35000"/>
                  </a:schemeClr>
                </a:solidFill>
                <a:latin typeface="Segoe UI Semilight" panose="020B0402040204020203" pitchFamily="34" charset="0"/>
                <a:cs typeface="Segoe UI Semilight" panose="020B0402040204020203" pitchFamily="34" charset="0"/>
              </a:rPr>
              <a:t>Secure Development Lifecycle</a:t>
            </a:r>
          </a:p>
          <a:p>
            <a:pPr marL="174625" indent="-166688" defTabSz="932623">
              <a:spcAft>
                <a:spcPts val="300"/>
              </a:spcAft>
              <a:buFont typeface="Arial" panose="020B0604020202020204" pitchFamily="34" charset="0"/>
              <a:buChar char="•"/>
            </a:pPr>
            <a:r>
              <a:rPr lang="en-US" sz="1200" dirty="0">
                <a:solidFill>
                  <a:schemeClr val="tx1">
                    <a:lumMod val="65000"/>
                    <a:lumOff val="35000"/>
                  </a:schemeClr>
                </a:solidFill>
                <a:latin typeface="Segoe UI Semilight" panose="020B0402040204020203" pitchFamily="34" charset="0"/>
                <a:cs typeface="Segoe UI Semilight" panose="020B0402040204020203" pitchFamily="34" charset="0"/>
              </a:rPr>
              <a:t>Physical security controls</a:t>
            </a:r>
          </a:p>
          <a:p>
            <a:pPr marL="174625" indent="-166688" defTabSz="932623">
              <a:spcAft>
                <a:spcPts val="300"/>
              </a:spcAft>
              <a:buFont typeface="Arial" panose="020B0604020202020204" pitchFamily="34" charset="0"/>
              <a:buChar char="•"/>
            </a:pPr>
            <a:r>
              <a:rPr lang="en-US" sz="1200" dirty="0">
                <a:solidFill>
                  <a:schemeClr val="tx1">
                    <a:lumMod val="65000"/>
                    <a:lumOff val="35000"/>
                  </a:schemeClr>
                </a:solidFill>
                <a:latin typeface="Segoe UI Semilight" panose="020B0402040204020203" pitchFamily="34" charset="0"/>
                <a:cs typeface="Segoe UI Semilight" panose="020B0402040204020203" pitchFamily="34" charset="0"/>
              </a:rPr>
              <a:t>Operational security controls</a:t>
            </a:r>
          </a:p>
        </p:txBody>
      </p:sp>
      <p:grpSp>
        <p:nvGrpSpPr>
          <p:cNvPr id="145061" name="Group 145060"/>
          <p:cNvGrpSpPr/>
          <p:nvPr/>
        </p:nvGrpSpPr>
        <p:grpSpPr>
          <a:xfrm>
            <a:off x="2447814" y="2469319"/>
            <a:ext cx="1258089" cy="1255246"/>
            <a:chOff x="688436" y="1682744"/>
            <a:chExt cx="1258089" cy="1255246"/>
          </a:xfrm>
        </p:grpSpPr>
        <p:sp>
          <p:nvSpPr>
            <p:cNvPr id="26" name="Rectangle 25"/>
            <p:cNvSpPr/>
            <p:nvPr/>
          </p:nvSpPr>
          <p:spPr>
            <a:xfrm>
              <a:off x="688436" y="1682744"/>
              <a:ext cx="1258089" cy="1255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13695" fontAlgn="base">
                <a:lnSpc>
                  <a:spcPct val="80000"/>
                </a:lnSpc>
                <a:spcBef>
                  <a:spcPct val="0"/>
                </a:spcBef>
                <a:spcAft>
                  <a:spcPct val="0"/>
                </a:spcAft>
              </a:pPr>
              <a:r>
                <a:rPr lang="en-US" sz="1200" b="1" dirty="0">
                  <a:solidFill>
                    <a:srgbClr val="0171B0"/>
                  </a:solidFill>
                </a:rPr>
                <a:t>Prevent breach</a:t>
              </a:r>
            </a:p>
          </p:txBody>
        </p:sp>
        <p:sp>
          <p:nvSpPr>
            <p:cNvPr id="56" name="Freeform 55"/>
            <p:cNvSpPr>
              <a:spLocks/>
            </p:cNvSpPr>
            <p:nvPr/>
          </p:nvSpPr>
          <p:spPr bwMode="auto">
            <a:xfrm>
              <a:off x="1092779" y="1903297"/>
              <a:ext cx="474846" cy="629344"/>
            </a:xfrm>
            <a:custGeom>
              <a:avLst/>
              <a:gdLst>
                <a:gd name="T0" fmla="*/ 154 w 937"/>
                <a:gd name="T1" fmla="*/ 632 h 1242"/>
                <a:gd name="T2" fmla="*/ 186 w 937"/>
                <a:gd name="T3" fmla="*/ 542 h 1242"/>
                <a:gd name="T4" fmla="*/ 169 w 937"/>
                <a:gd name="T5" fmla="*/ 196 h 1242"/>
                <a:gd name="T6" fmla="*/ 171 w 937"/>
                <a:gd name="T7" fmla="*/ 153 h 1242"/>
                <a:gd name="T8" fmla="*/ 242 w 937"/>
                <a:gd name="T9" fmla="*/ 92 h 1242"/>
                <a:gd name="T10" fmla="*/ 294 w 937"/>
                <a:gd name="T11" fmla="*/ 160 h 1242"/>
                <a:gd name="T12" fmla="*/ 316 w 937"/>
                <a:gd name="T13" fmla="*/ 541 h 1242"/>
                <a:gd name="T14" fmla="*/ 331 w 937"/>
                <a:gd name="T15" fmla="*/ 587 h 1242"/>
                <a:gd name="T16" fmla="*/ 349 w 937"/>
                <a:gd name="T17" fmla="*/ 586 h 1242"/>
                <a:gd name="T18" fmla="*/ 363 w 937"/>
                <a:gd name="T19" fmla="*/ 536 h 1242"/>
                <a:gd name="T20" fmla="*/ 365 w 937"/>
                <a:gd name="T21" fmla="*/ 169 h 1242"/>
                <a:gd name="T22" fmla="*/ 370 w 937"/>
                <a:gd name="T23" fmla="*/ 55 h 1242"/>
                <a:gd name="T24" fmla="*/ 430 w 937"/>
                <a:gd name="T25" fmla="*/ 0 h 1242"/>
                <a:gd name="T26" fmla="*/ 492 w 937"/>
                <a:gd name="T27" fmla="*/ 54 h 1242"/>
                <a:gd name="T28" fmla="*/ 497 w 937"/>
                <a:gd name="T29" fmla="*/ 137 h 1242"/>
                <a:gd name="T30" fmla="*/ 499 w 937"/>
                <a:gd name="T31" fmla="*/ 523 h 1242"/>
                <a:gd name="T32" fmla="*/ 499 w 937"/>
                <a:gd name="T33" fmla="*/ 568 h 1242"/>
                <a:gd name="T34" fmla="*/ 553 w 937"/>
                <a:gd name="T35" fmla="*/ 537 h 1242"/>
                <a:gd name="T36" fmla="*/ 569 w 937"/>
                <a:gd name="T37" fmla="*/ 293 h 1242"/>
                <a:gd name="T38" fmla="*/ 582 w 937"/>
                <a:gd name="T39" fmla="*/ 152 h 1242"/>
                <a:gd name="T40" fmla="*/ 632 w 937"/>
                <a:gd name="T41" fmla="*/ 96 h 1242"/>
                <a:gd name="T42" fmla="*/ 697 w 937"/>
                <a:gd name="T43" fmla="*/ 143 h 1242"/>
                <a:gd name="T44" fmla="*/ 703 w 937"/>
                <a:gd name="T45" fmla="*/ 182 h 1242"/>
                <a:gd name="T46" fmla="*/ 679 w 937"/>
                <a:gd name="T47" fmla="*/ 702 h 1242"/>
                <a:gd name="T48" fmla="*/ 672 w 937"/>
                <a:gd name="T49" fmla="*/ 743 h 1242"/>
                <a:gd name="T50" fmla="*/ 411 w 937"/>
                <a:gd name="T51" fmla="*/ 982 h 1242"/>
                <a:gd name="T52" fmla="*/ 387 w 937"/>
                <a:gd name="T53" fmla="*/ 1119 h 1242"/>
                <a:gd name="T54" fmla="*/ 399 w 937"/>
                <a:gd name="T55" fmla="*/ 1122 h 1242"/>
                <a:gd name="T56" fmla="*/ 410 w 937"/>
                <a:gd name="T57" fmla="*/ 1089 h 1242"/>
                <a:gd name="T58" fmla="*/ 529 w 937"/>
                <a:gd name="T59" fmla="*/ 857 h 1242"/>
                <a:gd name="T60" fmla="*/ 667 w 937"/>
                <a:gd name="T61" fmla="*/ 798 h 1242"/>
                <a:gd name="T62" fmla="*/ 687 w 937"/>
                <a:gd name="T63" fmla="*/ 847 h 1242"/>
                <a:gd name="T64" fmla="*/ 703 w 937"/>
                <a:gd name="T65" fmla="*/ 795 h 1242"/>
                <a:gd name="T66" fmla="*/ 768 w 937"/>
                <a:gd name="T67" fmla="*/ 648 h 1242"/>
                <a:gd name="T68" fmla="*/ 879 w 937"/>
                <a:gd name="T69" fmla="*/ 577 h 1242"/>
                <a:gd name="T70" fmla="*/ 928 w 937"/>
                <a:gd name="T71" fmla="*/ 640 h 1242"/>
                <a:gd name="T72" fmla="*/ 914 w 937"/>
                <a:gd name="T73" fmla="*/ 676 h 1242"/>
                <a:gd name="T74" fmla="*/ 803 w 937"/>
                <a:gd name="T75" fmla="*/ 983 h 1242"/>
                <a:gd name="T76" fmla="*/ 487 w 937"/>
                <a:gd name="T77" fmla="*/ 1233 h 1242"/>
                <a:gd name="T78" fmla="*/ 238 w 937"/>
                <a:gd name="T79" fmla="*/ 1233 h 1242"/>
                <a:gd name="T80" fmla="*/ 70 w 937"/>
                <a:gd name="T81" fmla="*/ 1118 h 1242"/>
                <a:gd name="T82" fmla="*/ 34 w 937"/>
                <a:gd name="T83" fmla="*/ 918 h 1242"/>
                <a:gd name="T84" fmla="*/ 13 w 937"/>
                <a:gd name="T85" fmla="*/ 584 h 1242"/>
                <a:gd name="T86" fmla="*/ 1 w 937"/>
                <a:gd name="T87" fmla="*/ 309 h 1242"/>
                <a:gd name="T88" fmla="*/ 7 w 937"/>
                <a:gd name="T89" fmla="*/ 275 h 1242"/>
                <a:gd name="T90" fmla="*/ 67 w 937"/>
                <a:gd name="T91" fmla="*/ 229 h 1242"/>
                <a:gd name="T92" fmla="*/ 104 w 937"/>
                <a:gd name="T93" fmla="*/ 287 h 1242"/>
                <a:gd name="T94" fmla="*/ 136 w 937"/>
                <a:gd name="T95" fmla="*/ 584 h 1242"/>
                <a:gd name="T96" fmla="*/ 154 w 937"/>
                <a:gd name="T97" fmla="*/ 63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7" h="1242">
                  <a:moveTo>
                    <a:pt x="154" y="632"/>
                  </a:moveTo>
                  <a:cubicBezTo>
                    <a:pt x="195" y="603"/>
                    <a:pt x="187" y="571"/>
                    <a:pt x="186" y="542"/>
                  </a:cubicBezTo>
                  <a:cubicBezTo>
                    <a:pt x="181" y="427"/>
                    <a:pt x="174" y="311"/>
                    <a:pt x="169" y="196"/>
                  </a:cubicBezTo>
                  <a:cubicBezTo>
                    <a:pt x="168" y="182"/>
                    <a:pt x="168" y="167"/>
                    <a:pt x="171" y="153"/>
                  </a:cubicBezTo>
                  <a:cubicBezTo>
                    <a:pt x="178" y="115"/>
                    <a:pt x="208" y="90"/>
                    <a:pt x="242" y="92"/>
                  </a:cubicBezTo>
                  <a:cubicBezTo>
                    <a:pt x="275" y="95"/>
                    <a:pt x="292" y="116"/>
                    <a:pt x="294" y="160"/>
                  </a:cubicBezTo>
                  <a:cubicBezTo>
                    <a:pt x="301" y="287"/>
                    <a:pt x="308" y="414"/>
                    <a:pt x="316" y="541"/>
                  </a:cubicBezTo>
                  <a:cubicBezTo>
                    <a:pt x="316" y="557"/>
                    <a:pt x="326" y="571"/>
                    <a:pt x="331" y="587"/>
                  </a:cubicBezTo>
                  <a:cubicBezTo>
                    <a:pt x="337" y="586"/>
                    <a:pt x="343" y="586"/>
                    <a:pt x="349" y="586"/>
                  </a:cubicBezTo>
                  <a:cubicBezTo>
                    <a:pt x="354" y="569"/>
                    <a:pt x="362" y="552"/>
                    <a:pt x="363" y="536"/>
                  </a:cubicBezTo>
                  <a:cubicBezTo>
                    <a:pt x="364" y="413"/>
                    <a:pt x="364" y="291"/>
                    <a:pt x="365" y="169"/>
                  </a:cubicBezTo>
                  <a:cubicBezTo>
                    <a:pt x="365" y="131"/>
                    <a:pt x="367" y="93"/>
                    <a:pt x="370" y="55"/>
                  </a:cubicBezTo>
                  <a:cubicBezTo>
                    <a:pt x="374" y="18"/>
                    <a:pt x="395" y="0"/>
                    <a:pt x="430" y="0"/>
                  </a:cubicBezTo>
                  <a:cubicBezTo>
                    <a:pt x="465" y="1"/>
                    <a:pt x="487" y="19"/>
                    <a:pt x="492" y="54"/>
                  </a:cubicBezTo>
                  <a:cubicBezTo>
                    <a:pt x="496" y="81"/>
                    <a:pt x="496" y="109"/>
                    <a:pt x="497" y="137"/>
                  </a:cubicBezTo>
                  <a:cubicBezTo>
                    <a:pt x="498" y="265"/>
                    <a:pt x="498" y="394"/>
                    <a:pt x="499" y="523"/>
                  </a:cubicBezTo>
                  <a:cubicBezTo>
                    <a:pt x="499" y="539"/>
                    <a:pt x="499" y="554"/>
                    <a:pt x="499" y="568"/>
                  </a:cubicBezTo>
                  <a:cubicBezTo>
                    <a:pt x="534" y="587"/>
                    <a:pt x="550" y="577"/>
                    <a:pt x="553" y="537"/>
                  </a:cubicBezTo>
                  <a:cubicBezTo>
                    <a:pt x="559" y="456"/>
                    <a:pt x="563" y="374"/>
                    <a:pt x="569" y="293"/>
                  </a:cubicBezTo>
                  <a:cubicBezTo>
                    <a:pt x="573" y="246"/>
                    <a:pt x="577" y="199"/>
                    <a:pt x="582" y="152"/>
                  </a:cubicBezTo>
                  <a:cubicBezTo>
                    <a:pt x="585" y="121"/>
                    <a:pt x="599" y="98"/>
                    <a:pt x="632" y="96"/>
                  </a:cubicBezTo>
                  <a:cubicBezTo>
                    <a:pt x="665" y="94"/>
                    <a:pt x="687" y="113"/>
                    <a:pt x="697" y="143"/>
                  </a:cubicBezTo>
                  <a:cubicBezTo>
                    <a:pt x="701" y="155"/>
                    <a:pt x="703" y="169"/>
                    <a:pt x="703" y="182"/>
                  </a:cubicBezTo>
                  <a:cubicBezTo>
                    <a:pt x="695" y="355"/>
                    <a:pt x="687" y="528"/>
                    <a:pt x="679" y="702"/>
                  </a:cubicBezTo>
                  <a:cubicBezTo>
                    <a:pt x="678" y="714"/>
                    <a:pt x="675" y="727"/>
                    <a:pt x="672" y="743"/>
                  </a:cubicBezTo>
                  <a:cubicBezTo>
                    <a:pt x="530" y="762"/>
                    <a:pt x="457" y="860"/>
                    <a:pt x="411" y="982"/>
                  </a:cubicBezTo>
                  <a:cubicBezTo>
                    <a:pt x="394" y="1025"/>
                    <a:pt x="377" y="1071"/>
                    <a:pt x="387" y="1119"/>
                  </a:cubicBezTo>
                  <a:cubicBezTo>
                    <a:pt x="391" y="1120"/>
                    <a:pt x="395" y="1121"/>
                    <a:pt x="399" y="1122"/>
                  </a:cubicBezTo>
                  <a:cubicBezTo>
                    <a:pt x="403" y="1111"/>
                    <a:pt x="408" y="1100"/>
                    <a:pt x="410" y="1089"/>
                  </a:cubicBezTo>
                  <a:cubicBezTo>
                    <a:pt x="429" y="1000"/>
                    <a:pt x="469" y="924"/>
                    <a:pt x="529" y="857"/>
                  </a:cubicBezTo>
                  <a:cubicBezTo>
                    <a:pt x="570" y="810"/>
                    <a:pt x="624" y="787"/>
                    <a:pt x="667" y="798"/>
                  </a:cubicBezTo>
                  <a:cubicBezTo>
                    <a:pt x="672" y="810"/>
                    <a:pt x="677" y="822"/>
                    <a:pt x="687" y="847"/>
                  </a:cubicBezTo>
                  <a:cubicBezTo>
                    <a:pt x="694" y="823"/>
                    <a:pt x="697" y="808"/>
                    <a:pt x="703" y="795"/>
                  </a:cubicBezTo>
                  <a:cubicBezTo>
                    <a:pt x="724" y="745"/>
                    <a:pt x="742" y="694"/>
                    <a:pt x="768" y="648"/>
                  </a:cubicBezTo>
                  <a:cubicBezTo>
                    <a:pt x="791" y="607"/>
                    <a:pt x="827" y="576"/>
                    <a:pt x="879" y="577"/>
                  </a:cubicBezTo>
                  <a:cubicBezTo>
                    <a:pt x="917" y="577"/>
                    <a:pt x="937" y="603"/>
                    <a:pt x="928" y="640"/>
                  </a:cubicBezTo>
                  <a:cubicBezTo>
                    <a:pt x="925" y="652"/>
                    <a:pt x="919" y="664"/>
                    <a:pt x="914" y="676"/>
                  </a:cubicBezTo>
                  <a:cubicBezTo>
                    <a:pt x="877" y="778"/>
                    <a:pt x="837" y="880"/>
                    <a:pt x="803" y="983"/>
                  </a:cubicBezTo>
                  <a:cubicBezTo>
                    <a:pt x="765" y="1098"/>
                    <a:pt x="675" y="1242"/>
                    <a:pt x="487" y="1233"/>
                  </a:cubicBezTo>
                  <a:cubicBezTo>
                    <a:pt x="404" y="1230"/>
                    <a:pt x="321" y="1231"/>
                    <a:pt x="238" y="1233"/>
                  </a:cubicBezTo>
                  <a:cubicBezTo>
                    <a:pt x="154" y="1235"/>
                    <a:pt x="94" y="1195"/>
                    <a:pt x="70" y="1118"/>
                  </a:cubicBezTo>
                  <a:cubicBezTo>
                    <a:pt x="49" y="1054"/>
                    <a:pt x="40" y="985"/>
                    <a:pt x="34" y="918"/>
                  </a:cubicBezTo>
                  <a:cubicBezTo>
                    <a:pt x="23" y="807"/>
                    <a:pt x="19" y="696"/>
                    <a:pt x="13" y="584"/>
                  </a:cubicBezTo>
                  <a:cubicBezTo>
                    <a:pt x="8" y="493"/>
                    <a:pt x="4" y="401"/>
                    <a:pt x="1" y="309"/>
                  </a:cubicBezTo>
                  <a:cubicBezTo>
                    <a:pt x="0" y="298"/>
                    <a:pt x="3" y="285"/>
                    <a:pt x="7" y="275"/>
                  </a:cubicBezTo>
                  <a:cubicBezTo>
                    <a:pt x="17" y="247"/>
                    <a:pt x="34" y="224"/>
                    <a:pt x="67" y="229"/>
                  </a:cubicBezTo>
                  <a:cubicBezTo>
                    <a:pt x="98" y="234"/>
                    <a:pt x="102" y="261"/>
                    <a:pt x="104" y="287"/>
                  </a:cubicBezTo>
                  <a:cubicBezTo>
                    <a:pt x="115" y="386"/>
                    <a:pt x="124" y="485"/>
                    <a:pt x="136" y="584"/>
                  </a:cubicBezTo>
                  <a:cubicBezTo>
                    <a:pt x="137" y="599"/>
                    <a:pt x="146" y="613"/>
                    <a:pt x="154" y="632"/>
                  </a:cubicBezTo>
                  <a:close/>
                </a:path>
              </a:pathLst>
            </a:custGeom>
            <a:solidFill>
              <a:srgbClr val="0171B0"/>
            </a:solidFill>
            <a:ln>
              <a:noFill/>
            </a:ln>
          </p:spPr>
          <p:txBody>
            <a:bodyPr vert="horz" wrap="square" lIns="89593" tIns="44798" rIns="89593" bIns="4479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4" dirty="0">
                <a:solidFill>
                  <a:prstClr val="black"/>
                </a:solidFill>
              </a:endParaRPr>
            </a:p>
          </p:txBody>
        </p:sp>
      </p:grpSp>
      <p:sp>
        <p:nvSpPr>
          <p:cNvPr id="59" name="Rectangle 58"/>
          <p:cNvSpPr/>
          <p:nvPr/>
        </p:nvSpPr>
        <p:spPr>
          <a:xfrm>
            <a:off x="3717695" y="4799567"/>
            <a:ext cx="4756609" cy="1255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lvl="1" indent="-166688" defTabSz="932623">
              <a:spcAft>
                <a:spcPts val="300"/>
              </a:spcAft>
              <a:buFont typeface="Arial" panose="020B0604020202020204" pitchFamily="34" charset="0"/>
              <a:buChar char="•"/>
            </a:pPr>
            <a:r>
              <a:rPr lang="en-US" sz="1200" dirty="0">
                <a:solidFill>
                  <a:schemeClr val="tx1">
                    <a:lumMod val="65000"/>
                    <a:lumOff val="35000"/>
                  </a:schemeClr>
                </a:solidFill>
                <a:latin typeface="Segoe UI Semilight" panose="020B0402040204020203" pitchFamily="34" charset="0"/>
                <a:cs typeface="Segoe UI Semilight" panose="020B0402040204020203" pitchFamily="34" charset="0"/>
              </a:rPr>
              <a:t>Bug Bounty Program</a:t>
            </a:r>
          </a:p>
          <a:p>
            <a:pPr marL="174625" lvl="1" indent="-166688" defTabSz="932623">
              <a:spcAft>
                <a:spcPts val="300"/>
              </a:spcAft>
              <a:buFont typeface="Arial" panose="020B0604020202020204" pitchFamily="34" charset="0"/>
              <a:buChar char="•"/>
            </a:pPr>
            <a:r>
              <a:rPr lang="en-US" sz="1200" dirty="0">
                <a:solidFill>
                  <a:schemeClr val="tx1">
                    <a:lumMod val="65000"/>
                    <a:lumOff val="35000"/>
                  </a:schemeClr>
                </a:solidFill>
                <a:latin typeface="Segoe UI Semilight" panose="020B0402040204020203" pitchFamily="34" charset="0"/>
                <a:cs typeface="Segoe UI Semilight" panose="020B0402040204020203" pitchFamily="34" charset="0"/>
              </a:rPr>
              <a:t>War game exercises</a:t>
            </a:r>
          </a:p>
          <a:p>
            <a:pPr marL="174625" lvl="1" indent="-166688" defTabSz="932623">
              <a:spcAft>
                <a:spcPts val="300"/>
              </a:spcAft>
              <a:buFont typeface="Arial" panose="020B0604020202020204" pitchFamily="34" charset="0"/>
              <a:buChar char="•"/>
            </a:pPr>
            <a:r>
              <a:rPr lang="en-US" sz="1200" dirty="0">
                <a:solidFill>
                  <a:schemeClr val="tx1">
                    <a:lumMod val="65000"/>
                    <a:lumOff val="35000"/>
                  </a:schemeClr>
                </a:solidFill>
                <a:latin typeface="Segoe UI Semilight" panose="020B0402040204020203" pitchFamily="34" charset="0"/>
                <a:cs typeface="Segoe UI Semilight" panose="020B0402040204020203" pitchFamily="34" charset="0"/>
              </a:rPr>
              <a:t>Live site penetration testing </a:t>
            </a:r>
          </a:p>
        </p:txBody>
      </p:sp>
      <p:cxnSp>
        <p:nvCxnSpPr>
          <p:cNvPr id="1532" name="Straight Connector 1531"/>
          <p:cNvCxnSpPr/>
          <p:nvPr/>
        </p:nvCxnSpPr>
        <p:spPr>
          <a:xfrm flipV="1">
            <a:off x="6737516" y="1655612"/>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3" name="Rectangle 1532"/>
          <p:cNvSpPr/>
          <p:nvPr/>
        </p:nvSpPr>
        <p:spPr>
          <a:xfrm>
            <a:off x="1193008" y="2006265"/>
            <a:ext cx="4517669" cy="2257189"/>
          </a:xfrm>
          <a:prstGeom prst="rect">
            <a:avLst/>
          </a:prstGeom>
          <a:noFill/>
          <a:ln w="28575">
            <a:solidFill>
              <a:srgbClr val="80B9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34" name="TextBox 7"/>
          <p:cNvSpPr txBox="1"/>
          <p:nvPr/>
        </p:nvSpPr>
        <p:spPr>
          <a:xfrm>
            <a:off x="7152029" y="2258237"/>
            <a:ext cx="4485482" cy="3269884"/>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bold" panose="020B0702040204020203" pitchFamily="34" charset="0"/>
                <a:cs typeface="Segoe UI Semibold" panose="020B0702040204020203" pitchFamily="34" charset="0"/>
              </a:rPr>
              <a:t>Prevent Breach </a:t>
            </a: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is a defensive strategy aimed at predicting and preventing a security breach</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The </a:t>
            </a:r>
            <a:r>
              <a:rPr lang="en-US" dirty="0">
                <a:solidFill>
                  <a:schemeClr val="tx1">
                    <a:lumMod val="65000"/>
                    <a:lumOff val="35000"/>
                  </a:schemeClr>
                </a:solidFill>
                <a:latin typeface="Segoe UI Semibold" panose="020B0702040204020203" pitchFamily="34" charset="0"/>
                <a:cs typeface="Segoe UI Semibold" panose="020B0702040204020203" pitchFamily="34" charset="0"/>
              </a:rPr>
              <a:t>Assume Breach </a:t>
            </a: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strategy, unique to Microsoft, is a key operational practice that hardens cloud services </a:t>
            </a:r>
          </a:p>
          <a:p>
            <a:pPr marL="809211" lvl="1"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Leverages Microsoft’s vast threat intelligence</a:t>
            </a:r>
          </a:p>
          <a:p>
            <a:pPr marL="809211" lvl="1"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Includes state of the art security monitoring and response</a:t>
            </a:r>
          </a:p>
        </p:txBody>
      </p:sp>
      <p:grpSp>
        <p:nvGrpSpPr>
          <p:cNvPr id="2" name="Group 1"/>
          <p:cNvGrpSpPr/>
          <p:nvPr/>
        </p:nvGrpSpPr>
        <p:grpSpPr>
          <a:xfrm>
            <a:off x="1382287" y="1615680"/>
            <a:ext cx="432423" cy="700927"/>
            <a:chOff x="2355303" y="2086723"/>
            <a:chExt cx="1145283" cy="1856424"/>
          </a:xfrm>
        </p:grpSpPr>
        <p:sp>
          <p:nvSpPr>
            <p:cNvPr id="1535" name="Freeform 723"/>
            <p:cNvSpPr>
              <a:spLocks/>
            </p:cNvSpPr>
            <p:nvPr/>
          </p:nvSpPr>
          <p:spPr bwMode="auto">
            <a:xfrm>
              <a:off x="2576369" y="2086723"/>
              <a:ext cx="703150" cy="807025"/>
            </a:xfrm>
            <a:custGeom>
              <a:avLst/>
              <a:gdLst>
                <a:gd name="T0" fmla="*/ 528 w 528"/>
                <a:gd name="T1" fmla="*/ 606 h 606"/>
                <a:gd name="T2" fmla="*/ 412 w 528"/>
                <a:gd name="T3" fmla="*/ 606 h 606"/>
                <a:gd name="T4" fmla="*/ 412 w 528"/>
                <a:gd name="T5" fmla="*/ 264 h 606"/>
                <a:gd name="T6" fmla="*/ 408 w 528"/>
                <a:gd name="T7" fmla="*/ 236 h 606"/>
                <a:gd name="T8" fmla="*/ 400 w 528"/>
                <a:gd name="T9" fmla="*/ 208 h 606"/>
                <a:gd name="T10" fmla="*/ 386 w 528"/>
                <a:gd name="T11" fmla="*/ 182 h 606"/>
                <a:gd name="T12" fmla="*/ 368 w 528"/>
                <a:gd name="T13" fmla="*/ 160 h 606"/>
                <a:gd name="T14" fmla="*/ 346 w 528"/>
                <a:gd name="T15" fmla="*/ 142 h 606"/>
                <a:gd name="T16" fmla="*/ 320 w 528"/>
                <a:gd name="T17" fmla="*/ 128 h 606"/>
                <a:gd name="T18" fmla="*/ 292 w 528"/>
                <a:gd name="T19" fmla="*/ 120 h 606"/>
                <a:gd name="T20" fmla="*/ 262 w 528"/>
                <a:gd name="T21" fmla="*/ 116 h 606"/>
                <a:gd name="T22" fmla="*/ 248 w 528"/>
                <a:gd name="T23" fmla="*/ 118 h 606"/>
                <a:gd name="T24" fmla="*/ 218 w 528"/>
                <a:gd name="T25" fmla="*/ 124 h 606"/>
                <a:gd name="T26" fmla="*/ 192 w 528"/>
                <a:gd name="T27" fmla="*/ 134 h 606"/>
                <a:gd name="T28" fmla="*/ 170 w 528"/>
                <a:gd name="T29" fmla="*/ 150 h 606"/>
                <a:gd name="T30" fmla="*/ 150 w 528"/>
                <a:gd name="T31" fmla="*/ 170 h 606"/>
                <a:gd name="T32" fmla="*/ 134 w 528"/>
                <a:gd name="T33" fmla="*/ 194 h 606"/>
                <a:gd name="T34" fmla="*/ 124 w 528"/>
                <a:gd name="T35" fmla="*/ 220 h 606"/>
                <a:gd name="T36" fmla="*/ 118 w 528"/>
                <a:gd name="T37" fmla="*/ 250 h 606"/>
                <a:gd name="T38" fmla="*/ 116 w 528"/>
                <a:gd name="T39" fmla="*/ 264 h 606"/>
                <a:gd name="T40" fmla="*/ 116 w 528"/>
                <a:gd name="T41" fmla="*/ 606 h 606"/>
                <a:gd name="T42" fmla="*/ 0 w 528"/>
                <a:gd name="T43" fmla="*/ 606 h 606"/>
                <a:gd name="T44" fmla="*/ 0 w 528"/>
                <a:gd name="T45" fmla="*/ 264 h 606"/>
                <a:gd name="T46" fmla="*/ 6 w 528"/>
                <a:gd name="T47" fmla="*/ 212 h 606"/>
                <a:gd name="T48" fmla="*/ 20 w 528"/>
                <a:gd name="T49" fmla="*/ 162 h 606"/>
                <a:gd name="T50" fmla="*/ 44 w 528"/>
                <a:gd name="T51" fmla="*/ 116 h 606"/>
                <a:gd name="T52" fmla="*/ 76 w 528"/>
                <a:gd name="T53" fmla="*/ 78 h 606"/>
                <a:gd name="T54" fmla="*/ 116 w 528"/>
                <a:gd name="T55" fmla="*/ 46 h 606"/>
                <a:gd name="T56" fmla="*/ 160 w 528"/>
                <a:gd name="T57" fmla="*/ 20 h 606"/>
                <a:gd name="T58" fmla="*/ 210 w 528"/>
                <a:gd name="T59" fmla="*/ 6 h 606"/>
                <a:gd name="T60" fmla="*/ 262 w 528"/>
                <a:gd name="T61" fmla="*/ 0 h 606"/>
                <a:gd name="T62" fmla="*/ 290 w 528"/>
                <a:gd name="T63" fmla="*/ 2 h 606"/>
                <a:gd name="T64" fmla="*/ 342 w 528"/>
                <a:gd name="T65" fmla="*/ 12 h 606"/>
                <a:gd name="T66" fmla="*/ 388 w 528"/>
                <a:gd name="T67" fmla="*/ 32 h 606"/>
                <a:gd name="T68" fmla="*/ 432 w 528"/>
                <a:gd name="T69" fmla="*/ 60 h 606"/>
                <a:gd name="T70" fmla="*/ 466 w 528"/>
                <a:gd name="T71" fmla="*/ 96 h 606"/>
                <a:gd name="T72" fmla="*/ 496 w 528"/>
                <a:gd name="T73" fmla="*/ 138 h 606"/>
                <a:gd name="T74" fmla="*/ 516 w 528"/>
                <a:gd name="T75" fmla="*/ 186 h 606"/>
                <a:gd name="T76" fmla="*/ 526 w 528"/>
                <a:gd name="T77" fmla="*/ 238 h 606"/>
                <a:gd name="T78" fmla="*/ 528 w 528"/>
                <a:gd name="T7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8" h="606">
                  <a:moveTo>
                    <a:pt x="528" y="606"/>
                  </a:moveTo>
                  <a:lnTo>
                    <a:pt x="528" y="606"/>
                  </a:lnTo>
                  <a:lnTo>
                    <a:pt x="412" y="606"/>
                  </a:lnTo>
                  <a:lnTo>
                    <a:pt x="412" y="606"/>
                  </a:lnTo>
                  <a:lnTo>
                    <a:pt x="412" y="264"/>
                  </a:lnTo>
                  <a:lnTo>
                    <a:pt x="412" y="264"/>
                  </a:lnTo>
                  <a:lnTo>
                    <a:pt x="410" y="250"/>
                  </a:lnTo>
                  <a:lnTo>
                    <a:pt x="408" y="236"/>
                  </a:lnTo>
                  <a:lnTo>
                    <a:pt x="404" y="220"/>
                  </a:lnTo>
                  <a:lnTo>
                    <a:pt x="400" y="208"/>
                  </a:lnTo>
                  <a:lnTo>
                    <a:pt x="394" y="194"/>
                  </a:lnTo>
                  <a:lnTo>
                    <a:pt x="386" y="182"/>
                  </a:lnTo>
                  <a:lnTo>
                    <a:pt x="378" y="170"/>
                  </a:lnTo>
                  <a:lnTo>
                    <a:pt x="368" y="160"/>
                  </a:lnTo>
                  <a:lnTo>
                    <a:pt x="358" y="150"/>
                  </a:lnTo>
                  <a:lnTo>
                    <a:pt x="346" y="142"/>
                  </a:lnTo>
                  <a:lnTo>
                    <a:pt x="334" y="134"/>
                  </a:lnTo>
                  <a:lnTo>
                    <a:pt x="320" y="128"/>
                  </a:lnTo>
                  <a:lnTo>
                    <a:pt x="306" y="124"/>
                  </a:lnTo>
                  <a:lnTo>
                    <a:pt x="292" y="120"/>
                  </a:lnTo>
                  <a:lnTo>
                    <a:pt x="278" y="118"/>
                  </a:lnTo>
                  <a:lnTo>
                    <a:pt x="262" y="116"/>
                  </a:lnTo>
                  <a:lnTo>
                    <a:pt x="262" y="116"/>
                  </a:lnTo>
                  <a:lnTo>
                    <a:pt x="248" y="118"/>
                  </a:lnTo>
                  <a:lnTo>
                    <a:pt x="232" y="120"/>
                  </a:lnTo>
                  <a:lnTo>
                    <a:pt x="218" y="124"/>
                  </a:lnTo>
                  <a:lnTo>
                    <a:pt x="206" y="128"/>
                  </a:lnTo>
                  <a:lnTo>
                    <a:pt x="192" y="134"/>
                  </a:lnTo>
                  <a:lnTo>
                    <a:pt x="180" y="142"/>
                  </a:lnTo>
                  <a:lnTo>
                    <a:pt x="170" y="150"/>
                  </a:lnTo>
                  <a:lnTo>
                    <a:pt x="160" y="160"/>
                  </a:lnTo>
                  <a:lnTo>
                    <a:pt x="150" y="170"/>
                  </a:lnTo>
                  <a:lnTo>
                    <a:pt x="142" y="182"/>
                  </a:lnTo>
                  <a:lnTo>
                    <a:pt x="134" y="194"/>
                  </a:lnTo>
                  <a:lnTo>
                    <a:pt x="128" y="208"/>
                  </a:lnTo>
                  <a:lnTo>
                    <a:pt x="124" y="220"/>
                  </a:lnTo>
                  <a:lnTo>
                    <a:pt x="120" y="236"/>
                  </a:lnTo>
                  <a:lnTo>
                    <a:pt x="118" y="250"/>
                  </a:lnTo>
                  <a:lnTo>
                    <a:pt x="116" y="264"/>
                  </a:lnTo>
                  <a:lnTo>
                    <a:pt x="116" y="264"/>
                  </a:lnTo>
                  <a:lnTo>
                    <a:pt x="116" y="606"/>
                  </a:lnTo>
                  <a:lnTo>
                    <a:pt x="116" y="606"/>
                  </a:lnTo>
                  <a:lnTo>
                    <a:pt x="0" y="606"/>
                  </a:lnTo>
                  <a:lnTo>
                    <a:pt x="0" y="606"/>
                  </a:lnTo>
                  <a:lnTo>
                    <a:pt x="0" y="264"/>
                  </a:lnTo>
                  <a:lnTo>
                    <a:pt x="0" y="264"/>
                  </a:lnTo>
                  <a:lnTo>
                    <a:pt x="2" y="238"/>
                  </a:lnTo>
                  <a:lnTo>
                    <a:pt x="6" y="212"/>
                  </a:lnTo>
                  <a:lnTo>
                    <a:pt x="12" y="186"/>
                  </a:lnTo>
                  <a:lnTo>
                    <a:pt x="20" y="162"/>
                  </a:lnTo>
                  <a:lnTo>
                    <a:pt x="32" y="138"/>
                  </a:lnTo>
                  <a:lnTo>
                    <a:pt x="44" y="116"/>
                  </a:lnTo>
                  <a:lnTo>
                    <a:pt x="60" y="96"/>
                  </a:lnTo>
                  <a:lnTo>
                    <a:pt x="76" y="78"/>
                  </a:lnTo>
                  <a:lnTo>
                    <a:pt x="96" y="60"/>
                  </a:lnTo>
                  <a:lnTo>
                    <a:pt x="116" y="46"/>
                  </a:lnTo>
                  <a:lnTo>
                    <a:pt x="138" y="32"/>
                  </a:lnTo>
                  <a:lnTo>
                    <a:pt x="160" y="20"/>
                  </a:lnTo>
                  <a:lnTo>
                    <a:pt x="184" y="12"/>
                  </a:lnTo>
                  <a:lnTo>
                    <a:pt x="210" y="6"/>
                  </a:lnTo>
                  <a:lnTo>
                    <a:pt x="236" y="2"/>
                  </a:lnTo>
                  <a:lnTo>
                    <a:pt x="262" y="0"/>
                  </a:lnTo>
                  <a:lnTo>
                    <a:pt x="262" y="0"/>
                  </a:lnTo>
                  <a:lnTo>
                    <a:pt x="290" y="2"/>
                  </a:lnTo>
                  <a:lnTo>
                    <a:pt x="316" y="6"/>
                  </a:lnTo>
                  <a:lnTo>
                    <a:pt x="342" y="12"/>
                  </a:lnTo>
                  <a:lnTo>
                    <a:pt x="366" y="20"/>
                  </a:lnTo>
                  <a:lnTo>
                    <a:pt x="388" y="32"/>
                  </a:lnTo>
                  <a:lnTo>
                    <a:pt x="410" y="46"/>
                  </a:lnTo>
                  <a:lnTo>
                    <a:pt x="432" y="60"/>
                  </a:lnTo>
                  <a:lnTo>
                    <a:pt x="450" y="78"/>
                  </a:lnTo>
                  <a:lnTo>
                    <a:pt x="466" y="96"/>
                  </a:lnTo>
                  <a:lnTo>
                    <a:pt x="482" y="116"/>
                  </a:lnTo>
                  <a:lnTo>
                    <a:pt x="496" y="138"/>
                  </a:lnTo>
                  <a:lnTo>
                    <a:pt x="506" y="162"/>
                  </a:lnTo>
                  <a:lnTo>
                    <a:pt x="516" y="186"/>
                  </a:lnTo>
                  <a:lnTo>
                    <a:pt x="522" y="212"/>
                  </a:lnTo>
                  <a:lnTo>
                    <a:pt x="526" y="238"/>
                  </a:lnTo>
                  <a:lnTo>
                    <a:pt x="528" y="264"/>
                  </a:lnTo>
                  <a:lnTo>
                    <a:pt x="528" y="606"/>
                  </a:lnTo>
                  <a:close/>
                </a:path>
              </a:pathLst>
            </a:custGeom>
            <a:solidFill>
              <a:srgbClr val="80B940"/>
            </a:solidFill>
            <a:ln>
              <a:noFill/>
            </a:ln>
          </p:spPr>
          <p:txBody>
            <a:bodyPr vert="horz" wrap="square" lIns="91440" tIns="45720" rIns="91440" bIns="45720" numCol="1" anchor="t" anchorCtr="0" compatLnSpc="1">
              <a:prstTxWarp prst="textNoShape">
                <a:avLst/>
              </a:prstTxWarp>
            </a:bodyPr>
            <a:lstStyle/>
            <a:p>
              <a:endParaRPr lang="en-US"/>
            </a:p>
          </p:txBody>
        </p:sp>
        <p:sp>
          <p:nvSpPr>
            <p:cNvPr id="1536" name="Freeform 724"/>
            <p:cNvSpPr>
              <a:spLocks/>
            </p:cNvSpPr>
            <p:nvPr/>
          </p:nvSpPr>
          <p:spPr bwMode="auto">
            <a:xfrm>
              <a:off x="2355303" y="2867114"/>
              <a:ext cx="1145283" cy="1076033"/>
            </a:xfrm>
            <a:custGeom>
              <a:avLst/>
              <a:gdLst>
                <a:gd name="T0" fmla="*/ 860 w 860"/>
                <a:gd name="T1" fmla="*/ 808 h 808"/>
                <a:gd name="T2" fmla="*/ 0 w 860"/>
                <a:gd name="T3" fmla="*/ 808 h 808"/>
                <a:gd name="T4" fmla="*/ 0 w 860"/>
                <a:gd name="T5" fmla="*/ 0 h 808"/>
                <a:gd name="T6" fmla="*/ 860 w 860"/>
                <a:gd name="T7" fmla="*/ 0 h 808"/>
                <a:gd name="T8" fmla="*/ 860 w 860"/>
                <a:gd name="T9" fmla="*/ 808 h 808"/>
                <a:gd name="T10" fmla="*/ 860 w 860"/>
                <a:gd name="T11" fmla="*/ 808 h 808"/>
              </a:gdLst>
              <a:ahLst/>
              <a:cxnLst>
                <a:cxn ang="0">
                  <a:pos x="T0" y="T1"/>
                </a:cxn>
                <a:cxn ang="0">
                  <a:pos x="T2" y="T3"/>
                </a:cxn>
                <a:cxn ang="0">
                  <a:pos x="T4" y="T5"/>
                </a:cxn>
                <a:cxn ang="0">
                  <a:pos x="T6" y="T7"/>
                </a:cxn>
                <a:cxn ang="0">
                  <a:pos x="T8" y="T9"/>
                </a:cxn>
                <a:cxn ang="0">
                  <a:pos x="T10" y="T11"/>
                </a:cxn>
              </a:cxnLst>
              <a:rect l="0" t="0" r="r" b="b"/>
              <a:pathLst>
                <a:path w="860" h="808">
                  <a:moveTo>
                    <a:pt x="860" y="808"/>
                  </a:moveTo>
                  <a:lnTo>
                    <a:pt x="0" y="808"/>
                  </a:lnTo>
                  <a:lnTo>
                    <a:pt x="0" y="0"/>
                  </a:lnTo>
                  <a:lnTo>
                    <a:pt x="860" y="0"/>
                  </a:lnTo>
                  <a:lnTo>
                    <a:pt x="860" y="808"/>
                  </a:lnTo>
                  <a:lnTo>
                    <a:pt x="860" y="808"/>
                  </a:lnTo>
                  <a:close/>
                </a:path>
              </a:pathLst>
            </a:custGeom>
            <a:solidFill>
              <a:srgbClr val="80B940"/>
            </a:solidFill>
            <a:ln>
              <a:noFill/>
            </a:ln>
          </p:spPr>
          <p:txBody>
            <a:bodyPr vert="horz" wrap="square" lIns="91440" tIns="45720" rIns="91440" bIns="45720" numCol="1" anchor="t" anchorCtr="0" compatLnSpc="1">
              <a:prstTxWarp prst="textNoShape">
                <a:avLst/>
              </a:prstTxWarp>
            </a:bodyPr>
            <a:lstStyle/>
            <a:p>
              <a:endParaRPr lang="en-US"/>
            </a:p>
          </p:txBody>
        </p:sp>
        <p:sp>
          <p:nvSpPr>
            <p:cNvPr id="1537" name="Freeform 726"/>
            <p:cNvSpPr>
              <a:spLocks/>
            </p:cNvSpPr>
            <p:nvPr/>
          </p:nvSpPr>
          <p:spPr bwMode="auto">
            <a:xfrm>
              <a:off x="2810753" y="3213362"/>
              <a:ext cx="231720" cy="412835"/>
            </a:xfrm>
            <a:custGeom>
              <a:avLst/>
              <a:gdLst>
                <a:gd name="T0" fmla="*/ 174 w 174"/>
                <a:gd name="T1" fmla="*/ 90 h 310"/>
                <a:gd name="T2" fmla="*/ 174 w 174"/>
                <a:gd name="T3" fmla="*/ 90 h 310"/>
                <a:gd name="T4" fmla="*/ 172 w 174"/>
                <a:gd name="T5" fmla="*/ 72 h 310"/>
                <a:gd name="T6" fmla="*/ 166 w 174"/>
                <a:gd name="T7" fmla="*/ 54 h 310"/>
                <a:gd name="T8" fmla="*/ 158 w 174"/>
                <a:gd name="T9" fmla="*/ 40 h 310"/>
                <a:gd name="T10" fmla="*/ 148 w 174"/>
                <a:gd name="T11" fmla="*/ 26 h 310"/>
                <a:gd name="T12" fmla="*/ 136 w 174"/>
                <a:gd name="T13" fmla="*/ 16 h 310"/>
                <a:gd name="T14" fmla="*/ 122 w 174"/>
                <a:gd name="T15" fmla="*/ 8 h 310"/>
                <a:gd name="T16" fmla="*/ 104 w 174"/>
                <a:gd name="T17" fmla="*/ 2 h 310"/>
                <a:gd name="T18" fmla="*/ 86 w 174"/>
                <a:gd name="T19" fmla="*/ 0 h 310"/>
                <a:gd name="T20" fmla="*/ 86 w 174"/>
                <a:gd name="T21" fmla="*/ 0 h 310"/>
                <a:gd name="T22" fmla="*/ 70 w 174"/>
                <a:gd name="T23" fmla="*/ 2 h 310"/>
                <a:gd name="T24" fmla="*/ 54 w 174"/>
                <a:gd name="T25" fmla="*/ 8 h 310"/>
                <a:gd name="T26" fmla="*/ 38 w 174"/>
                <a:gd name="T27" fmla="*/ 16 h 310"/>
                <a:gd name="T28" fmla="*/ 26 w 174"/>
                <a:gd name="T29" fmla="*/ 26 h 310"/>
                <a:gd name="T30" fmla="*/ 16 w 174"/>
                <a:gd name="T31" fmla="*/ 40 h 310"/>
                <a:gd name="T32" fmla="*/ 6 w 174"/>
                <a:gd name="T33" fmla="*/ 54 h 310"/>
                <a:gd name="T34" fmla="*/ 2 w 174"/>
                <a:gd name="T35" fmla="*/ 72 h 310"/>
                <a:gd name="T36" fmla="*/ 0 w 174"/>
                <a:gd name="T37" fmla="*/ 90 h 310"/>
                <a:gd name="T38" fmla="*/ 0 w 174"/>
                <a:gd name="T39" fmla="*/ 90 h 310"/>
                <a:gd name="T40" fmla="*/ 2 w 174"/>
                <a:gd name="T41" fmla="*/ 104 h 310"/>
                <a:gd name="T42" fmla="*/ 4 w 174"/>
                <a:gd name="T43" fmla="*/ 116 h 310"/>
                <a:gd name="T44" fmla="*/ 10 w 174"/>
                <a:gd name="T45" fmla="*/ 128 h 310"/>
                <a:gd name="T46" fmla="*/ 16 w 174"/>
                <a:gd name="T47" fmla="*/ 140 h 310"/>
                <a:gd name="T48" fmla="*/ 24 w 174"/>
                <a:gd name="T49" fmla="*/ 150 h 310"/>
                <a:gd name="T50" fmla="*/ 34 w 174"/>
                <a:gd name="T51" fmla="*/ 158 h 310"/>
                <a:gd name="T52" fmla="*/ 46 w 174"/>
                <a:gd name="T53" fmla="*/ 166 h 310"/>
                <a:gd name="T54" fmla="*/ 56 w 174"/>
                <a:gd name="T55" fmla="*/ 172 h 310"/>
                <a:gd name="T56" fmla="*/ 56 w 174"/>
                <a:gd name="T57" fmla="*/ 172 h 310"/>
                <a:gd name="T58" fmla="*/ 56 w 174"/>
                <a:gd name="T59" fmla="*/ 310 h 310"/>
                <a:gd name="T60" fmla="*/ 56 w 174"/>
                <a:gd name="T61" fmla="*/ 310 h 310"/>
                <a:gd name="T62" fmla="*/ 116 w 174"/>
                <a:gd name="T63" fmla="*/ 310 h 310"/>
                <a:gd name="T64" fmla="*/ 116 w 174"/>
                <a:gd name="T65" fmla="*/ 310 h 310"/>
                <a:gd name="T66" fmla="*/ 116 w 174"/>
                <a:gd name="T67" fmla="*/ 172 h 310"/>
                <a:gd name="T68" fmla="*/ 116 w 174"/>
                <a:gd name="T69" fmla="*/ 172 h 310"/>
                <a:gd name="T70" fmla="*/ 128 w 174"/>
                <a:gd name="T71" fmla="*/ 166 h 310"/>
                <a:gd name="T72" fmla="*/ 140 w 174"/>
                <a:gd name="T73" fmla="*/ 158 h 310"/>
                <a:gd name="T74" fmla="*/ 150 w 174"/>
                <a:gd name="T75" fmla="*/ 150 h 310"/>
                <a:gd name="T76" fmla="*/ 158 w 174"/>
                <a:gd name="T77" fmla="*/ 140 h 310"/>
                <a:gd name="T78" fmla="*/ 164 w 174"/>
                <a:gd name="T79" fmla="*/ 128 h 310"/>
                <a:gd name="T80" fmla="*/ 170 w 174"/>
                <a:gd name="T81" fmla="*/ 116 h 310"/>
                <a:gd name="T82" fmla="*/ 172 w 174"/>
                <a:gd name="T83" fmla="*/ 104 h 310"/>
                <a:gd name="T84" fmla="*/ 174 w 174"/>
                <a:gd name="T85" fmla="*/ 90 h 310"/>
                <a:gd name="T86" fmla="*/ 174 w 174"/>
                <a:gd name="T87" fmla="*/ 9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310">
                  <a:moveTo>
                    <a:pt x="174" y="90"/>
                  </a:moveTo>
                  <a:lnTo>
                    <a:pt x="174" y="90"/>
                  </a:lnTo>
                  <a:lnTo>
                    <a:pt x="172" y="72"/>
                  </a:lnTo>
                  <a:lnTo>
                    <a:pt x="166" y="54"/>
                  </a:lnTo>
                  <a:lnTo>
                    <a:pt x="158" y="40"/>
                  </a:lnTo>
                  <a:lnTo>
                    <a:pt x="148" y="26"/>
                  </a:lnTo>
                  <a:lnTo>
                    <a:pt x="136" y="16"/>
                  </a:lnTo>
                  <a:lnTo>
                    <a:pt x="122" y="8"/>
                  </a:lnTo>
                  <a:lnTo>
                    <a:pt x="104" y="2"/>
                  </a:lnTo>
                  <a:lnTo>
                    <a:pt x="86" y="0"/>
                  </a:lnTo>
                  <a:lnTo>
                    <a:pt x="86" y="0"/>
                  </a:lnTo>
                  <a:lnTo>
                    <a:pt x="70" y="2"/>
                  </a:lnTo>
                  <a:lnTo>
                    <a:pt x="54" y="8"/>
                  </a:lnTo>
                  <a:lnTo>
                    <a:pt x="38" y="16"/>
                  </a:lnTo>
                  <a:lnTo>
                    <a:pt x="26" y="26"/>
                  </a:lnTo>
                  <a:lnTo>
                    <a:pt x="16" y="40"/>
                  </a:lnTo>
                  <a:lnTo>
                    <a:pt x="6" y="54"/>
                  </a:lnTo>
                  <a:lnTo>
                    <a:pt x="2" y="72"/>
                  </a:lnTo>
                  <a:lnTo>
                    <a:pt x="0" y="90"/>
                  </a:lnTo>
                  <a:lnTo>
                    <a:pt x="0" y="90"/>
                  </a:lnTo>
                  <a:lnTo>
                    <a:pt x="2" y="104"/>
                  </a:lnTo>
                  <a:lnTo>
                    <a:pt x="4" y="116"/>
                  </a:lnTo>
                  <a:lnTo>
                    <a:pt x="10" y="128"/>
                  </a:lnTo>
                  <a:lnTo>
                    <a:pt x="16" y="140"/>
                  </a:lnTo>
                  <a:lnTo>
                    <a:pt x="24" y="150"/>
                  </a:lnTo>
                  <a:lnTo>
                    <a:pt x="34" y="158"/>
                  </a:lnTo>
                  <a:lnTo>
                    <a:pt x="46" y="166"/>
                  </a:lnTo>
                  <a:lnTo>
                    <a:pt x="56" y="172"/>
                  </a:lnTo>
                  <a:lnTo>
                    <a:pt x="56" y="172"/>
                  </a:lnTo>
                  <a:lnTo>
                    <a:pt x="56" y="310"/>
                  </a:lnTo>
                  <a:lnTo>
                    <a:pt x="56" y="310"/>
                  </a:lnTo>
                  <a:lnTo>
                    <a:pt x="116" y="310"/>
                  </a:lnTo>
                  <a:lnTo>
                    <a:pt x="116" y="310"/>
                  </a:lnTo>
                  <a:lnTo>
                    <a:pt x="116" y="172"/>
                  </a:lnTo>
                  <a:lnTo>
                    <a:pt x="116" y="172"/>
                  </a:lnTo>
                  <a:lnTo>
                    <a:pt x="128" y="166"/>
                  </a:lnTo>
                  <a:lnTo>
                    <a:pt x="140" y="158"/>
                  </a:lnTo>
                  <a:lnTo>
                    <a:pt x="150" y="150"/>
                  </a:lnTo>
                  <a:lnTo>
                    <a:pt x="158" y="140"/>
                  </a:lnTo>
                  <a:lnTo>
                    <a:pt x="164" y="128"/>
                  </a:lnTo>
                  <a:lnTo>
                    <a:pt x="170" y="116"/>
                  </a:lnTo>
                  <a:lnTo>
                    <a:pt x="172" y="104"/>
                  </a:lnTo>
                  <a:lnTo>
                    <a:pt x="174" y="90"/>
                  </a:lnTo>
                  <a:lnTo>
                    <a:pt x="174" y="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747"/>
          <p:cNvSpPr>
            <a:spLocks/>
          </p:cNvSpPr>
          <p:nvPr/>
        </p:nvSpPr>
        <p:spPr bwMode="auto">
          <a:xfrm>
            <a:off x="1465755" y="4830049"/>
            <a:ext cx="1325111" cy="1170456"/>
          </a:xfrm>
          <a:custGeom>
            <a:avLst/>
            <a:gdLst>
              <a:gd name="T0" fmla="*/ 1706 w 2262"/>
              <a:gd name="T1" fmla="*/ 0 h 1998"/>
              <a:gd name="T2" fmla="*/ 1674 w 2262"/>
              <a:gd name="T3" fmla="*/ 0 h 1998"/>
              <a:gd name="T4" fmla="*/ 1520 w 2262"/>
              <a:gd name="T5" fmla="*/ 0 h 1998"/>
              <a:gd name="T6" fmla="*/ 1520 w 2262"/>
              <a:gd name="T7" fmla="*/ 0 h 1998"/>
              <a:gd name="T8" fmla="*/ 1506 w 2262"/>
              <a:gd name="T9" fmla="*/ 20 h 1998"/>
              <a:gd name="T10" fmla="*/ 1490 w 2262"/>
              <a:gd name="T11" fmla="*/ 40 h 1998"/>
              <a:gd name="T12" fmla="*/ 1472 w 2262"/>
              <a:gd name="T13" fmla="*/ 58 h 1998"/>
              <a:gd name="T14" fmla="*/ 1454 w 2262"/>
              <a:gd name="T15" fmla="*/ 74 h 1998"/>
              <a:gd name="T16" fmla="*/ 1432 w 2262"/>
              <a:gd name="T17" fmla="*/ 92 h 1998"/>
              <a:gd name="T18" fmla="*/ 1410 w 2262"/>
              <a:gd name="T19" fmla="*/ 106 h 1998"/>
              <a:gd name="T20" fmla="*/ 1388 w 2262"/>
              <a:gd name="T21" fmla="*/ 120 h 1998"/>
              <a:gd name="T22" fmla="*/ 1364 w 2262"/>
              <a:gd name="T23" fmla="*/ 132 h 1998"/>
              <a:gd name="T24" fmla="*/ 1338 w 2262"/>
              <a:gd name="T25" fmla="*/ 144 h 1998"/>
              <a:gd name="T26" fmla="*/ 1310 w 2262"/>
              <a:gd name="T27" fmla="*/ 154 h 1998"/>
              <a:gd name="T28" fmla="*/ 1282 w 2262"/>
              <a:gd name="T29" fmla="*/ 162 h 1998"/>
              <a:gd name="T30" fmla="*/ 1254 w 2262"/>
              <a:gd name="T31" fmla="*/ 170 h 1998"/>
              <a:gd name="T32" fmla="*/ 1224 w 2262"/>
              <a:gd name="T33" fmla="*/ 176 h 1998"/>
              <a:gd name="T34" fmla="*/ 1194 w 2262"/>
              <a:gd name="T35" fmla="*/ 180 h 1998"/>
              <a:gd name="T36" fmla="*/ 1162 w 2262"/>
              <a:gd name="T37" fmla="*/ 182 h 1998"/>
              <a:gd name="T38" fmla="*/ 1130 w 2262"/>
              <a:gd name="T39" fmla="*/ 184 h 1998"/>
              <a:gd name="T40" fmla="*/ 1130 w 2262"/>
              <a:gd name="T41" fmla="*/ 184 h 1998"/>
              <a:gd name="T42" fmla="*/ 1100 w 2262"/>
              <a:gd name="T43" fmla="*/ 182 h 1998"/>
              <a:gd name="T44" fmla="*/ 1068 w 2262"/>
              <a:gd name="T45" fmla="*/ 180 h 1998"/>
              <a:gd name="T46" fmla="*/ 1038 w 2262"/>
              <a:gd name="T47" fmla="*/ 176 h 1998"/>
              <a:gd name="T48" fmla="*/ 1008 w 2262"/>
              <a:gd name="T49" fmla="*/ 170 h 1998"/>
              <a:gd name="T50" fmla="*/ 980 w 2262"/>
              <a:gd name="T51" fmla="*/ 162 h 1998"/>
              <a:gd name="T52" fmla="*/ 952 w 2262"/>
              <a:gd name="T53" fmla="*/ 154 h 1998"/>
              <a:gd name="T54" fmla="*/ 924 w 2262"/>
              <a:gd name="T55" fmla="*/ 144 h 1998"/>
              <a:gd name="T56" fmla="*/ 898 w 2262"/>
              <a:gd name="T57" fmla="*/ 132 h 1998"/>
              <a:gd name="T58" fmla="*/ 874 w 2262"/>
              <a:gd name="T59" fmla="*/ 120 h 1998"/>
              <a:gd name="T60" fmla="*/ 852 w 2262"/>
              <a:gd name="T61" fmla="*/ 106 h 1998"/>
              <a:gd name="T62" fmla="*/ 830 w 2262"/>
              <a:gd name="T63" fmla="*/ 92 h 1998"/>
              <a:gd name="T64" fmla="*/ 808 w 2262"/>
              <a:gd name="T65" fmla="*/ 74 h 1998"/>
              <a:gd name="T66" fmla="*/ 790 w 2262"/>
              <a:gd name="T67" fmla="*/ 58 h 1998"/>
              <a:gd name="T68" fmla="*/ 772 w 2262"/>
              <a:gd name="T69" fmla="*/ 40 h 1998"/>
              <a:gd name="T70" fmla="*/ 756 w 2262"/>
              <a:gd name="T71" fmla="*/ 20 h 1998"/>
              <a:gd name="T72" fmla="*/ 742 w 2262"/>
              <a:gd name="T73" fmla="*/ 0 h 1998"/>
              <a:gd name="T74" fmla="*/ 588 w 2262"/>
              <a:gd name="T75" fmla="*/ 0 h 1998"/>
              <a:gd name="T76" fmla="*/ 556 w 2262"/>
              <a:gd name="T77" fmla="*/ 0 h 1998"/>
              <a:gd name="T78" fmla="*/ 0 w 2262"/>
              <a:gd name="T79" fmla="*/ 558 h 1998"/>
              <a:gd name="T80" fmla="*/ 304 w 2262"/>
              <a:gd name="T81" fmla="*/ 862 h 1998"/>
              <a:gd name="T82" fmla="*/ 588 w 2262"/>
              <a:gd name="T83" fmla="*/ 578 h 1998"/>
              <a:gd name="T84" fmla="*/ 588 w 2262"/>
              <a:gd name="T85" fmla="*/ 1998 h 1998"/>
              <a:gd name="T86" fmla="*/ 1674 w 2262"/>
              <a:gd name="T87" fmla="*/ 1998 h 1998"/>
              <a:gd name="T88" fmla="*/ 1674 w 2262"/>
              <a:gd name="T89" fmla="*/ 578 h 1998"/>
              <a:gd name="T90" fmla="*/ 1958 w 2262"/>
              <a:gd name="T91" fmla="*/ 862 h 1998"/>
              <a:gd name="T92" fmla="*/ 2262 w 2262"/>
              <a:gd name="T93" fmla="*/ 558 h 1998"/>
              <a:gd name="T94" fmla="*/ 1706 w 2262"/>
              <a:gd name="T95"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2" h="1998">
                <a:moveTo>
                  <a:pt x="1706" y="0"/>
                </a:moveTo>
                <a:lnTo>
                  <a:pt x="1674" y="0"/>
                </a:lnTo>
                <a:lnTo>
                  <a:pt x="1520" y="0"/>
                </a:lnTo>
                <a:lnTo>
                  <a:pt x="1520" y="0"/>
                </a:lnTo>
                <a:lnTo>
                  <a:pt x="1506" y="20"/>
                </a:lnTo>
                <a:lnTo>
                  <a:pt x="1490" y="40"/>
                </a:lnTo>
                <a:lnTo>
                  <a:pt x="1472" y="58"/>
                </a:lnTo>
                <a:lnTo>
                  <a:pt x="1454" y="74"/>
                </a:lnTo>
                <a:lnTo>
                  <a:pt x="1432" y="92"/>
                </a:lnTo>
                <a:lnTo>
                  <a:pt x="1410" y="106"/>
                </a:lnTo>
                <a:lnTo>
                  <a:pt x="1388" y="120"/>
                </a:lnTo>
                <a:lnTo>
                  <a:pt x="1364" y="132"/>
                </a:lnTo>
                <a:lnTo>
                  <a:pt x="1338" y="144"/>
                </a:lnTo>
                <a:lnTo>
                  <a:pt x="1310" y="154"/>
                </a:lnTo>
                <a:lnTo>
                  <a:pt x="1282" y="162"/>
                </a:lnTo>
                <a:lnTo>
                  <a:pt x="1254" y="170"/>
                </a:lnTo>
                <a:lnTo>
                  <a:pt x="1224" y="176"/>
                </a:lnTo>
                <a:lnTo>
                  <a:pt x="1194" y="180"/>
                </a:lnTo>
                <a:lnTo>
                  <a:pt x="1162" y="182"/>
                </a:lnTo>
                <a:lnTo>
                  <a:pt x="1130" y="184"/>
                </a:lnTo>
                <a:lnTo>
                  <a:pt x="1130" y="184"/>
                </a:lnTo>
                <a:lnTo>
                  <a:pt x="1100" y="182"/>
                </a:lnTo>
                <a:lnTo>
                  <a:pt x="1068" y="180"/>
                </a:lnTo>
                <a:lnTo>
                  <a:pt x="1038" y="176"/>
                </a:lnTo>
                <a:lnTo>
                  <a:pt x="1008" y="170"/>
                </a:lnTo>
                <a:lnTo>
                  <a:pt x="980" y="162"/>
                </a:lnTo>
                <a:lnTo>
                  <a:pt x="952" y="154"/>
                </a:lnTo>
                <a:lnTo>
                  <a:pt x="924" y="144"/>
                </a:lnTo>
                <a:lnTo>
                  <a:pt x="898" y="132"/>
                </a:lnTo>
                <a:lnTo>
                  <a:pt x="874" y="120"/>
                </a:lnTo>
                <a:lnTo>
                  <a:pt x="852" y="106"/>
                </a:lnTo>
                <a:lnTo>
                  <a:pt x="830" y="92"/>
                </a:lnTo>
                <a:lnTo>
                  <a:pt x="808" y="74"/>
                </a:lnTo>
                <a:lnTo>
                  <a:pt x="790" y="58"/>
                </a:lnTo>
                <a:lnTo>
                  <a:pt x="772" y="40"/>
                </a:lnTo>
                <a:lnTo>
                  <a:pt x="756" y="20"/>
                </a:lnTo>
                <a:lnTo>
                  <a:pt x="742" y="0"/>
                </a:lnTo>
                <a:lnTo>
                  <a:pt x="588" y="0"/>
                </a:lnTo>
                <a:lnTo>
                  <a:pt x="556" y="0"/>
                </a:lnTo>
                <a:lnTo>
                  <a:pt x="0" y="558"/>
                </a:lnTo>
                <a:lnTo>
                  <a:pt x="304" y="862"/>
                </a:lnTo>
                <a:lnTo>
                  <a:pt x="588" y="578"/>
                </a:lnTo>
                <a:lnTo>
                  <a:pt x="588" y="1998"/>
                </a:lnTo>
                <a:lnTo>
                  <a:pt x="1674" y="1998"/>
                </a:lnTo>
                <a:lnTo>
                  <a:pt x="1674" y="578"/>
                </a:lnTo>
                <a:lnTo>
                  <a:pt x="1958" y="862"/>
                </a:lnTo>
                <a:lnTo>
                  <a:pt x="2262" y="558"/>
                </a:lnTo>
                <a:lnTo>
                  <a:pt x="1706"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2" name="Freeform 747"/>
          <p:cNvSpPr>
            <a:spLocks/>
          </p:cNvSpPr>
          <p:nvPr/>
        </p:nvSpPr>
        <p:spPr bwMode="auto">
          <a:xfrm>
            <a:off x="1524953" y="2594924"/>
            <a:ext cx="1190392" cy="1051460"/>
          </a:xfrm>
          <a:custGeom>
            <a:avLst/>
            <a:gdLst>
              <a:gd name="T0" fmla="*/ 1706 w 2262"/>
              <a:gd name="T1" fmla="*/ 0 h 1998"/>
              <a:gd name="T2" fmla="*/ 1674 w 2262"/>
              <a:gd name="T3" fmla="*/ 0 h 1998"/>
              <a:gd name="T4" fmla="*/ 1520 w 2262"/>
              <a:gd name="T5" fmla="*/ 0 h 1998"/>
              <a:gd name="T6" fmla="*/ 1520 w 2262"/>
              <a:gd name="T7" fmla="*/ 0 h 1998"/>
              <a:gd name="T8" fmla="*/ 1506 w 2262"/>
              <a:gd name="T9" fmla="*/ 20 h 1998"/>
              <a:gd name="T10" fmla="*/ 1490 w 2262"/>
              <a:gd name="T11" fmla="*/ 40 h 1998"/>
              <a:gd name="T12" fmla="*/ 1472 w 2262"/>
              <a:gd name="T13" fmla="*/ 58 h 1998"/>
              <a:gd name="T14" fmla="*/ 1454 w 2262"/>
              <a:gd name="T15" fmla="*/ 74 h 1998"/>
              <a:gd name="T16" fmla="*/ 1432 w 2262"/>
              <a:gd name="T17" fmla="*/ 92 h 1998"/>
              <a:gd name="T18" fmla="*/ 1410 w 2262"/>
              <a:gd name="T19" fmla="*/ 106 h 1998"/>
              <a:gd name="T20" fmla="*/ 1388 w 2262"/>
              <a:gd name="T21" fmla="*/ 120 h 1998"/>
              <a:gd name="T22" fmla="*/ 1364 w 2262"/>
              <a:gd name="T23" fmla="*/ 132 h 1998"/>
              <a:gd name="T24" fmla="*/ 1338 w 2262"/>
              <a:gd name="T25" fmla="*/ 144 h 1998"/>
              <a:gd name="T26" fmla="*/ 1310 w 2262"/>
              <a:gd name="T27" fmla="*/ 154 h 1998"/>
              <a:gd name="T28" fmla="*/ 1282 w 2262"/>
              <a:gd name="T29" fmla="*/ 162 h 1998"/>
              <a:gd name="T30" fmla="*/ 1254 w 2262"/>
              <a:gd name="T31" fmla="*/ 170 h 1998"/>
              <a:gd name="T32" fmla="*/ 1224 w 2262"/>
              <a:gd name="T33" fmla="*/ 176 h 1998"/>
              <a:gd name="T34" fmla="*/ 1194 w 2262"/>
              <a:gd name="T35" fmla="*/ 180 h 1998"/>
              <a:gd name="T36" fmla="*/ 1162 w 2262"/>
              <a:gd name="T37" fmla="*/ 182 h 1998"/>
              <a:gd name="T38" fmla="*/ 1130 w 2262"/>
              <a:gd name="T39" fmla="*/ 184 h 1998"/>
              <a:gd name="T40" fmla="*/ 1130 w 2262"/>
              <a:gd name="T41" fmla="*/ 184 h 1998"/>
              <a:gd name="T42" fmla="*/ 1100 w 2262"/>
              <a:gd name="T43" fmla="*/ 182 h 1998"/>
              <a:gd name="T44" fmla="*/ 1068 w 2262"/>
              <a:gd name="T45" fmla="*/ 180 h 1998"/>
              <a:gd name="T46" fmla="*/ 1038 w 2262"/>
              <a:gd name="T47" fmla="*/ 176 h 1998"/>
              <a:gd name="T48" fmla="*/ 1008 w 2262"/>
              <a:gd name="T49" fmla="*/ 170 h 1998"/>
              <a:gd name="T50" fmla="*/ 980 w 2262"/>
              <a:gd name="T51" fmla="*/ 162 h 1998"/>
              <a:gd name="T52" fmla="*/ 952 w 2262"/>
              <a:gd name="T53" fmla="*/ 154 h 1998"/>
              <a:gd name="T54" fmla="*/ 924 w 2262"/>
              <a:gd name="T55" fmla="*/ 144 h 1998"/>
              <a:gd name="T56" fmla="*/ 898 w 2262"/>
              <a:gd name="T57" fmla="*/ 132 h 1998"/>
              <a:gd name="T58" fmla="*/ 874 w 2262"/>
              <a:gd name="T59" fmla="*/ 120 h 1998"/>
              <a:gd name="T60" fmla="*/ 852 w 2262"/>
              <a:gd name="T61" fmla="*/ 106 h 1998"/>
              <a:gd name="T62" fmla="*/ 830 w 2262"/>
              <a:gd name="T63" fmla="*/ 92 h 1998"/>
              <a:gd name="T64" fmla="*/ 808 w 2262"/>
              <a:gd name="T65" fmla="*/ 74 h 1998"/>
              <a:gd name="T66" fmla="*/ 790 w 2262"/>
              <a:gd name="T67" fmla="*/ 58 h 1998"/>
              <a:gd name="T68" fmla="*/ 772 w 2262"/>
              <a:gd name="T69" fmla="*/ 40 h 1998"/>
              <a:gd name="T70" fmla="*/ 756 w 2262"/>
              <a:gd name="T71" fmla="*/ 20 h 1998"/>
              <a:gd name="T72" fmla="*/ 742 w 2262"/>
              <a:gd name="T73" fmla="*/ 0 h 1998"/>
              <a:gd name="T74" fmla="*/ 588 w 2262"/>
              <a:gd name="T75" fmla="*/ 0 h 1998"/>
              <a:gd name="T76" fmla="*/ 556 w 2262"/>
              <a:gd name="T77" fmla="*/ 0 h 1998"/>
              <a:gd name="T78" fmla="*/ 0 w 2262"/>
              <a:gd name="T79" fmla="*/ 558 h 1998"/>
              <a:gd name="T80" fmla="*/ 304 w 2262"/>
              <a:gd name="T81" fmla="*/ 862 h 1998"/>
              <a:gd name="T82" fmla="*/ 588 w 2262"/>
              <a:gd name="T83" fmla="*/ 578 h 1998"/>
              <a:gd name="T84" fmla="*/ 588 w 2262"/>
              <a:gd name="T85" fmla="*/ 1998 h 1998"/>
              <a:gd name="T86" fmla="*/ 1674 w 2262"/>
              <a:gd name="T87" fmla="*/ 1998 h 1998"/>
              <a:gd name="T88" fmla="*/ 1674 w 2262"/>
              <a:gd name="T89" fmla="*/ 578 h 1998"/>
              <a:gd name="T90" fmla="*/ 1958 w 2262"/>
              <a:gd name="T91" fmla="*/ 862 h 1998"/>
              <a:gd name="T92" fmla="*/ 2262 w 2262"/>
              <a:gd name="T93" fmla="*/ 558 h 1998"/>
              <a:gd name="T94" fmla="*/ 1706 w 2262"/>
              <a:gd name="T95"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2" h="1998">
                <a:moveTo>
                  <a:pt x="1706" y="0"/>
                </a:moveTo>
                <a:lnTo>
                  <a:pt x="1674" y="0"/>
                </a:lnTo>
                <a:lnTo>
                  <a:pt x="1520" y="0"/>
                </a:lnTo>
                <a:lnTo>
                  <a:pt x="1520" y="0"/>
                </a:lnTo>
                <a:lnTo>
                  <a:pt x="1506" y="20"/>
                </a:lnTo>
                <a:lnTo>
                  <a:pt x="1490" y="40"/>
                </a:lnTo>
                <a:lnTo>
                  <a:pt x="1472" y="58"/>
                </a:lnTo>
                <a:lnTo>
                  <a:pt x="1454" y="74"/>
                </a:lnTo>
                <a:lnTo>
                  <a:pt x="1432" y="92"/>
                </a:lnTo>
                <a:lnTo>
                  <a:pt x="1410" y="106"/>
                </a:lnTo>
                <a:lnTo>
                  <a:pt x="1388" y="120"/>
                </a:lnTo>
                <a:lnTo>
                  <a:pt x="1364" y="132"/>
                </a:lnTo>
                <a:lnTo>
                  <a:pt x="1338" y="144"/>
                </a:lnTo>
                <a:lnTo>
                  <a:pt x="1310" y="154"/>
                </a:lnTo>
                <a:lnTo>
                  <a:pt x="1282" y="162"/>
                </a:lnTo>
                <a:lnTo>
                  <a:pt x="1254" y="170"/>
                </a:lnTo>
                <a:lnTo>
                  <a:pt x="1224" y="176"/>
                </a:lnTo>
                <a:lnTo>
                  <a:pt x="1194" y="180"/>
                </a:lnTo>
                <a:lnTo>
                  <a:pt x="1162" y="182"/>
                </a:lnTo>
                <a:lnTo>
                  <a:pt x="1130" y="184"/>
                </a:lnTo>
                <a:lnTo>
                  <a:pt x="1130" y="184"/>
                </a:lnTo>
                <a:lnTo>
                  <a:pt x="1100" y="182"/>
                </a:lnTo>
                <a:lnTo>
                  <a:pt x="1068" y="180"/>
                </a:lnTo>
                <a:lnTo>
                  <a:pt x="1038" y="176"/>
                </a:lnTo>
                <a:lnTo>
                  <a:pt x="1008" y="170"/>
                </a:lnTo>
                <a:lnTo>
                  <a:pt x="980" y="162"/>
                </a:lnTo>
                <a:lnTo>
                  <a:pt x="952" y="154"/>
                </a:lnTo>
                <a:lnTo>
                  <a:pt x="924" y="144"/>
                </a:lnTo>
                <a:lnTo>
                  <a:pt x="898" y="132"/>
                </a:lnTo>
                <a:lnTo>
                  <a:pt x="874" y="120"/>
                </a:lnTo>
                <a:lnTo>
                  <a:pt x="852" y="106"/>
                </a:lnTo>
                <a:lnTo>
                  <a:pt x="830" y="92"/>
                </a:lnTo>
                <a:lnTo>
                  <a:pt x="808" y="74"/>
                </a:lnTo>
                <a:lnTo>
                  <a:pt x="790" y="58"/>
                </a:lnTo>
                <a:lnTo>
                  <a:pt x="772" y="40"/>
                </a:lnTo>
                <a:lnTo>
                  <a:pt x="756" y="20"/>
                </a:lnTo>
                <a:lnTo>
                  <a:pt x="742" y="0"/>
                </a:lnTo>
                <a:lnTo>
                  <a:pt x="588" y="0"/>
                </a:lnTo>
                <a:lnTo>
                  <a:pt x="556" y="0"/>
                </a:lnTo>
                <a:lnTo>
                  <a:pt x="0" y="558"/>
                </a:lnTo>
                <a:lnTo>
                  <a:pt x="304" y="862"/>
                </a:lnTo>
                <a:lnTo>
                  <a:pt x="588" y="578"/>
                </a:lnTo>
                <a:lnTo>
                  <a:pt x="588" y="1998"/>
                </a:lnTo>
                <a:lnTo>
                  <a:pt x="1674" y="1998"/>
                </a:lnTo>
                <a:lnTo>
                  <a:pt x="1674" y="578"/>
                </a:lnTo>
                <a:lnTo>
                  <a:pt x="1958" y="862"/>
                </a:lnTo>
                <a:lnTo>
                  <a:pt x="2262" y="558"/>
                </a:lnTo>
                <a:lnTo>
                  <a:pt x="1706" y="0"/>
                </a:lnTo>
                <a:close/>
              </a:path>
            </a:pathLst>
          </a:custGeom>
          <a:solidFill>
            <a:srgbClr val="0171B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5060" name="Group 145059"/>
          <p:cNvGrpSpPr/>
          <p:nvPr/>
        </p:nvGrpSpPr>
        <p:grpSpPr>
          <a:xfrm>
            <a:off x="2648809" y="4809943"/>
            <a:ext cx="1258089" cy="1255246"/>
            <a:chOff x="696041" y="3022293"/>
            <a:chExt cx="1258089" cy="1255246"/>
          </a:xfrm>
        </p:grpSpPr>
        <p:sp>
          <p:nvSpPr>
            <p:cNvPr id="57" name="Rectangle 56"/>
            <p:cNvSpPr/>
            <p:nvPr/>
          </p:nvSpPr>
          <p:spPr>
            <a:xfrm>
              <a:off x="696041" y="3022293"/>
              <a:ext cx="1258089" cy="1255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13695" fontAlgn="base">
                <a:lnSpc>
                  <a:spcPct val="80000"/>
                </a:lnSpc>
                <a:spcBef>
                  <a:spcPct val="0"/>
                </a:spcBef>
                <a:spcAft>
                  <a:spcPct val="0"/>
                </a:spcAft>
              </a:pPr>
              <a:r>
                <a:rPr lang="en-US" sz="1200" b="1" dirty="0">
                  <a:solidFill>
                    <a:srgbClr val="C00000"/>
                  </a:solidFill>
                </a:rPr>
                <a:t>Assume breach</a:t>
              </a:r>
            </a:p>
          </p:txBody>
        </p:sp>
        <p:grpSp>
          <p:nvGrpSpPr>
            <p:cNvPr id="5" name="Group 4"/>
            <p:cNvGrpSpPr/>
            <p:nvPr/>
          </p:nvGrpSpPr>
          <p:grpSpPr>
            <a:xfrm>
              <a:off x="996809" y="3244566"/>
              <a:ext cx="626670" cy="593527"/>
              <a:chOff x="7056642" y="3676296"/>
              <a:chExt cx="626670" cy="593527"/>
            </a:xfrm>
          </p:grpSpPr>
          <p:sp>
            <p:nvSpPr>
              <p:cNvPr id="60" name="Freeform 59"/>
              <p:cNvSpPr>
                <a:spLocks noEditPoints="1"/>
              </p:cNvSpPr>
              <p:nvPr/>
            </p:nvSpPr>
            <p:spPr bwMode="auto">
              <a:xfrm>
                <a:off x="7056642" y="4043338"/>
                <a:ext cx="626670" cy="226485"/>
              </a:xfrm>
              <a:custGeom>
                <a:avLst/>
                <a:gdLst>
                  <a:gd name="T0" fmla="*/ 1311 w 1311"/>
                  <a:gd name="T1" fmla="*/ 432 h 474"/>
                  <a:gd name="T2" fmla="*/ 1311 w 1311"/>
                  <a:gd name="T3" fmla="*/ 452 h 474"/>
                  <a:gd name="T4" fmla="*/ 1263 w 1311"/>
                  <a:gd name="T5" fmla="*/ 474 h 474"/>
                  <a:gd name="T6" fmla="*/ 49 w 1311"/>
                  <a:gd name="T7" fmla="*/ 473 h 474"/>
                  <a:gd name="T8" fmla="*/ 0 w 1311"/>
                  <a:gd name="T9" fmla="*/ 452 h 474"/>
                  <a:gd name="T10" fmla="*/ 0 w 1311"/>
                  <a:gd name="T11" fmla="*/ 432 h 474"/>
                  <a:gd name="T12" fmla="*/ 9 w 1311"/>
                  <a:gd name="T13" fmla="*/ 414 h 474"/>
                  <a:gd name="T14" fmla="*/ 122 w 1311"/>
                  <a:gd name="T15" fmla="*/ 45 h 474"/>
                  <a:gd name="T16" fmla="*/ 178 w 1311"/>
                  <a:gd name="T17" fmla="*/ 2 h 474"/>
                  <a:gd name="T18" fmla="*/ 1125 w 1311"/>
                  <a:gd name="T19" fmla="*/ 2 h 474"/>
                  <a:gd name="T20" fmla="*/ 1147 w 1311"/>
                  <a:gd name="T21" fmla="*/ 4 h 474"/>
                  <a:gd name="T22" fmla="*/ 1177 w 1311"/>
                  <a:gd name="T23" fmla="*/ 31 h 474"/>
                  <a:gd name="T24" fmla="*/ 1261 w 1311"/>
                  <a:gd name="T25" fmla="*/ 288 h 474"/>
                  <a:gd name="T26" fmla="*/ 1311 w 1311"/>
                  <a:gd name="T27" fmla="*/ 432 h 474"/>
                  <a:gd name="T28" fmla="*/ 878 w 1311"/>
                  <a:gd name="T29" fmla="*/ 177 h 474"/>
                  <a:gd name="T30" fmla="*/ 431 w 1311"/>
                  <a:gd name="T31" fmla="*/ 177 h 474"/>
                  <a:gd name="T32" fmla="*/ 417 w 1311"/>
                  <a:gd name="T33" fmla="*/ 341 h 474"/>
                  <a:gd name="T34" fmla="*/ 895 w 1311"/>
                  <a:gd name="T35" fmla="*/ 341 h 474"/>
                  <a:gd name="T36" fmla="*/ 878 w 1311"/>
                  <a:gd name="T37" fmla="*/ 17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1" h="474">
                    <a:moveTo>
                      <a:pt x="1311" y="432"/>
                    </a:moveTo>
                    <a:cubicBezTo>
                      <a:pt x="1311" y="438"/>
                      <a:pt x="1311" y="445"/>
                      <a:pt x="1311" y="452"/>
                    </a:cubicBezTo>
                    <a:cubicBezTo>
                      <a:pt x="1300" y="471"/>
                      <a:pt x="1283" y="474"/>
                      <a:pt x="1263" y="474"/>
                    </a:cubicBezTo>
                    <a:cubicBezTo>
                      <a:pt x="858" y="473"/>
                      <a:pt x="454" y="473"/>
                      <a:pt x="49" y="473"/>
                    </a:cubicBezTo>
                    <a:cubicBezTo>
                      <a:pt x="29" y="473"/>
                      <a:pt x="12" y="469"/>
                      <a:pt x="0" y="452"/>
                    </a:cubicBezTo>
                    <a:cubicBezTo>
                      <a:pt x="0" y="445"/>
                      <a:pt x="0" y="438"/>
                      <a:pt x="0" y="432"/>
                    </a:cubicBezTo>
                    <a:cubicBezTo>
                      <a:pt x="3" y="426"/>
                      <a:pt x="7" y="420"/>
                      <a:pt x="9" y="414"/>
                    </a:cubicBezTo>
                    <a:cubicBezTo>
                      <a:pt x="47" y="291"/>
                      <a:pt x="84" y="168"/>
                      <a:pt x="122" y="45"/>
                    </a:cubicBezTo>
                    <a:cubicBezTo>
                      <a:pt x="134" y="6"/>
                      <a:pt x="138" y="2"/>
                      <a:pt x="178" y="2"/>
                    </a:cubicBezTo>
                    <a:cubicBezTo>
                      <a:pt x="494" y="2"/>
                      <a:pt x="809" y="2"/>
                      <a:pt x="1125" y="2"/>
                    </a:cubicBezTo>
                    <a:cubicBezTo>
                      <a:pt x="1132" y="2"/>
                      <a:pt x="1142" y="0"/>
                      <a:pt x="1147" y="4"/>
                    </a:cubicBezTo>
                    <a:cubicBezTo>
                      <a:pt x="1158" y="11"/>
                      <a:pt x="1173" y="20"/>
                      <a:pt x="1177" y="31"/>
                    </a:cubicBezTo>
                    <a:cubicBezTo>
                      <a:pt x="1206" y="116"/>
                      <a:pt x="1233" y="202"/>
                      <a:pt x="1261" y="288"/>
                    </a:cubicBezTo>
                    <a:cubicBezTo>
                      <a:pt x="1277" y="336"/>
                      <a:pt x="1294" y="384"/>
                      <a:pt x="1311" y="432"/>
                    </a:cubicBezTo>
                    <a:close/>
                    <a:moveTo>
                      <a:pt x="878" y="177"/>
                    </a:moveTo>
                    <a:cubicBezTo>
                      <a:pt x="727" y="177"/>
                      <a:pt x="580" y="177"/>
                      <a:pt x="431" y="177"/>
                    </a:cubicBezTo>
                    <a:cubicBezTo>
                      <a:pt x="426" y="232"/>
                      <a:pt x="421" y="286"/>
                      <a:pt x="417" y="341"/>
                    </a:cubicBezTo>
                    <a:cubicBezTo>
                      <a:pt x="578" y="341"/>
                      <a:pt x="736" y="341"/>
                      <a:pt x="895" y="341"/>
                    </a:cubicBezTo>
                    <a:cubicBezTo>
                      <a:pt x="889" y="285"/>
                      <a:pt x="884" y="231"/>
                      <a:pt x="878" y="177"/>
                    </a:cubicBezTo>
                    <a:close/>
                  </a:path>
                </a:pathLst>
              </a:custGeom>
              <a:solidFill>
                <a:srgbClr val="C00000"/>
              </a:solidFill>
              <a:ln>
                <a:noFill/>
              </a:ln>
              <a:extLst/>
            </p:spPr>
            <p:txBody>
              <a:bodyPr vert="horz" wrap="square" lIns="89593" tIns="44798" rIns="89593" bIns="4479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4" dirty="0">
                  <a:solidFill>
                    <a:prstClr val="black"/>
                  </a:solidFill>
                </a:endParaRPr>
              </a:p>
            </p:txBody>
          </p:sp>
          <p:sp>
            <p:nvSpPr>
              <p:cNvPr id="61" name="Freeform 60"/>
              <p:cNvSpPr>
                <a:spLocks noEditPoints="1"/>
              </p:cNvSpPr>
              <p:nvPr/>
            </p:nvSpPr>
            <p:spPr bwMode="auto">
              <a:xfrm>
                <a:off x="7113109" y="3676296"/>
                <a:ext cx="514349" cy="363358"/>
              </a:xfrm>
              <a:custGeom>
                <a:avLst/>
                <a:gdLst>
                  <a:gd name="T0" fmla="*/ 540 w 1076"/>
                  <a:gd name="T1" fmla="*/ 0 h 760"/>
                  <a:gd name="T2" fmla="*/ 1026 w 1076"/>
                  <a:gd name="T3" fmla="*/ 0 h 760"/>
                  <a:gd name="T4" fmla="*/ 1076 w 1076"/>
                  <a:gd name="T5" fmla="*/ 50 h 760"/>
                  <a:gd name="T6" fmla="*/ 1076 w 1076"/>
                  <a:gd name="T7" fmla="*/ 710 h 760"/>
                  <a:gd name="T8" fmla="*/ 1027 w 1076"/>
                  <a:gd name="T9" fmla="*/ 760 h 760"/>
                  <a:gd name="T10" fmla="*/ 49 w 1076"/>
                  <a:gd name="T11" fmla="*/ 760 h 760"/>
                  <a:gd name="T12" fmla="*/ 0 w 1076"/>
                  <a:gd name="T13" fmla="*/ 710 h 760"/>
                  <a:gd name="T14" fmla="*/ 0 w 1076"/>
                  <a:gd name="T15" fmla="*/ 50 h 760"/>
                  <a:gd name="T16" fmla="*/ 52 w 1076"/>
                  <a:gd name="T17" fmla="*/ 0 h 760"/>
                  <a:gd name="T18" fmla="*/ 540 w 1076"/>
                  <a:gd name="T19" fmla="*/ 0 h 760"/>
                  <a:gd name="T20" fmla="*/ 99 w 1076"/>
                  <a:gd name="T21" fmla="*/ 90 h 760"/>
                  <a:gd name="T22" fmla="*/ 99 w 1076"/>
                  <a:gd name="T23" fmla="*/ 660 h 760"/>
                  <a:gd name="T24" fmla="*/ 976 w 1076"/>
                  <a:gd name="T25" fmla="*/ 660 h 760"/>
                  <a:gd name="T26" fmla="*/ 976 w 1076"/>
                  <a:gd name="T27" fmla="*/ 90 h 760"/>
                  <a:gd name="T28" fmla="*/ 99 w 1076"/>
                  <a:gd name="T29" fmla="*/ 9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6" h="760">
                    <a:moveTo>
                      <a:pt x="540" y="0"/>
                    </a:moveTo>
                    <a:cubicBezTo>
                      <a:pt x="702" y="0"/>
                      <a:pt x="864" y="0"/>
                      <a:pt x="1026" y="0"/>
                    </a:cubicBezTo>
                    <a:cubicBezTo>
                      <a:pt x="1067" y="0"/>
                      <a:pt x="1076" y="9"/>
                      <a:pt x="1076" y="50"/>
                    </a:cubicBezTo>
                    <a:cubicBezTo>
                      <a:pt x="1076" y="270"/>
                      <a:pt x="1076" y="490"/>
                      <a:pt x="1076" y="710"/>
                    </a:cubicBezTo>
                    <a:cubicBezTo>
                      <a:pt x="1076" y="752"/>
                      <a:pt x="1068" y="760"/>
                      <a:pt x="1027" y="760"/>
                    </a:cubicBezTo>
                    <a:cubicBezTo>
                      <a:pt x="701" y="760"/>
                      <a:pt x="375" y="760"/>
                      <a:pt x="49" y="760"/>
                    </a:cubicBezTo>
                    <a:cubicBezTo>
                      <a:pt x="8" y="760"/>
                      <a:pt x="0" y="751"/>
                      <a:pt x="0" y="710"/>
                    </a:cubicBezTo>
                    <a:cubicBezTo>
                      <a:pt x="0" y="490"/>
                      <a:pt x="0" y="270"/>
                      <a:pt x="0" y="50"/>
                    </a:cubicBezTo>
                    <a:cubicBezTo>
                      <a:pt x="0" y="9"/>
                      <a:pt x="9" y="0"/>
                      <a:pt x="52" y="0"/>
                    </a:cubicBezTo>
                    <a:cubicBezTo>
                      <a:pt x="214" y="0"/>
                      <a:pt x="377" y="0"/>
                      <a:pt x="540" y="0"/>
                    </a:cubicBezTo>
                    <a:close/>
                    <a:moveTo>
                      <a:pt x="99" y="90"/>
                    </a:moveTo>
                    <a:cubicBezTo>
                      <a:pt x="99" y="282"/>
                      <a:pt x="99" y="471"/>
                      <a:pt x="99" y="660"/>
                    </a:cubicBezTo>
                    <a:cubicBezTo>
                      <a:pt x="393" y="660"/>
                      <a:pt x="685" y="660"/>
                      <a:pt x="976" y="660"/>
                    </a:cubicBezTo>
                    <a:cubicBezTo>
                      <a:pt x="976" y="469"/>
                      <a:pt x="976" y="280"/>
                      <a:pt x="976" y="90"/>
                    </a:cubicBezTo>
                    <a:cubicBezTo>
                      <a:pt x="683" y="90"/>
                      <a:pt x="392" y="90"/>
                      <a:pt x="99" y="90"/>
                    </a:cubicBezTo>
                    <a:close/>
                  </a:path>
                </a:pathLst>
              </a:custGeom>
              <a:solidFill>
                <a:srgbClr val="C00000"/>
              </a:solidFill>
              <a:ln>
                <a:noFill/>
              </a:ln>
              <a:extLst/>
            </p:spPr>
            <p:txBody>
              <a:bodyPr vert="horz" wrap="square" lIns="89593" tIns="44798" rIns="89593" bIns="4479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4" dirty="0">
                  <a:solidFill>
                    <a:prstClr val="black"/>
                  </a:solidFill>
                </a:endParaRPr>
              </a:p>
            </p:txBody>
          </p:sp>
          <p:sp>
            <p:nvSpPr>
              <p:cNvPr id="62" name="Freeform 61"/>
              <p:cNvSpPr>
                <a:spLocks noEditPoints="1"/>
              </p:cNvSpPr>
              <p:nvPr/>
            </p:nvSpPr>
            <p:spPr bwMode="auto">
              <a:xfrm>
                <a:off x="7232796" y="3794755"/>
                <a:ext cx="276202" cy="136874"/>
              </a:xfrm>
              <a:custGeom>
                <a:avLst/>
                <a:gdLst>
                  <a:gd name="T0" fmla="*/ 569 w 579"/>
                  <a:gd name="T1" fmla="*/ 116 h 286"/>
                  <a:gd name="T2" fmla="*/ 550 w 579"/>
                  <a:gd name="T3" fmla="*/ 117 h 286"/>
                  <a:gd name="T4" fmla="*/ 310 w 579"/>
                  <a:gd name="T5" fmla="*/ 117 h 286"/>
                  <a:gd name="T6" fmla="*/ 280 w 579"/>
                  <a:gd name="T7" fmla="*/ 135 h 286"/>
                  <a:gd name="T8" fmla="*/ 299 w 579"/>
                  <a:gd name="T9" fmla="*/ 136 h 286"/>
                  <a:gd name="T10" fmla="*/ 548 w 579"/>
                  <a:gd name="T11" fmla="*/ 136 h 286"/>
                  <a:gd name="T12" fmla="*/ 562 w 579"/>
                  <a:gd name="T13" fmla="*/ 137 h 286"/>
                  <a:gd name="T14" fmla="*/ 571 w 579"/>
                  <a:gd name="T15" fmla="*/ 155 h 286"/>
                  <a:gd name="T16" fmla="*/ 536 w 579"/>
                  <a:gd name="T17" fmla="*/ 190 h 286"/>
                  <a:gd name="T18" fmla="*/ 513 w 579"/>
                  <a:gd name="T19" fmla="*/ 184 h 286"/>
                  <a:gd name="T20" fmla="*/ 470 w 579"/>
                  <a:gd name="T21" fmla="*/ 184 h 286"/>
                  <a:gd name="T22" fmla="*/ 438 w 579"/>
                  <a:gd name="T23" fmla="*/ 185 h 286"/>
                  <a:gd name="T24" fmla="*/ 402 w 579"/>
                  <a:gd name="T25" fmla="*/ 185 h 286"/>
                  <a:gd name="T26" fmla="*/ 360 w 579"/>
                  <a:gd name="T27" fmla="*/ 182 h 286"/>
                  <a:gd name="T28" fmla="*/ 346 w 579"/>
                  <a:gd name="T29" fmla="*/ 165 h 286"/>
                  <a:gd name="T30" fmla="*/ 311 w 579"/>
                  <a:gd name="T31" fmla="*/ 174 h 286"/>
                  <a:gd name="T32" fmla="*/ 274 w 579"/>
                  <a:gd name="T33" fmla="*/ 193 h 286"/>
                  <a:gd name="T34" fmla="*/ 247 w 579"/>
                  <a:gd name="T35" fmla="*/ 209 h 286"/>
                  <a:gd name="T36" fmla="*/ 99 w 579"/>
                  <a:gd name="T37" fmla="*/ 271 h 286"/>
                  <a:gd name="T38" fmla="*/ 1 w 579"/>
                  <a:gd name="T39" fmla="*/ 146 h 286"/>
                  <a:gd name="T40" fmla="*/ 95 w 579"/>
                  <a:gd name="T41" fmla="*/ 17 h 286"/>
                  <a:gd name="T42" fmla="*/ 246 w 579"/>
                  <a:gd name="T43" fmla="*/ 76 h 286"/>
                  <a:gd name="T44" fmla="*/ 279 w 579"/>
                  <a:gd name="T45" fmla="*/ 94 h 286"/>
                  <a:gd name="T46" fmla="*/ 534 w 579"/>
                  <a:gd name="T47" fmla="*/ 94 h 286"/>
                  <a:gd name="T48" fmla="*/ 569 w 579"/>
                  <a:gd name="T49" fmla="*/ 116 h 286"/>
                  <a:gd name="T50" fmla="*/ 106 w 579"/>
                  <a:gd name="T51" fmla="*/ 143 h 286"/>
                  <a:gd name="T52" fmla="*/ 73 w 579"/>
                  <a:gd name="T53" fmla="*/ 111 h 286"/>
                  <a:gd name="T54" fmla="*/ 40 w 579"/>
                  <a:gd name="T55" fmla="*/ 144 h 286"/>
                  <a:gd name="T56" fmla="*/ 74 w 579"/>
                  <a:gd name="T57" fmla="*/ 176 h 286"/>
                  <a:gd name="T58" fmla="*/ 106 w 579"/>
                  <a:gd name="T59" fmla="*/ 14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9" h="286">
                    <a:moveTo>
                      <a:pt x="569" y="116"/>
                    </a:moveTo>
                    <a:cubicBezTo>
                      <a:pt x="561" y="116"/>
                      <a:pt x="556" y="117"/>
                      <a:pt x="550" y="117"/>
                    </a:cubicBezTo>
                    <a:cubicBezTo>
                      <a:pt x="470" y="117"/>
                      <a:pt x="390" y="117"/>
                      <a:pt x="310" y="117"/>
                    </a:cubicBezTo>
                    <a:cubicBezTo>
                      <a:pt x="297" y="117"/>
                      <a:pt x="286" y="120"/>
                      <a:pt x="280" y="135"/>
                    </a:cubicBezTo>
                    <a:cubicBezTo>
                      <a:pt x="287" y="136"/>
                      <a:pt x="293" y="136"/>
                      <a:pt x="299" y="136"/>
                    </a:cubicBezTo>
                    <a:cubicBezTo>
                      <a:pt x="382" y="136"/>
                      <a:pt x="465" y="136"/>
                      <a:pt x="548" y="136"/>
                    </a:cubicBezTo>
                    <a:cubicBezTo>
                      <a:pt x="553" y="136"/>
                      <a:pt x="558" y="136"/>
                      <a:pt x="562" y="137"/>
                    </a:cubicBezTo>
                    <a:cubicBezTo>
                      <a:pt x="574" y="138"/>
                      <a:pt x="579" y="146"/>
                      <a:pt x="571" y="155"/>
                    </a:cubicBezTo>
                    <a:cubicBezTo>
                      <a:pt x="561" y="167"/>
                      <a:pt x="549" y="179"/>
                      <a:pt x="536" y="190"/>
                    </a:cubicBezTo>
                    <a:cubicBezTo>
                      <a:pt x="528" y="197"/>
                      <a:pt x="520" y="192"/>
                      <a:pt x="513" y="184"/>
                    </a:cubicBezTo>
                    <a:cubicBezTo>
                      <a:pt x="498" y="163"/>
                      <a:pt x="487" y="164"/>
                      <a:pt x="470" y="184"/>
                    </a:cubicBezTo>
                    <a:cubicBezTo>
                      <a:pt x="461" y="196"/>
                      <a:pt x="448" y="196"/>
                      <a:pt x="438" y="185"/>
                    </a:cubicBezTo>
                    <a:cubicBezTo>
                      <a:pt x="426" y="172"/>
                      <a:pt x="414" y="172"/>
                      <a:pt x="402" y="185"/>
                    </a:cubicBezTo>
                    <a:cubicBezTo>
                      <a:pt x="391" y="198"/>
                      <a:pt x="371" y="196"/>
                      <a:pt x="360" y="182"/>
                    </a:cubicBezTo>
                    <a:cubicBezTo>
                      <a:pt x="356" y="177"/>
                      <a:pt x="352" y="170"/>
                      <a:pt x="346" y="165"/>
                    </a:cubicBezTo>
                    <a:cubicBezTo>
                      <a:pt x="336" y="158"/>
                      <a:pt x="318" y="162"/>
                      <a:pt x="311" y="174"/>
                    </a:cubicBezTo>
                    <a:cubicBezTo>
                      <a:pt x="302" y="189"/>
                      <a:pt x="291" y="196"/>
                      <a:pt x="274" y="193"/>
                    </a:cubicBezTo>
                    <a:cubicBezTo>
                      <a:pt x="261" y="191"/>
                      <a:pt x="254" y="198"/>
                      <a:pt x="247" y="209"/>
                    </a:cubicBezTo>
                    <a:cubicBezTo>
                      <a:pt x="217" y="261"/>
                      <a:pt x="156" y="286"/>
                      <a:pt x="99" y="271"/>
                    </a:cubicBezTo>
                    <a:cubicBezTo>
                      <a:pt x="42" y="256"/>
                      <a:pt x="2" y="204"/>
                      <a:pt x="1" y="146"/>
                    </a:cubicBezTo>
                    <a:cubicBezTo>
                      <a:pt x="0" y="87"/>
                      <a:pt x="39" y="34"/>
                      <a:pt x="95" y="17"/>
                    </a:cubicBezTo>
                    <a:cubicBezTo>
                      <a:pt x="153" y="0"/>
                      <a:pt x="215" y="24"/>
                      <a:pt x="246" y="76"/>
                    </a:cubicBezTo>
                    <a:cubicBezTo>
                      <a:pt x="254" y="90"/>
                      <a:pt x="264" y="95"/>
                      <a:pt x="279" y="94"/>
                    </a:cubicBezTo>
                    <a:cubicBezTo>
                      <a:pt x="364" y="94"/>
                      <a:pt x="449" y="94"/>
                      <a:pt x="534" y="94"/>
                    </a:cubicBezTo>
                    <a:cubicBezTo>
                      <a:pt x="550" y="94"/>
                      <a:pt x="560" y="101"/>
                      <a:pt x="569" y="116"/>
                    </a:cubicBezTo>
                    <a:close/>
                    <a:moveTo>
                      <a:pt x="106" y="143"/>
                    </a:moveTo>
                    <a:cubicBezTo>
                      <a:pt x="106" y="124"/>
                      <a:pt x="92" y="111"/>
                      <a:pt x="73" y="111"/>
                    </a:cubicBezTo>
                    <a:cubicBezTo>
                      <a:pt x="55" y="112"/>
                      <a:pt x="40" y="126"/>
                      <a:pt x="40" y="144"/>
                    </a:cubicBezTo>
                    <a:cubicBezTo>
                      <a:pt x="41" y="162"/>
                      <a:pt x="55" y="176"/>
                      <a:pt x="74" y="176"/>
                    </a:cubicBezTo>
                    <a:cubicBezTo>
                      <a:pt x="93" y="176"/>
                      <a:pt x="106" y="162"/>
                      <a:pt x="106" y="143"/>
                    </a:cubicBezTo>
                    <a:close/>
                  </a:path>
                </a:pathLst>
              </a:custGeom>
              <a:solidFill>
                <a:srgbClr val="C00000"/>
              </a:solidFill>
              <a:ln>
                <a:noFill/>
              </a:ln>
              <a:extLst/>
            </p:spPr>
            <p:txBody>
              <a:bodyPr vert="horz" wrap="square" lIns="89593" tIns="44798" rIns="89593" bIns="4479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4" dirty="0">
                  <a:solidFill>
                    <a:srgbClr val="505050"/>
                  </a:solidFill>
                </a:endParaRPr>
              </a:p>
            </p:txBody>
          </p:sp>
        </p:grpSp>
      </p:grpSp>
      <p:cxnSp>
        <p:nvCxnSpPr>
          <p:cNvPr id="10" name="Straight Arrow Connector 9"/>
          <p:cNvCxnSpPr/>
          <p:nvPr/>
        </p:nvCxnSpPr>
        <p:spPr>
          <a:xfrm flipV="1">
            <a:off x="4366260" y="4400550"/>
            <a:ext cx="0" cy="5410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43" name="Straight Arrow Connector 1542"/>
          <p:cNvCxnSpPr/>
          <p:nvPr/>
        </p:nvCxnSpPr>
        <p:spPr>
          <a:xfrm flipV="1">
            <a:off x="2867397" y="4400550"/>
            <a:ext cx="0" cy="5410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760" y="6512578"/>
            <a:ext cx="12192000" cy="345422"/>
            <a:chOff x="0" y="6520441"/>
            <a:chExt cx="12319257" cy="337559"/>
          </a:xfrm>
        </p:grpSpPr>
        <p:sp>
          <p:nvSpPr>
            <p:cNvPr id="38" name="Rectangle 37"/>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39" name="Rectangle 38"/>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40" name="Rectangle 39"/>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42" name="Rectangle 4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16888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5061"/>
                                        </p:tgtEl>
                                        <p:attrNameLst>
                                          <p:attrName>style.visibility</p:attrName>
                                        </p:attrNameLst>
                                      </p:cBhvr>
                                      <p:to>
                                        <p:strVal val="visible"/>
                                      </p:to>
                                    </p:set>
                                    <p:anim calcmode="lin" valueType="num">
                                      <p:cBhvr additive="base">
                                        <p:cTn id="7" dur="500"/>
                                        <p:tgtEl>
                                          <p:spTgt spid="145061"/>
                                        </p:tgtEl>
                                        <p:attrNameLst>
                                          <p:attrName>ppt_x</p:attrName>
                                        </p:attrNameLst>
                                      </p:cBhvr>
                                      <p:tavLst>
                                        <p:tav tm="0">
                                          <p:val>
                                            <p:strVal val="#ppt_x-#ppt_w*1.125000"/>
                                          </p:val>
                                        </p:tav>
                                        <p:tav tm="100000">
                                          <p:val>
                                            <p:strVal val="#ppt_x"/>
                                          </p:val>
                                        </p:tav>
                                      </p:tavLst>
                                    </p:anim>
                                    <p:animEffect transition="in" filter="wipe(right)">
                                      <p:cBhvr>
                                        <p:cTn id="8" dur="500"/>
                                        <p:tgtEl>
                                          <p:spTgt spid="14506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ppt_x</p:attrName>
                                        </p:attrNameLst>
                                      </p:cBhvr>
                                      <p:tavLst>
                                        <p:tav tm="0">
                                          <p:val>
                                            <p:strVal val="#ppt_x-#ppt_w*1.125000"/>
                                          </p:val>
                                        </p:tav>
                                        <p:tav tm="100000">
                                          <p:val>
                                            <p:strVal val="#ppt_x"/>
                                          </p:val>
                                        </p:tav>
                                      </p:tavLst>
                                    </p:anim>
                                    <p:animEffect transition="in" filter="wipe(right)">
                                      <p:cBhvr>
                                        <p:cTn id="13" dur="500"/>
                                        <p:tgtEl>
                                          <p:spTgt spid="36"/>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45060"/>
                                        </p:tgtEl>
                                        <p:attrNameLst>
                                          <p:attrName>style.visibility</p:attrName>
                                        </p:attrNameLst>
                                      </p:cBhvr>
                                      <p:to>
                                        <p:strVal val="visible"/>
                                      </p:to>
                                    </p:set>
                                    <p:anim calcmode="lin" valueType="num">
                                      <p:cBhvr additive="base">
                                        <p:cTn id="17" dur="500"/>
                                        <p:tgtEl>
                                          <p:spTgt spid="145060"/>
                                        </p:tgtEl>
                                        <p:attrNameLst>
                                          <p:attrName>ppt_x</p:attrName>
                                        </p:attrNameLst>
                                      </p:cBhvr>
                                      <p:tavLst>
                                        <p:tav tm="0">
                                          <p:val>
                                            <p:strVal val="#ppt_x-#ppt_w*1.125000"/>
                                          </p:val>
                                        </p:tav>
                                        <p:tav tm="100000">
                                          <p:val>
                                            <p:strVal val="#ppt_x"/>
                                          </p:val>
                                        </p:tav>
                                      </p:tavLst>
                                    </p:anim>
                                    <p:animEffect transition="in" filter="wipe(right)">
                                      <p:cBhvr>
                                        <p:cTn id="18" dur="500"/>
                                        <p:tgtEl>
                                          <p:spTgt spid="145060"/>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p:tgtEl>
                                          <p:spTgt spid="59"/>
                                        </p:tgtEl>
                                        <p:attrNameLst>
                                          <p:attrName>ppt_x</p:attrName>
                                        </p:attrNameLst>
                                      </p:cBhvr>
                                      <p:tavLst>
                                        <p:tav tm="0">
                                          <p:val>
                                            <p:strVal val="#ppt_x-#ppt_w*1.125000"/>
                                          </p:val>
                                        </p:tav>
                                        <p:tav tm="100000">
                                          <p:val>
                                            <p:strVal val="#ppt_x"/>
                                          </p:val>
                                        </p:tav>
                                      </p:tavLst>
                                    </p:anim>
                                    <p:animEffect transition="in" filter="wipe(right)">
                                      <p:cBhvr>
                                        <p:cTn id="23" dur="500"/>
                                        <p:tgtEl>
                                          <p:spTgt spid="59"/>
                                        </p:tgtEl>
                                      </p:cBhvr>
                                    </p:animEffect>
                                  </p:childTnLst>
                                </p:cTn>
                              </p:par>
                              <p:par>
                                <p:cTn id="24" presetID="16" presetClass="entr" presetSubtype="42" fill="hold" nodeType="withEffect">
                                  <p:stCondLst>
                                    <p:cond delay="0"/>
                                  </p:stCondLst>
                                  <p:childTnLst>
                                    <p:set>
                                      <p:cBhvr>
                                        <p:cTn id="25" dur="1" fill="hold">
                                          <p:stCondLst>
                                            <p:cond delay="0"/>
                                          </p:stCondLst>
                                        </p:cTn>
                                        <p:tgtEl>
                                          <p:spTgt spid="1532"/>
                                        </p:tgtEl>
                                        <p:attrNameLst>
                                          <p:attrName>style.visibility</p:attrName>
                                        </p:attrNameLst>
                                      </p:cBhvr>
                                      <p:to>
                                        <p:strVal val="visible"/>
                                      </p:to>
                                    </p:set>
                                    <p:animEffect transition="in" filter="barn(outHorizontal)">
                                      <p:cBhvr>
                                        <p:cTn id="26" dur="500"/>
                                        <p:tgtEl>
                                          <p:spTgt spid="1532"/>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34"/>
                                        </p:tgtEl>
                                        <p:attrNameLst>
                                          <p:attrName>style.visibility</p:attrName>
                                        </p:attrNameLst>
                                      </p:cBhvr>
                                      <p:to>
                                        <p:strVal val="visible"/>
                                      </p:to>
                                    </p:set>
                                    <p:animEffect transition="in" filter="fade">
                                      <p:cBhvr>
                                        <p:cTn id="30" dur="500"/>
                                        <p:tgtEl>
                                          <p:spTgt spid="1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9" grpId="0"/>
      <p:bldP spid="153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Group 12"/>
          <p:cNvGrpSpPr/>
          <p:nvPr/>
        </p:nvGrpSpPr>
        <p:grpSpPr>
          <a:xfrm>
            <a:off x="2818889" y="1846608"/>
            <a:ext cx="7433045" cy="3728802"/>
            <a:chOff x="2414911" y="1888037"/>
            <a:chExt cx="8240233" cy="3923416"/>
          </a:xfrm>
        </p:grpSpPr>
        <p:grpSp>
          <p:nvGrpSpPr>
            <p:cNvPr id="9" name="Group 8"/>
            <p:cNvGrpSpPr/>
            <p:nvPr/>
          </p:nvGrpSpPr>
          <p:grpSpPr>
            <a:xfrm>
              <a:off x="6454106" y="1888037"/>
              <a:ext cx="4201038" cy="3834075"/>
              <a:chOff x="5942430" y="1935121"/>
              <a:chExt cx="4201038" cy="3834075"/>
            </a:xfrm>
          </p:grpSpPr>
          <p:sp>
            <p:nvSpPr>
              <p:cNvPr id="47" name="Block Arc 46"/>
              <p:cNvSpPr/>
              <p:nvPr/>
            </p:nvSpPr>
            <p:spPr>
              <a:xfrm rot="10800000">
                <a:off x="5942430" y="1935121"/>
                <a:ext cx="4201038" cy="3834075"/>
              </a:xfrm>
              <a:prstGeom prst="blockArc">
                <a:avLst>
                  <a:gd name="adj1" fmla="val 10800000"/>
                  <a:gd name="adj2" fmla="val 20197306"/>
                  <a:gd name="adj3" fmla="val 442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Isosceles Triangle 7"/>
              <p:cNvSpPr/>
              <p:nvPr/>
            </p:nvSpPr>
            <p:spPr>
              <a:xfrm rot="9281936">
                <a:off x="6105343" y="4617220"/>
                <a:ext cx="257430" cy="748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Block Arc 5"/>
            <p:cNvSpPr/>
            <p:nvPr/>
          </p:nvSpPr>
          <p:spPr>
            <a:xfrm>
              <a:off x="2414911" y="1977378"/>
              <a:ext cx="4201038" cy="3834075"/>
            </a:xfrm>
            <a:prstGeom prst="blockArc">
              <a:avLst>
                <a:gd name="adj1" fmla="val 10800000"/>
                <a:gd name="adj2" fmla="val 21534005"/>
                <a:gd name="adj3" fmla="val 41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Circular Arrow 9"/>
            <p:cNvSpPr/>
            <p:nvPr/>
          </p:nvSpPr>
          <p:spPr>
            <a:xfrm rot="8497711" flipV="1">
              <a:off x="6437570" y="3348875"/>
              <a:ext cx="1281001" cy="1600050"/>
            </a:xfrm>
            <a:prstGeom prst="circularArrow">
              <a:avLst>
                <a:gd name="adj1" fmla="val 12500"/>
                <a:gd name="adj2" fmla="val 1142319"/>
                <a:gd name="adj3" fmla="val 20457681"/>
                <a:gd name="adj4" fmla="val 16461079"/>
                <a:gd name="adj5" fmla="val 125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Title 3"/>
          <p:cNvSpPr>
            <a:spLocks noGrp="1"/>
          </p:cNvSpPr>
          <p:nvPr>
            <p:ph type="title"/>
          </p:nvPr>
        </p:nvSpPr>
        <p:spPr/>
        <p:txBody>
          <a:bodyPr/>
          <a:lstStyle/>
          <a:p>
            <a:r>
              <a:rPr lang="en-US" dirty="0">
                <a:solidFill>
                  <a:srgbClr val="247BC2"/>
                </a:solidFill>
              </a:rPr>
              <a:t>Incident Response</a:t>
            </a:r>
            <a:endParaRPr lang="en-US" dirty="0"/>
          </a:p>
        </p:txBody>
      </p:sp>
      <p:sp>
        <p:nvSpPr>
          <p:cNvPr id="100" name="arrow cycle"/>
          <p:cNvSpPr>
            <a:spLocks noChangeAspect="1" noEditPoints="1"/>
          </p:cNvSpPr>
          <p:nvPr/>
        </p:nvSpPr>
        <p:spPr bwMode="auto">
          <a:xfrm rot="9720000">
            <a:off x="3801591" y="2579848"/>
            <a:ext cx="1678460" cy="1489810"/>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79287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03" name="TextBox 102"/>
          <p:cNvSpPr txBox="1"/>
          <p:nvPr/>
        </p:nvSpPr>
        <p:spPr>
          <a:xfrm>
            <a:off x="1968832" y="2356863"/>
            <a:ext cx="984086" cy="332399"/>
          </a:xfrm>
          <a:prstGeom prst="rect">
            <a:avLst/>
          </a:prstGeom>
          <a:noFill/>
        </p:spPr>
        <p:txBody>
          <a:bodyPr wrap="square" lIns="45720" tIns="0" rIns="45720"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marL="0" marR="0" lvl="0" indent="0" algn="r"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rPr>
              <a:t>Event</a:t>
            </a:r>
            <a:r>
              <a:rPr kumimoji="0" lang="en-US" sz="1200" b="1" i="0" u="none" strike="noStrike" kern="0" cap="none" normalizeH="0" noProof="0" dirty="0">
                <a:ln>
                  <a:noFill/>
                </a:ln>
                <a:solidFill>
                  <a:schemeClr val="tx2"/>
                </a:solidFill>
                <a:effectLst/>
                <a:uLnTx/>
                <a:uFillTx/>
                <a:latin typeface="Segoe UI" panose="020B0502040204020203" pitchFamily="34" charset="0"/>
              </a:rPr>
              <a:t> Detected</a:t>
            </a:r>
            <a:endParaRPr kumimoji="0" lang="en-US" sz="1200" b="1" i="0" u="none" strike="noStrike" kern="0" cap="none" normalizeH="0" baseline="0" noProof="0" dirty="0">
              <a:ln>
                <a:noFill/>
              </a:ln>
              <a:solidFill>
                <a:schemeClr val="tx2"/>
              </a:solidFill>
              <a:effectLst/>
              <a:uLnTx/>
              <a:uFillTx/>
              <a:latin typeface="Segoe UI" panose="020B0502040204020203" pitchFamily="34" charset="0"/>
            </a:endParaRPr>
          </a:p>
        </p:txBody>
      </p:sp>
      <p:sp>
        <p:nvSpPr>
          <p:cNvPr id="106" name="TextBox 105"/>
          <p:cNvSpPr txBox="1"/>
          <p:nvPr/>
        </p:nvSpPr>
        <p:spPr>
          <a:xfrm>
            <a:off x="6146292" y="2112267"/>
            <a:ext cx="1152223" cy="332399"/>
          </a:xfrm>
          <a:prstGeom prst="rect">
            <a:avLst/>
          </a:prstGeom>
          <a:noFill/>
        </p:spPr>
        <p:txBody>
          <a:bodyPr wrap="square" lIns="45720" tIns="0" rIns="45720" bIns="0" rtlCol="0" anchor="ctr" anchorCtr="0">
            <a:spAutoFit/>
          </a:bodyPr>
          <a:lstStyle/>
          <a:p>
            <a:pPr marL="0" marR="0" lvl="0" indent="0"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itchFamily="34" charset="0"/>
                <a:cs typeface="Segoe UI" panose="020B0502040204020203" pitchFamily="34" charset="0"/>
              </a:rPr>
              <a:t>Security Team</a:t>
            </a:r>
          </a:p>
          <a:p>
            <a:pPr marL="0" marR="0" lvl="0" indent="0"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itchFamily="34" charset="0"/>
                <a:cs typeface="Segoe UI" panose="020B0502040204020203" pitchFamily="34" charset="0"/>
              </a:rPr>
              <a:t>Engaged</a:t>
            </a:r>
          </a:p>
        </p:txBody>
      </p:sp>
      <p:sp>
        <p:nvSpPr>
          <p:cNvPr id="156" name="TextBox 155"/>
          <p:cNvSpPr txBox="1"/>
          <p:nvPr/>
        </p:nvSpPr>
        <p:spPr>
          <a:xfrm>
            <a:off x="6849294" y="3340843"/>
            <a:ext cx="938918" cy="498598"/>
          </a:xfrm>
          <a:prstGeom prst="rect">
            <a:avLst/>
          </a:prstGeom>
          <a:noFill/>
          <a:ln>
            <a:noFill/>
            <a:headEnd type="none" w="med" len="med"/>
            <a:tailEnd type="none" w="med" len="med"/>
          </a:ln>
        </p:spPr>
        <p:txBody>
          <a:bodyPr wrap="square" lIns="45720" tIns="0" rIns="45720"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marL="0" marR="0" lvl="0" indent="0" algn="l"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rPr>
              <a:t>Security Event Confirmed</a:t>
            </a:r>
          </a:p>
        </p:txBody>
      </p:sp>
      <p:sp>
        <p:nvSpPr>
          <p:cNvPr id="159" name="TextBox 158"/>
          <p:cNvSpPr txBox="1"/>
          <p:nvPr/>
        </p:nvSpPr>
        <p:spPr>
          <a:xfrm>
            <a:off x="1807279" y="3417847"/>
            <a:ext cx="676275" cy="332399"/>
          </a:xfrm>
          <a:prstGeom prst="rect">
            <a:avLst/>
          </a:prstGeom>
          <a:noFill/>
        </p:spPr>
        <p:txBody>
          <a:bodyPr wrap="square" lIns="45720" tIns="0" rIns="45720" bIns="0" rtlCol="0" anchor="ctr" anchorCtr="0">
            <a:spAutoFit/>
          </a:bodyPr>
          <a:lstStyle/>
          <a:p>
            <a:pPr marL="0" marR="0" lvl="0" indent="-4130" algn="r"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itchFamily="34" charset="0"/>
                <a:cs typeface="Segoe UI" panose="020B0502040204020203" pitchFamily="34" charset="0"/>
              </a:rPr>
              <a:t>Event</a:t>
            </a:r>
          </a:p>
          <a:p>
            <a:pPr marL="0" marR="0" lvl="0" indent="-4130" algn="r"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itchFamily="34" charset="0"/>
                <a:cs typeface="Segoe UI" panose="020B0502040204020203" pitchFamily="34" charset="0"/>
              </a:rPr>
              <a:t>Start</a:t>
            </a:r>
          </a:p>
        </p:txBody>
      </p:sp>
      <p:sp>
        <p:nvSpPr>
          <p:cNvPr id="162" name="TextBox 161"/>
          <p:cNvSpPr txBox="1"/>
          <p:nvPr/>
        </p:nvSpPr>
        <p:spPr>
          <a:xfrm>
            <a:off x="3102854" y="1598492"/>
            <a:ext cx="985981" cy="332399"/>
          </a:xfrm>
          <a:prstGeom prst="rect">
            <a:avLst/>
          </a:prstGeom>
          <a:noFill/>
        </p:spPr>
        <p:txBody>
          <a:bodyPr wrap="square" lIns="45720" tIns="0" rIns="45720" bIns="0" rtlCol="0" anchor="ctr" anchorCtr="0">
            <a:spAutoFit/>
          </a:bodyPr>
          <a:lstStyle/>
          <a:p>
            <a:pPr marL="0" marR="0" lvl="0" indent="0" algn="ctr"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DevOps Engaged</a:t>
            </a:r>
          </a:p>
        </p:txBody>
      </p:sp>
      <p:sp>
        <p:nvSpPr>
          <p:cNvPr id="5" name="Oval 4"/>
          <p:cNvSpPr/>
          <p:nvPr/>
        </p:nvSpPr>
        <p:spPr>
          <a:xfrm>
            <a:off x="3992470" y="1599216"/>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2977976" y="2198771"/>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extBox 246"/>
          <p:cNvSpPr txBox="1"/>
          <p:nvPr/>
        </p:nvSpPr>
        <p:spPr>
          <a:xfrm>
            <a:off x="3985426" y="3029272"/>
            <a:ext cx="1279110" cy="544765"/>
          </a:xfrm>
          <a:prstGeom prst="rect">
            <a:avLst/>
          </a:prstGeom>
          <a:noFill/>
          <a:ln>
            <a:noFill/>
            <a:headEnd type="none" w="med" len="med"/>
            <a:tailEnd type="none" w="med" len="med"/>
          </a:ln>
        </p:spPr>
        <p:txBody>
          <a:bodyPr wrap="squar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marL="0" marR="0" lvl="0" indent="0" defTabSz="528453" eaLnBrk="1" fontAlgn="auto" latinLnBrk="0" hangingPunct="1">
              <a:lnSpc>
                <a:spcPct val="90000"/>
              </a:lnSpc>
              <a:spcBef>
                <a:spcPts val="0"/>
              </a:spcBef>
              <a:spcAft>
                <a:spcPts val="0"/>
              </a:spcAft>
              <a:buClrTx/>
              <a:buSzTx/>
              <a:buFontTx/>
              <a:buNone/>
              <a:tabLst/>
              <a:defRPr/>
            </a:pPr>
            <a:r>
              <a:rPr kumimoji="0" lang="en-US" sz="1800" b="1" i="0" u="none" strike="noStrike" kern="0" cap="none" spc="-61" normalizeH="0" baseline="0" noProof="0" dirty="0">
                <a:ln>
                  <a:noFill/>
                </a:ln>
                <a:solidFill>
                  <a:srgbClr val="C00000"/>
                </a:solidFill>
                <a:effectLst/>
                <a:uLnTx/>
                <a:uFillTx/>
                <a:latin typeface="Segoe UI" panose="020B0502040204020203" pitchFamily="34" charset="0"/>
              </a:rPr>
              <a:t>Incident Assessment</a:t>
            </a:r>
          </a:p>
        </p:txBody>
      </p:sp>
      <p:sp>
        <p:nvSpPr>
          <p:cNvPr id="252" name="Title 1"/>
          <p:cNvSpPr txBox="1">
            <a:spLocks/>
          </p:cNvSpPr>
          <p:nvPr/>
        </p:nvSpPr>
        <p:spPr>
          <a:xfrm>
            <a:off x="554864" y="-20240"/>
            <a:ext cx="6754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prstClr val="white"/>
              </a:solidFill>
            </a:endParaRPr>
          </a:p>
        </p:txBody>
      </p:sp>
      <p:sp>
        <p:nvSpPr>
          <p:cNvPr id="37" name="Oval 36"/>
          <p:cNvSpPr/>
          <p:nvPr/>
        </p:nvSpPr>
        <p:spPr>
          <a:xfrm>
            <a:off x="5384651" y="1954176"/>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2551557" y="3216220"/>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TextBox 176"/>
          <p:cNvSpPr txBox="1"/>
          <p:nvPr/>
        </p:nvSpPr>
        <p:spPr>
          <a:xfrm>
            <a:off x="7519384" y="4731072"/>
            <a:ext cx="1372940" cy="332399"/>
          </a:xfrm>
          <a:prstGeom prst="rect">
            <a:avLst/>
          </a:prstGeom>
          <a:noFill/>
        </p:spPr>
        <p:txBody>
          <a:bodyPr wrap="square" lIns="45720" tIns="0" rIns="45720"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marL="0" marR="0" lvl="0" indent="0"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rPr>
              <a:t>Determine Customer Impact</a:t>
            </a:r>
          </a:p>
        </p:txBody>
      </p:sp>
      <p:sp>
        <p:nvSpPr>
          <p:cNvPr id="180" name="TextBox 179"/>
          <p:cNvSpPr txBox="1"/>
          <p:nvPr/>
        </p:nvSpPr>
        <p:spPr>
          <a:xfrm>
            <a:off x="10029900" y="4702867"/>
            <a:ext cx="976933" cy="498598"/>
          </a:xfrm>
          <a:prstGeom prst="rect">
            <a:avLst/>
          </a:prstGeom>
          <a:noFill/>
        </p:spPr>
        <p:txBody>
          <a:bodyPr wrap="square" lIns="45720" tIns="0" rIns="45720" bIns="0" rtlCol="0" anchor="ctr" anchorCtr="0">
            <a:spAutoFit/>
          </a:bodyPr>
          <a:lstStyle/>
          <a:p>
            <a:pPr marL="0" marR="0" lvl="0" indent="0"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itchFamily="34" charset="0"/>
                <a:cs typeface="Segoe UI" panose="020B0502040204020203" pitchFamily="34" charset="0"/>
              </a:rPr>
              <a:t>Azure Customer</a:t>
            </a:r>
          </a:p>
          <a:p>
            <a:pPr marL="0" marR="0" lvl="0" indent="0"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itchFamily="34" charset="0"/>
                <a:cs typeface="Segoe UI" panose="020B0502040204020203" pitchFamily="34" charset="0"/>
              </a:rPr>
              <a:t>Notification</a:t>
            </a:r>
          </a:p>
        </p:txBody>
      </p:sp>
      <p:sp>
        <p:nvSpPr>
          <p:cNvPr id="43" name="Oval 42"/>
          <p:cNvSpPr/>
          <p:nvPr/>
        </p:nvSpPr>
        <p:spPr>
          <a:xfrm>
            <a:off x="9231217" y="4598451"/>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7860978" y="5098184"/>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TextBox 229"/>
          <p:cNvSpPr txBox="1"/>
          <p:nvPr/>
        </p:nvSpPr>
        <p:spPr>
          <a:xfrm>
            <a:off x="10564946" y="3324117"/>
            <a:ext cx="930997" cy="498598"/>
          </a:xfrm>
          <a:prstGeom prst="rect">
            <a:avLst/>
          </a:prstGeom>
          <a:noFill/>
          <a:ln>
            <a:noFill/>
            <a:headEnd type="none" w="med" len="med"/>
            <a:tailEnd type="none" w="med" len="med"/>
          </a:ln>
        </p:spPr>
        <p:txBody>
          <a:bodyPr wrap="square" lIns="45720" tIns="0" rIns="45720"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marL="0" marR="0" lvl="0" indent="0" algn="l"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rPr>
              <a:t>Customer Process</a:t>
            </a:r>
          </a:p>
          <a:p>
            <a:pPr marL="0" marR="0" lvl="0" indent="0" algn="l"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rPr>
              <a:t>Step 1</a:t>
            </a:r>
          </a:p>
        </p:txBody>
      </p:sp>
      <p:sp>
        <p:nvSpPr>
          <p:cNvPr id="233" name="TextBox 232"/>
          <p:cNvSpPr txBox="1"/>
          <p:nvPr/>
        </p:nvSpPr>
        <p:spPr>
          <a:xfrm>
            <a:off x="5384651" y="4456398"/>
            <a:ext cx="1050158" cy="498598"/>
          </a:xfrm>
          <a:prstGeom prst="rect">
            <a:avLst/>
          </a:prstGeom>
          <a:noFill/>
        </p:spPr>
        <p:txBody>
          <a:bodyPr wrap="square" lIns="45720" tIns="0" rIns="45720" bIns="0" rtlCol="0" anchor="ctr" anchorCtr="0">
            <a:spAutoFit/>
          </a:bodyPr>
          <a:lstStyle/>
          <a:p>
            <a:pPr marL="0" marR="0" lvl="0" indent="-4130" algn="r" defTabSz="528453" eaLnBrk="1" fontAlgn="auto" latinLnBrk="0" hangingPunct="1">
              <a:lnSpc>
                <a:spcPct val="90000"/>
              </a:lnSpc>
              <a:spcBef>
                <a:spcPts val="0"/>
              </a:spcBef>
              <a:spcAft>
                <a:spcPts val="0"/>
              </a:spcAft>
              <a:buClrTx/>
              <a:buSzTx/>
              <a:buFontTx/>
              <a:buNone/>
              <a:tabLst/>
              <a:defRPr/>
            </a:pPr>
            <a:r>
              <a:rPr kumimoji="0" lang="en-US" sz="1200" b="1" i="0" u="none" strike="noStrike" kern="0" cap="none"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Determine Affected Customers</a:t>
            </a:r>
          </a:p>
        </p:txBody>
      </p:sp>
      <p:sp>
        <p:nvSpPr>
          <p:cNvPr id="248" name="TextBox 247"/>
          <p:cNvSpPr txBox="1"/>
          <p:nvPr/>
        </p:nvSpPr>
        <p:spPr>
          <a:xfrm>
            <a:off x="7895404" y="3404218"/>
            <a:ext cx="1259428" cy="544765"/>
          </a:xfrm>
          <a:prstGeom prst="rect">
            <a:avLst/>
          </a:prstGeom>
          <a:noFill/>
          <a:ln>
            <a:noFill/>
            <a:headEnd type="none" w="med" len="med"/>
            <a:tailEnd type="none" w="med" len="med"/>
          </a:ln>
        </p:spPr>
        <p:txBody>
          <a:bodyPr wrap="squar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marL="0" marR="0" lvl="0" indent="0" defTabSz="528453" eaLnBrk="1" fontAlgn="auto" latinLnBrk="0" hangingPunct="1">
              <a:lnSpc>
                <a:spcPct val="90000"/>
              </a:lnSpc>
              <a:spcBef>
                <a:spcPts val="0"/>
              </a:spcBef>
              <a:spcAft>
                <a:spcPts val="0"/>
              </a:spcAft>
              <a:buClrTx/>
              <a:buSzTx/>
              <a:buFontTx/>
              <a:buNone/>
              <a:tabLst/>
              <a:defRPr/>
            </a:pPr>
            <a:r>
              <a:rPr kumimoji="0" lang="en-US" sz="1800" b="1" i="0" u="none" strike="noStrike" kern="0" cap="none" spc="-61" normalizeH="0" baseline="0" noProof="0" dirty="0">
                <a:ln>
                  <a:noFill/>
                </a:ln>
                <a:solidFill>
                  <a:srgbClr val="79A500"/>
                </a:solidFill>
                <a:effectLst/>
                <a:uLnTx/>
                <a:uFillTx/>
                <a:latin typeface="Segoe UI" panose="020B0502040204020203" pitchFamily="34" charset="0"/>
              </a:rPr>
              <a:t>Customer Notification</a:t>
            </a:r>
          </a:p>
        </p:txBody>
      </p:sp>
      <p:sp>
        <p:nvSpPr>
          <p:cNvPr id="44" name="Oval 43"/>
          <p:cNvSpPr/>
          <p:nvPr/>
        </p:nvSpPr>
        <p:spPr>
          <a:xfrm>
            <a:off x="9794770" y="3216220"/>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6487983" y="4316606"/>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arrow cycle"/>
          <p:cNvSpPr>
            <a:spLocks noChangeAspect="1" noEditPoints="1"/>
          </p:cNvSpPr>
          <p:nvPr/>
        </p:nvSpPr>
        <p:spPr bwMode="auto">
          <a:xfrm rot="18000000" flipH="1">
            <a:off x="7683954" y="2971727"/>
            <a:ext cx="1678460" cy="1489810"/>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7FBA00"/>
          </a:solidFill>
          <a:ln>
            <a:noFill/>
          </a:ln>
        </p:spPr>
        <p:txBody>
          <a:bodyPr vert="horz" wrap="square" lIns="91440" tIns="45720" rIns="91440" bIns="45720" numCol="1" anchor="t" anchorCtr="0" compatLnSpc="1">
            <a:prstTxWarp prst="textNoShape">
              <a:avLst/>
            </a:prstTxWarp>
          </a:bodyPr>
          <a:lstStyle/>
          <a:p>
            <a:pPr defTabSz="792876"/>
            <a:endParaRPr lang="en-US" kern="0" dirty="0">
              <a:solidFill>
                <a:srgbClr val="505050"/>
              </a:solidFill>
            </a:endParaRPr>
          </a:p>
        </p:txBody>
      </p:sp>
      <p:sp>
        <p:nvSpPr>
          <p:cNvPr id="70" name="Freeform 647"/>
          <p:cNvSpPr>
            <a:spLocks noChangeAspect="1" noEditPoints="1"/>
          </p:cNvSpPr>
          <p:nvPr/>
        </p:nvSpPr>
        <p:spPr bwMode="auto">
          <a:xfrm rot="5400000">
            <a:off x="4167923" y="1708443"/>
            <a:ext cx="361475" cy="493926"/>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79287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3131662" y="2347774"/>
            <a:ext cx="426274" cy="371843"/>
          </a:xfrm>
          <a:prstGeom prst="rect">
            <a:avLst/>
          </a:prstGeom>
        </p:spPr>
      </p:pic>
      <p:sp>
        <p:nvSpPr>
          <p:cNvPr id="72" name="Freeform 9"/>
          <p:cNvSpPr>
            <a:spLocks noChangeAspect="1" noEditPoints="1"/>
          </p:cNvSpPr>
          <p:nvPr/>
        </p:nvSpPr>
        <p:spPr bwMode="auto">
          <a:xfrm>
            <a:off x="5593481" y="2081265"/>
            <a:ext cx="303287" cy="43693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lumMod val="85000"/>
            </a:schemeClr>
          </a:solidFill>
          <a:ln>
            <a:noFill/>
          </a:ln>
          <a:extLst/>
        </p:spPr>
        <p:txBody>
          <a:bodyPr vert="horz" wrap="square" lIns="91440" tIns="91440" rIns="91440" bIns="274320" numCol="1" anchor="b" anchorCtr="0" compatLnSpc="1">
            <a:prstTxWarp prst="textNoShape">
              <a:avLst/>
            </a:prstTxWarp>
          </a:bodyPr>
          <a:lstStyle/>
          <a:p>
            <a:endParaRPr lang="en-US" dirty="0"/>
          </a:p>
        </p:txBody>
      </p:sp>
      <p:pic>
        <p:nvPicPr>
          <p:cNvPr id="74" name="Picture 5" descr="\\MAGNUM\Projects\Microsoft\Cloud Power FY12\Design\ICONS_PNG\Consistent_Development_and_Deployment_Platform.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bwMode="auto">
          <a:xfrm>
            <a:off x="2613376" y="3278039"/>
            <a:ext cx="588742" cy="588742"/>
          </a:xfrm>
          <a:prstGeom prst="rect">
            <a:avLst/>
          </a:prstGeom>
          <a:noFill/>
          <a:ln>
            <a:noFill/>
          </a:ln>
        </p:spPr>
      </p:pic>
      <p:pic>
        <p:nvPicPr>
          <p:cNvPr id="76" name="Picture 3" descr="\\MAGNUM\Projects\Microsoft\Cloud Power FY12\Design\Icons\PNGs\Scalable_Elastic_4.png"/>
          <p:cNvPicPr>
            <a:picLocks noChangeAspect="1" noChangeArrowheads="1"/>
          </p:cNvPicPr>
          <p:nvPr/>
        </p:nvPicPr>
        <p:blipFill rotWithShape="1">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colorTemperature colorTemp="4700"/>
                    </a14:imgEffect>
                  </a14:imgLayer>
                </a14:imgProps>
              </a:ext>
            </a:extLst>
          </a:blip>
          <a:srcRect l="10738" t="11831" r="9396" b="15015"/>
          <a:stretch/>
        </p:blipFill>
        <p:spPr bwMode="auto">
          <a:xfrm>
            <a:off x="8014626" y="5268852"/>
            <a:ext cx="405084" cy="371044"/>
          </a:xfrm>
          <a:prstGeom prst="rect">
            <a:avLst/>
          </a:prstGeom>
          <a:noFill/>
          <a:ln>
            <a:noFill/>
          </a:ln>
        </p:spPr>
      </p:pic>
      <p:sp>
        <p:nvSpPr>
          <p:cNvPr id="77" name="Freeform 205"/>
          <p:cNvSpPr>
            <a:spLocks noChangeAspect="1" noEditPoints="1"/>
          </p:cNvSpPr>
          <p:nvPr/>
        </p:nvSpPr>
        <p:spPr bwMode="auto">
          <a:xfrm>
            <a:off x="9955465" y="3378706"/>
            <a:ext cx="390990" cy="387408"/>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79287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8" name="Freeform 62"/>
          <p:cNvSpPr>
            <a:spLocks noChangeAspect="1" noEditPoints="1"/>
          </p:cNvSpPr>
          <p:nvPr/>
        </p:nvSpPr>
        <p:spPr bwMode="black">
          <a:xfrm>
            <a:off x="6620890" y="4449571"/>
            <a:ext cx="446567" cy="4464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bg1">
              <a:lumMod val="85000"/>
            </a:schemeClr>
          </a:solidFill>
          <a:ln>
            <a:noFill/>
          </a:ln>
        </p:spPr>
        <p:txBody>
          <a:bodyPr vert="horz" wrap="square" lIns="82305" tIns="91440" rIns="82305" bIns="274320" numCol="1" anchor="b" anchorCtr="0" compatLnSpc="1">
            <a:prstTxWarp prst="textNoShape">
              <a:avLst/>
            </a:prstTxWarp>
          </a:bodyPr>
          <a:lstStyle/>
          <a:p>
            <a:endParaRPr lang="en-US" sz="1600" dirty="0"/>
          </a:p>
        </p:txBody>
      </p:sp>
      <p:sp>
        <p:nvSpPr>
          <p:cNvPr id="80" name="Freeform 647"/>
          <p:cNvSpPr>
            <a:spLocks noChangeAspect="1" noEditPoints="1"/>
          </p:cNvSpPr>
          <p:nvPr/>
        </p:nvSpPr>
        <p:spPr bwMode="auto">
          <a:xfrm rot="5400000">
            <a:off x="4167923" y="1708443"/>
            <a:ext cx="361475" cy="493926"/>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rgbClr val="53648B"/>
          </a:solidFill>
          <a:ln>
            <a:noFill/>
          </a:ln>
          <a:extLst/>
        </p:spPr>
        <p:txBody>
          <a:bodyPr vert="horz" wrap="square" lIns="91440" tIns="45720" rIns="91440" bIns="45720" numCol="1" anchor="t" anchorCtr="0" compatLnSpc="1">
            <a:prstTxWarp prst="textNoShape">
              <a:avLst/>
            </a:prstTxWarp>
          </a:bodyPr>
          <a:lstStyle/>
          <a:p>
            <a:pPr marL="0" marR="0" lvl="0" indent="0" defTabSz="79287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pic>
        <p:nvPicPr>
          <p:cNvPr id="81" name="Picture 80"/>
          <p:cNvPicPr>
            <a:picLocks noChangeAspect="1"/>
          </p:cNvPicPr>
          <p:nvPr/>
        </p:nvPicPr>
        <p:blipFill>
          <a:blip r:embed="rId3">
            <a:duotone>
              <a:prstClr val="black"/>
              <a:schemeClr val="accent5">
                <a:tint val="45000"/>
                <a:satMod val="400000"/>
              </a:schemeClr>
            </a:duotone>
          </a:blip>
          <a:stretch>
            <a:fillRect/>
          </a:stretch>
        </p:blipFill>
        <p:spPr>
          <a:xfrm>
            <a:off x="3131662" y="2347774"/>
            <a:ext cx="426274" cy="371843"/>
          </a:xfrm>
          <a:prstGeom prst="rect">
            <a:avLst/>
          </a:prstGeom>
        </p:spPr>
      </p:pic>
      <p:sp>
        <p:nvSpPr>
          <p:cNvPr id="82" name="Freeform 9"/>
          <p:cNvSpPr>
            <a:spLocks noChangeAspect="1" noEditPoints="1"/>
          </p:cNvSpPr>
          <p:nvPr/>
        </p:nvSpPr>
        <p:spPr bwMode="auto">
          <a:xfrm>
            <a:off x="5593481" y="2081265"/>
            <a:ext cx="303287" cy="43693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rgbClr val="53648B"/>
          </a:solidFill>
          <a:ln>
            <a:noFill/>
          </a:ln>
          <a:extLst/>
        </p:spPr>
        <p:txBody>
          <a:bodyPr vert="horz" wrap="square" lIns="91440" tIns="91440" rIns="91440" bIns="274320" numCol="1" anchor="b" anchorCtr="0" compatLnSpc="1">
            <a:prstTxWarp prst="textNoShape">
              <a:avLst/>
            </a:prstTxWarp>
          </a:bodyPr>
          <a:lstStyle/>
          <a:p>
            <a:endParaRPr lang="en-US" dirty="0"/>
          </a:p>
        </p:txBody>
      </p:sp>
      <p:pic>
        <p:nvPicPr>
          <p:cNvPr id="84" name="Picture 5" descr="\\MAGNUM\Projects\Microsoft\Cloud Power FY12\Design\ICONS_PNG\Consistent_Development_and_Deployment_Platform.png"/>
          <p:cNvPicPr>
            <a:picLocks noChangeAspect="1" noChangeArrowheads="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bwMode="auto">
          <a:xfrm>
            <a:off x="2613376" y="3278039"/>
            <a:ext cx="588742" cy="588742"/>
          </a:xfrm>
          <a:prstGeom prst="rect">
            <a:avLst/>
          </a:prstGeom>
          <a:noFill/>
          <a:ln>
            <a:noFill/>
          </a:ln>
        </p:spPr>
      </p:pic>
      <p:pic>
        <p:nvPicPr>
          <p:cNvPr id="86" name="Picture 3" descr="\\MAGNUM\Projects\Microsoft\Cloud Power FY12\Design\Icons\PNGs\Scalable_Elastic_4.png"/>
          <p:cNvPicPr>
            <a:picLocks noChangeAspect="1" noChangeArrowheads="1"/>
          </p:cNvPicPr>
          <p:nvPr/>
        </p:nvPicPr>
        <p:blipFill rotWithShape="1">
          <a:blip r:embed="rId6" cstate="print">
            <a:duotone>
              <a:prstClr val="black"/>
              <a:schemeClr val="accent5">
                <a:tint val="45000"/>
                <a:satMod val="400000"/>
              </a:schemeClr>
            </a:duotone>
            <a:extLst>
              <a:ext uri="{BEBA8EAE-BF5A-486C-A8C5-ECC9F3942E4B}">
                <a14:imgProps xmlns:a14="http://schemas.microsoft.com/office/drawing/2010/main">
                  <a14:imgLayer r:embed="rId7">
                    <a14:imgEffect>
                      <a14:colorTemperature colorTemp="4700"/>
                    </a14:imgEffect>
                  </a14:imgLayer>
                </a14:imgProps>
              </a:ext>
            </a:extLst>
          </a:blip>
          <a:srcRect l="10738" t="11831" r="9396" b="15015"/>
          <a:stretch/>
        </p:blipFill>
        <p:spPr bwMode="auto">
          <a:xfrm>
            <a:off x="8014626" y="5268852"/>
            <a:ext cx="405084" cy="371044"/>
          </a:xfrm>
          <a:prstGeom prst="rect">
            <a:avLst/>
          </a:prstGeom>
          <a:noFill/>
          <a:ln>
            <a:noFill/>
          </a:ln>
        </p:spPr>
      </p:pic>
      <p:sp>
        <p:nvSpPr>
          <p:cNvPr id="87" name="Freeform 205"/>
          <p:cNvSpPr>
            <a:spLocks noChangeAspect="1" noEditPoints="1"/>
          </p:cNvSpPr>
          <p:nvPr/>
        </p:nvSpPr>
        <p:spPr bwMode="auto">
          <a:xfrm>
            <a:off x="9955465" y="3378706"/>
            <a:ext cx="390990" cy="387408"/>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rgbClr val="53648B"/>
          </a:solidFill>
          <a:ln>
            <a:noFill/>
          </a:ln>
          <a:extLst/>
        </p:spPr>
        <p:txBody>
          <a:bodyPr vert="horz" wrap="square" lIns="91440" tIns="45720" rIns="91440" bIns="45720" numCol="1" anchor="t" anchorCtr="0" compatLnSpc="1">
            <a:prstTxWarp prst="textNoShape">
              <a:avLst/>
            </a:prstTxWarp>
          </a:bodyPr>
          <a:lstStyle/>
          <a:p>
            <a:pPr marL="0" marR="0" lvl="0" indent="0" defTabSz="79287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8" name="Freeform 62"/>
          <p:cNvSpPr>
            <a:spLocks noChangeAspect="1" noEditPoints="1"/>
          </p:cNvSpPr>
          <p:nvPr/>
        </p:nvSpPr>
        <p:spPr bwMode="black">
          <a:xfrm>
            <a:off x="6620890" y="4449571"/>
            <a:ext cx="446567" cy="4464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53648B"/>
          </a:solidFill>
          <a:ln>
            <a:noFill/>
          </a:ln>
        </p:spPr>
        <p:txBody>
          <a:bodyPr vert="horz" wrap="square" lIns="82305" tIns="91440" rIns="82305" bIns="274320" numCol="1" anchor="b" anchorCtr="0" compatLnSpc="1">
            <a:prstTxWarp prst="textNoShape">
              <a:avLst/>
            </a:prstTxWarp>
          </a:bodyPr>
          <a:lstStyle/>
          <a:p>
            <a:endParaRPr lang="en-US" sz="1600" dirty="0"/>
          </a:p>
        </p:txBody>
      </p:sp>
      <p:sp>
        <p:nvSpPr>
          <p:cNvPr id="40" name="Oval 39"/>
          <p:cNvSpPr/>
          <p:nvPr/>
        </p:nvSpPr>
        <p:spPr>
          <a:xfrm>
            <a:off x="6108267" y="3232948"/>
            <a:ext cx="712380" cy="71238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 descr="\\MAGNUM\Projects\Microsoft\Cloud Power FY12\Design\ICONS_PNG\Secure.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9">
                    <a14:imgEffect>
                      <a14:colorTemperature colorTemp="4700"/>
                    </a14:imgEffect>
                  </a14:imgLayer>
                </a14:imgProps>
              </a:ext>
            </a:extLst>
          </a:blip>
          <a:srcRect l="18473" t="10268" r="16867" b="11877"/>
          <a:stretch/>
        </p:blipFill>
        <p:spPr bwMode="auto">
          <a:xfrm>
            <a:off x="6304887" y="3379872"/>
            <a:ext cx="366904" cy="441782"/>
          </a:xfrm>
          <a:prstGeom prst="rect">
            <a:avLst/>
          </a:prstGeom>
          <a:noFill/>
          <a:ln>
            <a:noFill/>
          </a:ln>
        </p:spPr>
      </p:pic>
      <p:pic>
        <p:nvPicPr>
          <p:cNvPr id="83" name="Picture 7" descr="\\MAGNUM\Projects\Microsoft\Cloud Power FY12\Design\ICONS_PNG\Secure.png"/>
          <p:cNvPicPr>
            <a:picLocks noChangeAspect="1" noChangeArrowheads="1"/>
          </p:cNvPicPr>
          <p:nvPr/>
        </p:nvPicPr>
        <p:blipFill rotWithShape="1">
          <a:blip r:embed="rId8" cstate="print">
            <a:duotone>
              <a:prstClr val="black"/>
              <a:schemeClr val="accent5">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rcRect l="18473" t="10268" r="16867" b="11877"/>
          <a:stretch/>
        </p:blipFill>
        <p:spPr bwMode="auto">
          <a:xfrm>
            <a:off x="6292935" y="3379872"/>
            <a:ext cx="366904" cy="441782"/>
          </a:xfrm>
          <a:prstGeom prst="rect">
            <a:avLst/>
          </a:prstGeom>
          <a:noFill/>
          <a:ln>
            <a:noFill/>
          </a:ln>
        </p:spPr>
      </p:pic>
      <p:sp>
        <p:nvSpPr>
          <p:cNvPr id="52" name="TextBox 30"/>
          <p:cNvSpPr txBox="1"/>
          <p:nvPr/>
        </p:nvSpPr>
        <p:spPr>
          <a:xfrm>
            <a:off x="560798" y="4877621"/>
            <a:ext cx="4854742" cy="125394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In-depth 9-step incident response process</a:t>
            </a: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Focus on containment &amp; recovery</a:t>
            </a: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Makes contractual commitments regarding customer notification + provides forensics</a:t>
            </a:r>
          </a:p>
        </p:txBody>
      </p:sp>
      <p:pic>
        <p:nvPicPr>
          <p:cNvPr id="58" name="Picture 57"/>
          <p:cNvPicPr>
            <a:picLocks noChangeAspect="1"/>
          </p:cNvPicPr>
          <p:nvPr/>
        </p:nvPicPr>
        <p:blipFill>
          <a:blip r:embed="rId10">
            <a:duotone>
              <a:schemeClr val="bg2">
                <a:shade val="45000"/>
                <a:satMod val="135000"/>
              </a:schemeClr>
              <a:prstClr val="white"/>
            </a:duotone>
          </a:blip>
          <a:stretch>
            <a:fillRect/>
          </a:stretch>
        </p:blipFill>
        <p:spPr>
          <a:xfrm>
            <a:off x="9333901" y="4735442"/>
            <a:ext cx="499178" cy="483200"/>
          </a:xfrm>
          <a:prstGeom prst="rect">
            <a:avLst/>
          </a:prstGeom>
        </p:spPr>
      </p:pic>
      <p:pic>
        <p:nvPicPr>
          <p:cNvPr id="53" name="Picture 52"/>
          <p:cNvPicPr>
            <a:picLocks noChangeAspect="1"/>
          </p:cNvPicPr>
          <p:nvPr/>
        </p:nvPicPr>
        <p:blipFill>
          <a:blip r:embed="rId10">
            <a:duotone>
              <a:prstClr val="black"/>
              <a:schemeClr val="accent5">
                <a:tint val="45000"/>
                <a:satMod val="400000"/>
              </a:schemeClr>
            </a:duotone>
          </a:blip>
          <a:stretch>
            <a:fillRect/>
          </a:stretch>
        </p:blipFill>
        <p:spPr>
          <a:xfrm>
            <a:off x="9333901" y="4735442"/>
            <a:ext cx="499178" cy="483200"/>
          </a:xfrm>
          <a:prstGeom prst="rect">
            <a:avLst/>
          </a:prstGeom>
        </p:spPr>
      </p:pic>
      <p:cxnSp>
        <p:nvCxnSpPr>
          <p:cNvPr id="60" name="Straight Connector 59"/>
          <p:cNvCxnSpPr/>
          <p:nvPr/>
        </p:nvCxnSpPr>
        <p:spPr>
          <a:xfrm flipH="1">
            <a:off x="549429" y="4702867"/>
            <a:ext cx="4494148" cy="2539"/>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Title 1"/>
          <p:cNvSpPr txBox="1">
            <a:spLocks/>
          </p:cNvSpPr>
          <p:nvPr/>
        </p:nvSpPr>
        <p:spPr>
          <a:xfrm>
            <a:off x="560798" y="-20240"/>
            <a:ext cx="6754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grpSp>
        <p:nvGrpSpPr>
          <p:cNvPr id="61" name="Group 60"/>
          <p:cNvGrpSpPr/>
          <p:nvPr/>
        </p:nvGrpSpPr>
        <p:grpSpPr>
          <a:xfrm>
            <a:off x="2760" y="6512578"/>
            <a:ext cx="12192000" cy="345422"/>
            <a:chOff x="0" y="6520441"/>
            <a:chExt cx="12319257" cy="337559"/>
          </a:xfrm>
        </p:grpSpPr>
        <p:sp>
          <p:nvSpPr>
            <p:cNvPr id="62" name="Rectangle 61"/>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63" name="Rectangle 62"/>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64" name="Rectangle 63"/>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65" name="Rectangle 64"/>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290743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750" fill="hold"/>
                                        <p:tgtEl>
                                          <p:spTgt spid="100"/>
                                        </p:tgtEl>
                                        <p:attrNameLst>
                                          <p:attrName>r</p:attrName>
                                        </p:attrNameLst>
                                      </p:cBhvr>
                                    </p:animRot>
                                  </p:childTnLst>
                                </p:cTn>
                              </p:par>
                              <p:par>
                                <p:cTn id="7" presetID="10" presetClass="entr" presetSubtype="0" fill="hold" grpId="0" nodeType="withEffect">
                                  <p:stCondLst>
                                    <p:cond delay="500"/>
                                  </p:stCondLst>
                                  <p:childTnLst>
                                    <p:set>
                                      <p:cBhvr>
                                        <p:cTn id="8" dur="1" fill="hold">
                                          <p:stCondLst>
                                            <p:cond delay="0"/>
                                          </p:stCondLst>
                                        </p:cTn>
                                        <p:tgtEl>
                                          <p:spTgt spid="159"/>
                                        </p:tgtEl>
                                        <p:attrNameLst>
                                          <p:attrName>style.visibility</p:attrName>
                                        </p:attrNameLst>
                                      </p:cBhvr>
                                      <p:to>
                                        <p:strVal val="visible"/>
                                      </p:to>
                                    </p:set>
                                    <p:animEffect transition="in" filter="fade">
                                      <p:cBhvr>
                                        <p:cTn id="9" dur="250"/>
                                        <p:tgtEl>
                                          <p:spTgt spid="159"/>
                                        </p:tgtEl>
                                      </p:cBhvr>
                                    </p:animEffect>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250"/>
                                        <p:tgtEl>
                                          <p:spTgt spid="84"/>
                                        </p:tgtEl>
                                      </p:cBhvr>
                                    </p:animEffect>
                                  </p:childTnLst>
                                </p:cTn>
                              </p:par>
                              <p:par>
                                <p:cTn id="13" presetID="7" presetClass="emph" presetSubtype="2" fill="hold" nodeType="withEffect">
                                  <p:stCondLst>
                                    <p:cond delay="500"/>
                                  </p:stCondLst>
                                  <p:childTnLst>
                                    <p:animClr clrSpc="rgb" dir="cw">
                                      <p:cBhvr>
                                        <p:cTn id="14" dur="250" fill="hold"/>
                                        <p:tgtEl>
                                          <p:spTgt spid="39"/>
                                        </p:tgtEl>
                                        <p:attrNameLst>
                                          <p:attrName>stroke.color</p:attrName>
                                        </p:attrNameLst>
                                      </p:cBhvr>
                                      <p:to>
                                        <a:srgbClr val="BD2525"/>
                                      </p:to>
                                    </p:animClr>
                                    <p:set>
                                      <p:cBhvr>
                                        <p:cTn id="15" dur="250" fill="hold"/>
                                        <p:tgtEl>
                                          <p:spTgt spid="39"/>
                                        </p:tgtEl>
                                        <p:attrNameLst>
                                          <p:attrName>stroke.on</p:attrName>
                                        </p:attrNameLst>
                                      </p:cBhvr>
                                      <p:to>
                                        <p:strVal val="true"/>
                                      </p:to>
                                    </p:set>
                                  </p:childTnLst>
                                </p:cTn>
                              </p:par>
                              <p:par>
                                <p:cTn id="16" presetID="10" presetClass="entr" presetSubtype="0" fill="hold" grpId="0" nodeType="withEffect">
                                  <p:stCondLst>
                                    <p:cond delay="10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250"/>
                                        <p:tgtEl>
                                          <p:spTgt spid="103"/>
                                        </p:tgtEl>
                                      </p:cBhvr>
                                    </p:animEffect>
                                  </p:childTnLst>
                                </p:cTn>
                              </p:par>
                              <p:par>
                                <p:cTn id="19" presetID="10" presetClass="entr" presetSubtype="0" fill="hold" nodeType="withEffect">
                                  <p:stCondLst>
                                    <p:cond delay="10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250"/>
                                        <p:tgtEl>
                                          <p:spTgt spid="81"/>
                                        </p:tgtEl>
                                      </p:cBhvr>
                                    </p:animEffect>
                                  </p:childTnLst>
                                </p:cTn>
                              </p:par>
                              <p:par>
                                <p:cTn id="22" presetID="7" presetClass="emph" presetSubtype="2" fill="hold" nodeType="withEffect">
                                  <p:stCondLst>
                                    <p:cond delay="1000"/>
                                  </p:stCondLst>
                                  <p:childTnLst>
                                    <p:animClr clrSpc="rgb" dir="cw">
                                      <p:cBhvr>
                                        <p:cTn id="23" dur="250" fill="hold"/>
                                        <p:tgtEl>
                                          <p:spTgt spid="38"/>
                                        </p:tgtEl>
                                        <p:attrNameLst>
                                          <p:attrName>stroke.color</p:attrName>
                                        </p:attrNameLst>
                                      </p:cBhvr>
                                      <p:to>
                                        <a:srgbClr val="BD2525"/>
                                      </p:to>
                                    </p:animClr>
                                    <p:set>
                                      <p:cBhvr>
                                        <p:cTn id="24" dur="250" fill="hold"/>
                                        <p:tgtEl>
                                          <p:spTgt spid="38"/>
                                        </p:tgtEl>
                                        <p:attrNameLst>
                                          <p:attrName>stroke.on</p:attrName>
                                        </p:attrNameLst>
                                      </p:cBhvr>
                                      <p:to>
                                        <p:strVal val="true"/>
                                      </p:to>
                                    </p:set>
                                  </p:childTnLst>
                                </p:cTn>
                              </p:par>
                              <p:par>
                                <p:cTn id="25" presetID="10" presetClass="entr" presetSubtype="0" fill="hold" grpId="0" nodeType="withEffect">
                                  <p:stCondLst>
                                    <p:cond delay="150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250"/>
                                        <p:tgtEl>
                                          <p:spTgt spid="162"/>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250"/>
                                        <p:tgtEl>
                                          <p:spTgt spid="80"/>
                                        </p:tgtEl>
                                      </p:cBhvr>
                                    </p:animEffect>
                                  </p:childTnLst>
                                </p:cTn>
                              </p:par>
                              <p:par>
                                <p:cTn id="31" presetID="7" presetClass="emph" presetSubtype="2" fill="hold" nodeType="withEffect">
                                  <p:stCondLst>
                                    <p:cond delay="1500"/>
                                  </p:stCondLst>
                                  <p:childTnLst>
                                    <p:animClr clrSpc="rgb" dir="cw">
                                      <p:cBhvr>
                                        <p:cTn id="32" dur="250" fill="hold"/>
                                        <p:tgtEl>
                                          <p:spTgt spid="5"/>
                                        </p:tgtEl>
                                        <p:attrNameLst>
                                          <p:attrName>stroke.color</p:attrName>
                                        </p:attrNameLst>
                                      </p:cBhvr>
                                      <p:to>
                                        <a:srgbClr val="BD2525"/>
                                      </p:to>
                                    </p:animClr>
                                    <p:set>
                                      <p:cBhvr>
                                        <p:cTn id="33" dur="250" fill="hold"/>
                                        <p:tgtEl>
                                          <p:spTgt spid="5"/>
                                        </p:tgtEl>
                                        <p:attrNameLst>
                                          <p:attrName>stroke.on</p:attrName>
                                        </p:attrNameLst>
                                      </p:cBhvr>
                                      <p:to>
                                        <p:strVal val="true"/>
                                      </p:to>
                                    </p:set>
                                  </p:childTnLst>
                                </p:cTn>
                              </p:par>
                              <p:par>
                                <p:cTn id="34" presetID="10" presetClass="entr" presetSubtype="0" fill="hold" grpId="0" nodeType="withEffect">
                                  <p:stCondLst>
                                    <p:cond delay="200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250"/>
                                        <p:tgtEl>
                                          <p:spTgt spid="106"/>
                                        </p:tgtEl>
                                      </p:cBhvr>
                                    </p:animEffect>
                                  </p:childTnLst>
                                </p:cTn>
                              </p:par>
                              <p:par>
                                <p:cTn id="37" presetID="10" presetClass="entr" presetSubtype="0" fill="hold" grpId="0" nodeType="withEffect">
                                  <p:stCondLst>
                                    <p:cond delay="200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250"/>
                                        <p:tgtEl>
                                          <p:spTgt spid="82"/>
                                        </p:tgtEl>
                                      </p:cBhvr>
                                    </p:animEffect>
                                  </p:childTnLst>
                                </p:cTn>
                              </p:par>
                              <p:par>
                                <p:cTn id="40" presetID="7" presetClass="emph" presetSubtype="2" fill="hold" nodeType="withEffect">
                                  <p:stCondLst>
                                    <p:cond delay="2000"/>
                                  </p:stCondLst>
                                  <p:childTnLst>
                                    <p:animClr clrSpc="rgb" dir="cw">
                                      <p:cBhvr>
                                        <p:cTn id="41" dur="250" fill="hold"/>
                                        <p:tgtEl>
                                          <p:spTgt spid="37"/>
                                        </p:tgtEl>
                                        <p:attrNameLst>
                                          <p:attrName>stroke.color</p:attrName>
                                        </p:attrNameLst>
                                      </p:cBhvr>
                                      <p:to>
                                        <a:srgbClr val="BD2525"/>
                                      </p:to>
                                    </p:animClr>
                                    <p:set>
                                      <p:cBhvr>
                                        <p:cTn id="42" dur="250" fill="hold"/>
                                        <p:tgtEl>
                                          <p:spTgt spid="37"/>
                                        </p:tgtEl>
                                        <p:attrNameLst>
                                          <p:attrName>stroke.on</p:attrName>
                                        </p:attrNameLst>
                                      </p:cBhvr>
                                      <p:to>
                                        <p:strVal val="true"/>
                                      </p:to>
                                    </p:set>
                                  </p:childTnLst>
                                </p:cTn>
                              </p:par>
                              <p:par>
                                <p:cTn id="43" presetID="10" presetClass="entr" presetSubtype="0" fill="hold" grpId="0" nodeType="withEffect">
                                  <p:stCondLst>
                                    <p:cond delay="2500"/>
                                  </p:stCondLst>
                                  <p:childTnLst>
                                    <p:set>
                                      <p:cBhvr>
                                        <p:cTn id="44" dur="1" fill="hold">
                                          <p:stCondLst>
                                            <p:cond delay="0"/>
                                          </p:stCondLst>
                                        </p:cTn>
                                        <p:tgtEl>
                                          <p:spTgt spid="156"/>
                                        </p:tgtEl>
                                        <p:attrNameLst>
                                          <p:attrName>style.visibility</p:attrName>
                                        </p:attrNameLst>
                                      </p:cBhvr>
                                      <p:to>
                                        <p:strVal val="visible"/>
                                      </p:to>
                                    </p:set>
                                    <p:animEffect transition="in" filter="fade">
                                      <p:cBhvr>
                                        <p:cTn id="45" dur="250"/>
                                        <p:tgtEl>
                                          <p:spTgt spid="156"/>
                                        </p:tgtEl>
                                      </p:cBhvr>
                                    </p:animEffect>
                                  </p:childTnLst>
                                </p:cTn>
                              </p:par>
                              <p:par>
                                <p:cTn id="46" presetID="10" presetClass="entr" presetSubtype="0" fill="hold" nodeType="withEffect">
                                  <p:stCondLst>
                                    <p:cond delay="250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250"/>
                                        <p:tgtEl>
                                          <p:spTgt spid="83"/>
                                        </p:tgtEl>
                                      </p:cBhvr>
                                    </p:animEffect>
                                  </p:childTnLst>
                                </p:cTn>
                              </p:par>
                              <p:par>
                                <p:cTn id="49" presetID="7" presetClass="emph" presetSubtype="2" fill="hold" nodeType="withEffect">
                                  <p:stCondLst>
                                    <p:cond delay="2500"/>
                                  </p:stCondLst>
                                  <p:childTnLst>
                                    <p:animClr clrSpc="rgb" dir="cw">
                                      <p:cBhvr>
                                        <p:cTn id="50" dur="250" fill="hold"/>
                                        <p:tgtEl>
                                          <p:spTgt spid="40"/>
                                        </p:tgtEl>
                                        <p:attrNameLst>
                                          <p:attrName>stroke.color</p:attrName>
                                        </p:attrNameLst>
                                      </p:cBhvr>
                                      <p:to>
                                        <a:srgbClr val="BD2525"/>
                                      </p:to>
                                    </p:animClr>
                                    <p:set>
                                      <p:cBhvr>
                                        <p:cTn id="51" dur="250" fill="hold"/>
                                        <p:tgtEl>
                                          <p:spTgt spid="40"/>
                                        </p:tgtEl>
                                        <p:attrNameLst>
                                          <p:attrName>stroke.on</p:attrName>
                                        </p:attrNameLst>
                                      </p:cBhvr>
                                      <p:to>
                                        <p:strVal val="true"/>
                                      </p:to>
                                    </p:set>
                                  </p:childTnLst>
                                </p:cTn>
                              </p:par>
                            </p:childTnLst>
                          </p:cTn>
                        </p:par>
                        <p:par>
                          <p:cTn id="52" fill="hold">
                            <p:stCondLst>
                              <p:cond delay="2750"/>
                            </p:stCondLst>
                            <p:childTnLst>
                              <p:par>
                                <p:cTn id="53" presetID="10" presetClass="entr" presetSubtype="0" fill="hold" grpId="0" nodeType="afterEffect">
                                  <p:stCondLst>
                                    <p:cond delay="500"/>
                                  </p:stCondLst>
                                  <p:childTnLst>
                                    <p:set>
                                      <p:cBhvr>
                                        <p:cTn id="54" dur="1" fill="hold">
                                          <p:stCondLst>
                                            <p:cond delay="0"/>
                                          </p:stCondLst>
                                        </p:cTn>
                                        <p:tgtEl>
                                          <p:spTgt spid="248"/>
                                        </p:tgtEl>
                                        <p:attrNameLst>
                                          <p:attrName>style.visibility</p:attrName>
                                        </p:attrNameLst>
                                      </p:cBhvr>
                                      <p:to>
                                        <p:strVal val="visible"/>
                                      </p:to>
                                    </p:set>
                                    <p:animEffect transition="in" filter="fade">
                                      <p:cBhvr>
                                        <p:cTn id="55" dur="500"/>
                                        <p:tgtEl>
                                          <p:spTgt spid="248"/>
                                        </p:tgtEl>
                                      </p:cBhvr>
                                    </p:animEffect>
                                  </p:childTnLst>
                                </p:cTn>
                              </p:par>
                            </p:childTnLst>
                          </p:cTn>
                        </p:par>
                        <p:par>
                          <p:cTn id="56" fill="hold">
                            <p:stCondLst>
                              <p:cond delay="3750"/>
                            </p:stCondLst>
                            <p:childTnLst>
                              <p:par>
                                <p:cTn id="57" presetID="1" presetClass="entr" presetSubtype="0" fill="hold" grpId="1" nodeType="afterEffect">
                                  <p:stCondLst>
                                    <p:cond delay="250"/>
                                  </p:stCondLst>
                                  <p:childTnLst>
                                    <p:set>
                                      <p:cBhvr>
                                        <p:cTn id="58" dur="1" fill="hold">
                                          <p:stCondLst>
                                            <p:cond delay="0"/>
                                          </p:stCondLst>
                                        </p:cTn>
                                        <p:tgtEl>
                                          <p:spTgt spid="174"/>
                                        </p:tgtEl>
                                        <p:attrNameLst>
                                          <p:attrName>style.visibility</p:attrName>
                                        </p:attrNameLst>
                                      </p:cBhvr>
                                      <p:to>
                                        <p:strVal val="visible"/>
                                      </p:to>
                                    </p:set>
                                  </p:childTnLst>
                                </p:cTn>
                              </p:par>
                              <p:par>
                                <p:cTn id="59" presetID="8" presetClass="emph" presetSubtype="0" fill="hold" grpId="0" nodeType="withEffect">
                                  <p:stCondLst>
                                    <p:cond delay="250"/>
                                  </p:stCondLst>
                                  <p:childTnLst>
                                    <p:animRot by="-21600000">
                                      <p:cBhvr>
                                        <p:cTn id="60" dur="2000" fill="hold"/>
                                        <p:tgtEl>
                                          <p:spTgt spid="174"/>
                                        </p:tgtEl>
                                        <p:attrNameLst>
                                          <p:attrName>r</p:attrName>
                                        </p:attrNameLst>
                                      </p:cBhvr>
                                    </p:animRot>
                                  </p:childTnLst>
                                </p:cTn>
                              </p:par>
                              <p:par>
                                <p:cTn id="61" presetID="10" presetClass="entr" presetSubtype="0" fill="hold" grpId="0" nodeType="withEffect">
                                  <p:stCondLst>
                                    <p:cond delay="500"/>
                                  </p:stCondLst>
                                  <p:childTnLst>
                                    <p:set>
                                      <p:cBhvr>
                                        <p:cTn id="62" dur="1" fill="hold">
                                          <p:stCondLst>
                                            <p:cond delay="0"/>
                                          </p:stCondLst>
                                        </p:cTn>
                                        <p:tgtEl>
                                          <p:spTgt spid="233"/>
                                        </p:tgtEl>
                                        <p:attrNameLst>
                                          <p:attrName>style.visibility</p:attrName>
                                        </p:attrNameLst>
                                      </p:cBhvr>
                                      <p:to>
                                        <p:strVal val="visible"/>
                                      </p:to>
                                    </p:set>
                                    <p:animEffect transition="in" filter="fade">
                                      <p:cBhvr>
                                        <p:cTn id="63" dur="250"/>
                                        <p:tgtEl>
                                          <p:spTgt spid="233"/>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250"/>
                                        <p:tgtEl>
                                          <p:spTgt spid="88"/>
                                        </p:tgtEl>
                                      </p:cBhvr>
                                    </p:animEffect>
                                  </p:childTnLst>
                                </p:cTn>
                              </p:par>
                              <p:par>
                                <p:cTn id="67" presetID="7" presetClass="emph" presetSubtype="2" fill="hold" nodeType="withEffect">
                                  <p:stCondLst>
                                    <p:cond delay="500"/>
                                  </p:stCondLst>
                                  <p:childTnLst>
                                    <p:animClr clrSpc="rgb" dir="cw">
                                      <p:cBhvr>
                                        <p:cTn id="68" dur="250" fill="hold"/>
                                        <p:tgtEl>
                                          <p:spTgt spid="41"/>
                                        </p:tgtEl>
                                        <p:attrNameLst>
                                          <p:attrName>stroke.color</p:attrName>
                                        </p:attrNameLst>
                                      </p:cBhvr>
                                      <p:to>
                                        <a:srgbClr val="7EC32B"/>
                                      </p:to>
                                    </p:animClr>
                                    <p:set>
                                      <p:cBhvr>
                                        <p:cTn id="69" dur="250" fill="hold"/>
                                        <p:tgtEl>
                                          <p:spTgt spid="41"/>
                                        </p:tgtEl>
                                        <p:attrNameLst>
                                          <p:attrName>stroke.on</p:attrName>
                                        </p:attrNameLst>
                                      </p:cBhvr>
                                      <p:to>
                                        <p:strVal val="true"/>
                                      </p:to>
                                    </p:set>
                                  </p:childTnLst>
                                </p:cTn>
                              </p:par>
                              <p:par>
                                <p:cTn id="70" presetID="10" presetClass="entr" presetSubtype="0" fill="hold" grpId="0" nodeType="withEffect">
                                  <p:stCondLst>
                                    <p:cond delay="1000"/>
                                  </p:stCondLst>
                                  <p:childTnLst>
                                    <p:set>
                                      <p:cBhvr>
                                        <p:cTn id="71" dur="1" fill="hold">
                                          <p:stCondLst>
                                            <p:cond delay="0"/>
                                          </p:stCondLst>
                                        </p:cTn>
                                        <p:tgtEl>
                                          <p:spTgt spid="177"/>
                                        </p:tgtEl>
                                        <p:attrNameLst>
                                          <p:attrName>style.visibility</p:attrName>
                                        </p:attrNameLst>
                                      </p:cBhvr>
                                      <p:to>
                                        <p:strVal val="visible"/>
                                      </p:to>
                                    </p:set>
                                    <p:animEffect transition="in" filter="fade">
                                      <p:cBhvr>
                                        <p:cTn id="72" dur="250"/>
                                        <p:tgtEl>
                                          <p:spTgt spid="177"/>
                                        </p:tgtEl>
                                      </p:cBhvr>
                                    </p:animEffect>
                                  </p:childTnLst>
                                </p:cTn>
                              </p:par>
                              <p:par>
                                <p:cTn id="73" presetID="10" presetClass="entr" presetSubtype="0" fill="hold" nodeType="withEffect">
                                  <p:stCondLst>
                                    <p:cond delay="100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250"/>
                                        <p:tgtEl>
                                          <p:spTgt spid="86"/>
                                        </p:tgtEl>
                                      </p:cBhvr>
                                    </p:animEffect>
                                  </p:childTnLst>
                                </p:cTn>
                              </p:par>
                              <p:par>
                                <p:cTn id="76" presetID="7" presetClass="emph" presetSubtype="2" fill="hold" nodeType="withEffect">
                                  <p:stCondLst>
                                    <p:cond delay="1000"/>
                                  </p:stCondLst>
                                  <p:childTnLst>
                                    <p:animClr clrSpc="rgb" dir="cw">
                                      <p:cBhvr>
                                        <p:cTn id="77" dur="250" fill="hold"/>
                                        <p:tgtEl>
                                          <p:spTgt spid="42"/>
                                        </p:tgtEl>
                                        <p:attrNameLst>
                                          <p:attrName>stroke.color</p:attrName>
                                        </p:attrNameLst>
                                      </p:cBhvr>
                                      <p:to>
                                        <a:srgbClr val="7EC32B"/>
                                      </p:to>
                                    </p:animClr>
                                    <p:set>
                                      <p:cBhvr>
                                        <p:cTn id="78" dur="250" fill="hold"/>
                                        <p:tgtEl>
                                          <p:spTgt spid="42"/>
                                        </p:tgtEl>
                                        <p:attrNameLst>
                                          <p:attrName>stroke.on</p:attrName>
                                        </p:attrNameLst>
                                      </p:cBhvr>
                                      <p:to>
                                        <p:strVal val="true"/>
                                      </p:to>
                                    </p:set>
                                  </p:childTnLst>
                                </p:cTn>
                              </p:par>
                              <p:par>
                                <p:cTn id="79" presetID="10" presetClass="entr" presetSubtype="0" fill="hold" nodeType="withEffect">
                                  <p:stCondLst>
                                    <p:cond delay="150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250"/>
                                        <p:tgtEl>
                                          <p:spTgt spid="53"/>
                                        </p:tgtEl>
                                      </p:cBhvr>
                                    </p:animEffect>
                                  </p:childTnLst>
                                </p:cTn>
                              </p:par>
                              <p:par>
                                <p:cTn id="82" presetID="10" presetClass="entr" presetSubtype="0" fill="hold" grpId="0" nodeType="withEffect">
                                  <p:stCondLst>
                                    <p:cond delay="1500"/>
                                  </p:stCondLst>
                                  <p:childTnLst>
                                    <p:set>
                                      <p:cBhvr>
                                        <p:cTn id="83" dur="1" fill="hold">
                                          <p:stCondLst>
                                            <p:cond delay="0"/>
                                          </p:stCondLst>
                                        </p:cTn>
                                        <p:tgtEl>
                                          <p:spTgt spid="180"/>
                                        </p:tgtEl>
                                        <p:attrNameLst>
                                          <p:attrName>style.visibility</p:attrName>
                                        </p:attrNameLst>
                                      </p:cBhvr>
                                      <p:to>
                                        <p:strVal val="visible"/>
                                      </p:to>
                                    </p:set>
                                    <p:animEffect transition="in" filter="fade">
                                      <p:cBhvr>
                                        <p:cTn id="84" dur="250"/>
                                        <p:tgtEl>
                                          <p:spTgt spid="180"/>
                                        </p:tgtEl>
                                      </p:cBhvr>
                                    </p:animEffect>
                                  </p:childTnLst>
                                </p:cTn>
                              </p:par>
                              <p:par>
                                <p:cTn id="85" presetID="7" presetClass="emph" presetSubtype="2" fill="hold" nodeType="withEffect">
                                  <p:stCondLst>
                                    <p:cond delay="1500"/>
                                  </p:stCondLst>
                                  <p:childTnLst>
                                    <p:animClr clrSpc="rgb" dir="cw">
                                      <p:cBhvr>
                                        <p:cTn id="86" dur="250" fill="hold"/>
                                        <p:tgtEl>
                                          <p:spTgt spid="43"/>
                                        </p:tgtEl>
                                        <p:attrNameLst>
                                          <p:attrName>stroke.color</p:attrName>
                                        </p:attrNameLst>
                                      </p:cBhvr>
                                      <p:to>
                                        <a:srgbClr val="7EC32B"/>
                                      </p:to>
                                    </p:animClr>
                                    <p:set>
                                      <p:cBhvr>
                                        <p:cTn id="87" dur="250" fill="hold"/>
                                        <p:tgtEl>
                                          <p:spTgt spid="43"/>
                                        </p:tgtEl>
                                        <p:attrNameLst>
                                          <p:attrName>stroke.on</p:attrName>
                                        </p:attrNameLst>
                                      </p:cBhvr>
                                      <p:to>
                                        <p:strVal val="true"/>
                                      </p:to>
                                    </p:set>
                                  </p:childTnLst>
                                </p:cTn>
                              </p:par>
                              <p:par>
                                <p:cTn id="88" presetID="10" presetClass="entr" presetSubtype="0" fill="hold" grpId="0" nodeType="withEffect">
                                  <p:stCondLst>
                                    <p:cond delay="2000"/>
                                  </p:stCondLst>
                                  <p:childTnLst>
                                    <p:set>
                                      <p:cBhvr>
                                        <p:cTn id="89" dur="1" fill="hold">
                                          <p:stCondLst>
                                            <p:cond delay="0"/>
                                          </p:stCondLst>
                                        </p:cTn>
                                        <p:tgtEl>
                                          <p:spTgt spid="230"/>
                                        </p:tgtEl>
                                        <p:attrNameLst>
                                          <p:attrName>style.visibility</p:attrName>
                                        </p:attrNameLst>
                                      </p:cBhvr>
                                      <p:to>
                                        <p:strVal val="visible"/>
                                      </p:to>
                                    </p:set>
                                    <p:animEffect transition="in" filter="fade">
                                      <p:cBhvr>
                                        <p:cTn id="90" dur="250"/>
                                        <p:tgtEl>
                                          <p:spTgt spid="230"/>
                                        </p:tgtEl>
                                      </p:cBhvr>
                                    </p:animEffect>
                                  </p:childTnLst>
                                </p:cTn>
                              </p:par>
                              <p:par>
                                <p:cTn id="91" presetID="10" presetClass="entr" presetSubtype="0" fill="hold" grpId="0" nodeType="withEffect">
                                  <p:stCondLst>
                                    <p:cond delay="200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250"/>
                                        <p:tgtEl>
                                          <p:spTgt spid="87"/>
                                        </p:tgtEl>
                                      </p:cBhvr>
                                    </p:animEffect>
                                  </p:childTnLst>
                                </p:cTn>
                              </p:par>
                              <p:par>
                                <p:cTn id="94" presetID="7" presetClass="emph" presetSubtype="2" fill="hold" nodeType="withEffect">
                                  <p:stCondLst>
                                    <p:cond delay="2000"/>
                                  </p:stCondLst>
                                  <p:childTnLst>
                                    <p:animClr clrSpc="rgb" dir="cw">
                                      <p:cBhvr>
                                        <p:cTn id="95" dur="250" fill="hold"/>
                                        <p:tgtEl>
                                          <p:spTgt spid="44"/>
                                        </p:tgtEl>
                                        <p:attrNameLst>
                                          <p:attrName>stroke.color</p:attrName>
                                        </p:attrNameLst>
                                      </p:cBhvr>
                                      <p:to>
                                        <a:srgbClr val="7EC32B"/>
                                      </p:to>
                                    </p:animClr>
                                    <p:set>
                                      <p:cBhvr>
                                        <p:cTn id="96" dur="250" fill="hold"/>
                                        <p:tgtEl>
                                          <p:spTgt spid="44"/>
                                        </p:tgtEl>
                                        <p:attrNameLst>
                                          <p:attrName>stroke.on</p:attrName>
                                        </p:attrNameLst>
                                      </p:cBhvr>
                                      <p:to>
                                        <p:strVal val="true"/>
                                      </p:to>
                                    </p:set>
                                  </p:childTnLst>
                                </p:cTn>
                              </p:par>
                              <p:par>
                                <p:cTn id="97" presetID="16" presetClass="entr" presetSubtype="42" fill="hold" nodeType="withEffect">
                                  <p:stCondLst>
                                    <p:cond delay="2000"/>
                                  </p:stCondLst>
                                  <p:childTnLst>
                                    <p:set>
                                      <p:cBhvr>
                                        <p:cTn id="98" dur="1" fill="hold">
                                          <p:stCondLst>
                                            <p:cond delay="0"/>
                                          </p:stCondLst>
                                        </p:cTn>
                                        <p:tgtEl>
                                          <p:spTgt spid="60"/>
                                        </p:tgtEl>
                                        <p:attrNameLst>
                                          <p:attrName>style.visibility</p:attrName>
                                        </p:attrNameLst>
                                      </p:cBhvr>
                                      <p:to>
                                        <p:strVal val="visible"/>
                                      </p:to>
                                    </p:set>
                                    <p:animEffect transition="in" filter="barn(outHorizontal)">
                                      <p:cBhvr>
                                        <p:cTn id="99" dur="500"/>
                                        <p:tgtEl>
                                          <p:spTgt spid="60"/>
                                        </p:tgtEl>
                                      </p:cBhvr>
                                    </p:animEffect>
                                  </p:childTnLst>
                                </p:cTn>
                              </p:par>
                            </p:childTnLst>
                          </p:cTn>
                        </p:par>
                        <p:par>
                          <p:cTn id="100" fill="hold">
                            <p:stCondLst>
                              <p:cond delay="6250"/>
                            </p:stCondLst>
                            <p:childTnLst>
                              <p:par>
                                <p:cTn id="101" presetID="1" presetClass="entr" presetSubtype="0" fill="hold" grpId="0" nodeType="after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3" grpId="0"/>
      <p:bldP spid="106" grpId="0"/>
      <p:bldP spid="156" grpId="0"/>
      <p:bldP spid="159" grpId="0"/>
      <p:bldP spid="162" grpId="0"/>
      <p:bldP spid="177" grpId="0"/>
      <p:bldP spid="180" grpId="0"/>
      <p:bldP spid="230" grpId="0"/>
      <p:bldP spid="233" grpId="0"/>
      <p:bldP spid="248" grpId="0"/>
      <p:bldP spid="174" grpId="0" animBg="1"/>
      <p:bldP spid="174" grpId="1" animBg="1"/>
      <p:bldP spid="80" grpId="0" animBg="1"/>
      <p:bldP spid="82" grpId="0" animBg="1"/>
      <p:bldP spid="87" grpId="0" animBg="1"/>
      <p:bldP spid="88" grpId="0" animBg="1"/>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 name="Freeform 128"/>
          <p:cNvSpPr>
            <a:spLocks noChangeAspect="1"/>
          </p:cNvSpPr>
          <p:nvPr/>
        </p:nvSpPr>
        <p:spPr bwMode="black">
          <a:xfrm>
            <a:off x="388620" y="1456444"/>
            <a:ext cx="6265856" cy="33066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8E8E8">
              <a:alpha val="92941"/>
            </a:srgbClr>
          </a:solidFill>
          <a:ln>
            <a:noFill/>
          </a:ln>
          <a:extLst/>
        </p:spPr>
        <p:txBody>
          <a:bodyPr vert="horz" wrap="square" lIns="93260" tIns="46630" rIns="93260" bIns="46630" numCol="1" anchor="t" anchorCtr="0" compatLnSpc="1">
            <a:prstTxWarp prst="textNoShape">
              <a:avLst/>
            </a:prstTxWarp>
          </a:bodyPr>
          <a:lstStyle/>
          <a:p>
            <a:pPr marL="466311" marR="0" lvl="1" indent="0" algn="ctr" defTabSz="93262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endParaRPr>
          </a:p>
        </p:txBody>
      </p:sp>
      <p:sp>
        <p:nvSpPr>
          <p:cNvPr id="33" name="Title 1"/>
          <p:cNvSpPr txBox="1">
            <a:spLocks/>
          </p:cNvSpPr>
          <p:nvPr/>
        </p:nvSpPr>
        <p:spPr>
          <a:xfrm>
            <a:off x="214796" y="53145"/>
            <a:ext cx="115299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56" name="Rectangle 55"/>
          <p:cNvSpPr/>
          <p:nvPr/>
        </p:nvSpPr>
        <p:spPr>
          <a:xfrm>
            <a:off x="9173258" y="2875575"/>
            <a:ext cx="2642690" cy="2420809"/>
          </a:xfrm>
          <a:prstGeom prst="rect">
            <a:avLst/>
          </a:prstGeom>
          <a:solidFill>
            <a:schemeClr val="accent1">
              <a:lumMod val="75000"/>
            </a:schemeClr>
          </a:solidFill>
          <a:ln w="19050" cap="flat" cmpd="sng" algn="ctr">
            <a:noFill/>
            <a:prstDash val="solid"/>
            <a:headEnd type="none" w="med" len="med"/>
            <a:tailEnd type="none" w="med" len="med"/>
          </a:ln>
          <a:effectLst/>
        </p:spPr>
        <p:txBody>
          <a:bodyPr vert="horz" wrap="square" lIns="0" tIns="1364434" rIns="0" bIns="372119" numCol="1" rtlCol="0" anchor="b" anchorCtr="0" compatLnSpc="1">
            <a:prstTxWarp prst="textNoShape">
              <a:avLst/>
            </a:prstTxWarp>
          </a:bodyPr>
          <a:lstStyle/>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a:p>
            <a:pPr marL="121418" marR="0" lvl="0" indent="0" defTabSz="932623" eaLnBrk="1" fontAlgn="base" latinLnBrk="0" hangingPunct="1">
              <a:lnSpc>
                <a:spcPct val="90000"/>
              </a:lnSpc>
              <a:spcBef>
                <a:spcPts val="1832"/>
              </a:spcBef>
              <a:spcAft>
                <a:spcPts val="1832"/>
              </a:spcAft>
              <a:buClrTx/>
              <a:buSzTx/>
              <a:buFontTx/>
              <a:buNone/>
              <a:tabLst/>
              <a:defRPr/>
            </a:pPr>
            <a:endParaRPr kumimoji="0" lang="en-US" sz="2855" b="0" i="0" u="none" strike="noStrike" kern="0" cap="none" spc="0" normalizeH="0" baseline="0" noProof="0" dirty="0">
              <a:ln>
                <a:noFill/>
              </a:ln>
              <a:solidFill>
                <a:schemeClr val="bg1">
                  <a:lumMod val="50000"/>
                </a:schemeClr>
              </a:solidFill>
              <a:effectLst/>
              <a:uLnTx/>
              <a:uFillTx/>
              <a:latin typeface="Segoe UI Light" pitchFamily="34" charset="0"/>
            </a:endParaRPr>
          </a:p>
        </p:txBody>
      </p:sp>
      <p:sp>
        <p:nvSpPr>
          <p:cNvPr id="60" name="TextBox 59"/>
          <p:cNvSpPr txBox="1"/>
          <p:nvPr/>
        </p:nvSpPr>
        <p:spPr>
          <a:xfrm>
            <a:off x="9036547" y="1762976"/>
            <a:ext cx="1881122" cy="461665"/>
          </a:xfrm>
          <a:prstGeom prst="rect">
            <a:avLst/>
          </a:prstGeom>
          <a:noFill/>
        </p:spPr>
        <p:txBody>
          <a:bodyPr wrap="square" lIns="0" tIns="0" rIns="0" bIns="0" rtlCol="0">
            <a:spAutoFit/>
          </a:bodyPr>
          <a:lstStyle/>
          <a:p>
            <a:pPr marL="0" marR="0" lvl="0" indent="0" algn="ctr" defTabSz="932623" eaLnBrk="1" fontAlgn="auto" latinLnBrk="0" hangingPunct="1">
              <a:lnSpc>
                <a:spcPts val="1800"/>
              </a:lnSpc>
              <a:spcBef>
                <a:spcPts val="0"/>
              </a:spcBef>
              <a:spcAft>
                <a:spcPts val="0"/>
              </a:spcAft>
              <a:buClrTx/>
              <a:buSzTx/>
              <a:buFontTx/>
              <a:buNone/>
              <a:tabLst/>
              <a:defRPr/>
            </a:pPr>
            <a:r>
              <a:rPr kumimoji="0" lang="en-US" sz="1400" i="0" u="none" strike="noStrike" kern="0" cap="none" spc="-40" normalizeH="0" baseline="0" noProof="0" dirty="0">
                <a:ln>
                  <a:noFill/>
                </a:ln>
                <a:solidFill>
                  <a:schemeClr val="tx2"/>
                </a:solidFill>
                <a:effectLst/>
                <a:uLnTx/>
                <a:uFillTx/>
              </a:rPr>
              <a:t>Pre-screened Admin</a:t>
            </a:r>
            <a:r>
              <a:rPr kumimoji="0" lang="en-US" sz="1400" i="0" u="none" strike="noStrike" kern="0" cap="none" spc="-40" normalizeH="0" noProof="0" dirty="0">
                <a:ln>
                  <a:noFill/>
                </a:ln>
                <a:solidFill>
                  <a:schemeClr val="tx2"/>
                </a:solidFill>
                <a:effectLst/>
                <a:uLnTx/>
                <a:uFillTx/>
              </a:rPr>
              <a:t> </a:t>
            </a:r>
            <a:br>
              <a:rPr kumimoji="0" lang="en-US" sz="1400" i="0" u="none" strike="noStrike" kern="0" cap="none" spc="-40" normalizeH="0" noProof="0" dirty="0">
                <a:ln>
                  <a:noFill/>
                </a:ln>
                <a:solidFill>
                  <a:schemeClr val="tx2"/>
                </a:solidFill>
                <a:effectLst/>
                <a:uLnTx/>
                <a:uFillTx/>
              </a:rPr>
            </a:br>
            <a:r>
              <a:rPr kumimoji="0" lang="en-US" sz="1400" i="0" u="none" strike="noStrike" kern="0" cap="none" spc="-40" normalizeH="0" baseline="0" noProof="0" dirty="0">
                <a:ln>
                  <a:noFill/>
                </a:ln>
                <a:solidFill>
                  <a:schemeClr val="tx2"/>
                </a:solidFill>
                <a:effectLst/>
                <a:uLnTx/>
                <a:uFillTx/>
              </a:rPr>
              <a:t>requests access</a:t>
            </a:r>
          </a:p>
        </p:txBody>
      </p:sp>
      <p:sp>
        <p:nvSpPr>
          <p:cNvPr id="63" name="TextBox 62"/>
          <p:cNvSpPr txBox="1"/>
          <p:nvPr/>
        </p:nvSpPr>
        <p:spPr>
          <a:xfrm>
            <a:off x="6255992" y="4166103"/>
            <a:ext cx="1455848" cy="461665"/>
          </a:xfrm>
          <a:prstGeom prst="rect">
            <a:avLst/>
          </a:prstGeom>
          <a:noFill/>
        </p:spPr>
        <p:txBody>
          <a:bodyPr wrap="none" lIns="0" tIns="0" rIns="0" bIns="0" rtlCol="0">
            <a:spAutoFit/>
          </a:bodyPr>
          <a:lstStyle/>
          <a:p>
            <a:pPr marL="0" marR="0" lvl="0" indent="0" algn="ctr" defTabSz="932623" eaLnBrk="1" fontAlgn="auto" latinLnBrk="0" hangingPunct="1">
              <a:lnSpc>
                <a:spcPts val="1800"/>
              </a:lnSpc>
              <a:spcBef>
                <a:spcPts val="0"/>
              </a:spcBef>
              <a:spcAft>
                <a:spcPts val="0"/>
              </a:spcAft>
              <a:buClrTx/>
              <a:buSzTx/>
              <a:buFontTx/>
              <a:buNone/>
              <a:tabLst/>
              <a:defRPr/>
            </a:pPr>
            <a:r>
              <a:rPr kumimoji="0" lang="en-US" sz="1400" i="0" u="none" strike="noStrike" kern="0" cap="none" spc="-40" normalizeH="0" baseline="0" noProof="0" dirty="0">
                <a:ln>
                  <a:noFill/>
                </a:ln>
                <a:solidFill>
                  <a:schemeClr val="tx2"/>
                </a:solidFill>
                <a:effectLst/>
                <a:uLnTx/>
                <a:uFillTx/>
              </a:rPr>
              <a:t>Leadership grants</a:t>
            </a:r>
          </a:p>
          <a:p>
            <a:pPr marL="0" marR="0" lvl="0" indent="0" algn="ctr" defTabSz="932623" eaLnBrk="1" fontAlgn="auto" latinLnBrk="0" hangingPunct="1">
              <a:lnSpc>
                <a:spcPts val="1800"/>
              </a:lnSpc>
              <a:spcBef>
                <a:spcPts val="0"/>
              </a:spcBef>
              <a:spcAft>
                <a:spcPts val="0"/>
              </a:spcAft>
              <a:buClrTx/>
              <a:buSzTx/>
              <a:buFontTx/>
              <a:buNone/>
              <a:tabLst/>
              <a:defRPr/>
            </a:pPr>
            <a:r>
              <a:rPr kumimoji="0" lang="en-US" sz="1400" i="0" u="none" strike="noStrike" kern="0" cap="none" spc="-40" normalizeH="0" baseline="0" noProof="0" dirty="0">
                <a:ln>
                  <a:noFill/>
                </a:ln>
                <a:solidFill>
                  <a:schemeClr val="tx2"/>
                </a:solidFill>
                <a:effectLst/>
                <a:uLnTx/>
                <a:uFillTx/>
              </a:rPr>
              <a:t>temporary privilege</a:t>
            </a:r>
          </a:p>
        </p:txBody>
      </p:sp>
      <p:sp>
        <p:nvSpPr>
          <p:cNvPr id="95" name="Rectangle 94"/>
          <p:cNvSpPr/>
          <p:nvPr/>
        </p:nvSpPr>
        <p:spPr>
          <a:xfrm>
            <a:off x="549429" y="5181092"/>
            <a:ext cx="8571598" cy="1538883"/>
          </a:xfrm>
          <a:prstGeom prst="rect">
            <a:avLst/>
          </a:prstGeom>
        </p:spPr>
        <p:txBody>
          <a:bodyPr wrap="square">
            <a:spAutoFit/>
          </a:bodyPr>
          <a:lstStyle/>
          <a:p>
            <a:pPr marL="342900" indent="-342900" defTabSz="932623">
              <a:spcAft>
                <a:spcPts val="1200"/>
              </a:spcAft>
              <a:buFont typeface="Wingdings" panose="05000000000000000000" pitchFamily="2" charset="2"/>
              <a:buChar char="ü"/>
              <a:defRPr/>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No standing access to the platform and no access to customer Virtual Machines</a:t>
            </a:r>
          </a:p>
          <a:p>
            <a:pPr marL="342900" lvl="0" indent="-342900" defTabSz="932623">
              <a:spcAft>
                <a:spcPts val="1200"/>
              </a:spcAft>
              <a:buFont typeface="Wingdings" panose="05000000000000000000" pitchFamily="2" charset="2"/>
              <a:buChar char="ü"/>
              <a:defRPr/>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Grants least privilege required to complete task; access requests are audited and logged</a:t>
            </a:r>
          </a:p>
          <a:p>
            <a:pPr marL="342900" marR="0" lvl="0" indent="-342900" defTabSz="932623" fontAlgn="auto">
              <a:lnSpc>
                <a:spcPct val="100000"/>
              </a:lnSpc>
              <a:spcBef>
                <a:spcPts val="0"/>
              </a:spcBef>
              <a:spcAft>
                <a:spcPts val="1200"/>
              </a:spcAft>
              <a:buClrTx/>
              <a:buSzTx/>
              <a:buFont typeface="Wingdings" panose="05000000000000000000" pitchFamily="2" charset="2"/>
              <a:buChar char="ü"/>
              <a:tabLst/>
              <a:defRPr/>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Multi-factor authentication required for all administration</a:t>
            </a:r>
          </a:p>
          <a:p>
            <a:pPr marL="285750" marR="0" lvl="0" indent="-285750" defTabSz="932623"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en-US" sz="16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7084374" y="1548848"/>
            <a:ext cx="1774612" cy="1764360"/>
          </a:xfrm>
          <a:prstGeom prst="ellipse">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ts val="22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Just-in-Time</a:t>
            </a:r>
            <a:r>
              <a:rPr kumimoji="0" lang="en-US" sz="1400" b="0" i="0" u="none" strike="noStrike" kern="0" cap="none" spc="0" normalizeH="0" noProof="0" dirty="0">
                <a:ln>
                  <a:noFill/>
                </a:ln>
                <a:solidFill>
                  <a:schemeClr val="bg1"/>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&amp;  </a:t>
            </a:r>
          </a:p>
          <a:p>
            <a:pPr marL="0" marR="0" lvl="0" indent="0" algn="ctr" defTabSz="932290" eaLnBrk="1" fontAlgn="base" latinLnBrk="0" hangingPunct="1">
              <a:lnSpc>
                <a:spcPts val="22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Role-Based Access</a:t>
            </a:r>
          </a:p>
        </p:txBody>
      </p:sp>
      <p:sp>
        <p:nvSpPr>
          <p:cNvPr id="2" name="Rectangle 1"/>
          <p:cNvSpPr/>
          <p:nvPr/>
        </p:nvSpPr>
        <p:spPr>
          <a:xfrm>
            <a:off x="9120250" y="4598089"/>
            <a:ext cx="2624446" cy="286232"/>
          </a:xfrm>
          <a:prstGeom prst="rect">
            <a:avLst/>
          </a:prstGeom>
        </p:spPr>
        <p:txBody>
          <a:bodyPr wrap="square">
            <a:spAutoFit/>
          </a:bodyPr>
          <a:lstStyle/>
          <a:p>
            <a:pPr marL="121418" lvl="0" algn="ctr" defTabSz="932623" fontAlgn="base">
              <a:lnSpc>
                <a:spcPct val="90000"/>
              </a:lnSpc>
              <a:spcBef>
                <a:spcPts val="1832"/>
              </a:spcBef>
              <a:spcAft>
                <a:spcPts val="1832"/>
              </a:spcAft>
              <a:defRPr/>
            </a:pPr>
            <a:r>
              <a:rPr lang="en-US" sz="1400" kern="0" spc="-30" dirty="0">
                <a:solidFill>
                  <a:schemeClr val="bg1"/>
                </a:solidFill>
              </a:rPr>
              <a:t>Microsoft Corporate Network</a:t>
            </a:r>
          </a:p>
        </p:txBody>
      </p:sp>
      <p:sp>
        <p:nvSpPr>
          <p:cNvPr id="49" name="Freeform 80"/>
          <p:cNvSpPr>
            <a:spLocks noEditPoints="1"/>
          </p:cNvSpPr>
          <p:nvPr/>
        </p:nvSpPr>
        <p:spPr bwMode="black">
          <a:xfrm>
            <a:off x="9977108" y="3125241"/>
            <a:ext cx="1071282" cy="129968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3" name="Rectangle 2"/>
          <p:cNvSpPr/>
          <p:nvPr/>
        </p:nvSpPr>
        <p:spPr>
          <a:xfrm>
            <a:off x="1240568" y="1951744"/>
            <a:ext cx="3718710" cy="461665"/>
          </a:xfrm>
          <a:prstGeom prst="rect">
            <a:avLst/>
          </a:prstGeom>
        </p:spPr>
        <p:txBody>
          <a:bodyPr wrap="square">
            <a:spAutoFit/>
          </a:bodyPr>
          <a:lstStyle/>
          <a:p>
            <a:pPr marL="1588" lvl="1" algn="ctr" defTabSz="932623">
              <a:defRPr/>
            </a:pPr>
            <a:r>
              <a:rPr lang="en-US" sz="2400" kern="0" spc="-60" dirty="0">
                <a:solidFill>
                  <a:srgbClr val="44546A"/>
                </a:solidFill>
              </a:rPr>
              <a:t>Microsoft Azure</a:t>
            </a:r>
            <a:endParaRPr lang="en-US" sz="1600" kern="0" dirty="0">
              <a:solidFill>
                <a:srgbClr val="44546A"/>
              </a:solidFill>
            </a:endParaRPr>
          </a:p>
        </p:txBody>
      </p:sp>
      <p:sp>
        <p:nvSpPr>
          <p:cNvPr id="6" name="Freeform 5"/>
          <p:cNvSpPr/>
          <p:nvPr/>
        </p:nvSpPr>
        <p:spPr>
          <a:xfrm>
            <a:off x="8870868" y="2339439"/>
            <a:ext cx="1864426" cy="522514"/>
          </a:xfrm>
          <a:custGeom>
            <a:avLst/>
            <a:gdLst>
              <a:gd name="connsiteX0" fmla="*/ 1425039 w 1425039"/>
              <a:gd name="connsiteY0" fmla="*/ 736270 h 736270"/>
              <a:gd name="connsiteX1" fmla="*/ 1425039 w 1425039"/>
              <a:gd name="connsiteY1" fmla="*/ 0 h 736270"/>
              <a:gd name="connsiteX2" fmla="*/ 0 w 1425039"/>
              <a:gd name="connsiteY2" fmla="*/ 0 h 736270"/>
            </a:gdLst>
            <a:ahLst/>
            <a:cxnLst>
              <a:cxn ang="0">
                <a:pos x="connsiteX0" y="connsiteY0"/>
              </a:cxn>
              <a:cxn ang="0">
                <a:pos x="connsiteX1" y="connsiteY1"/>
              </a:cxn>
              <a:cxn ang="0">
                <a:pos x="connsiteX2" y="connsiteY2"/>
              </a:cxn>
            </a:cxnLst>
            <a:rect l="l" t="t" r="r" b="b"/>
            <a:pathLst>
              <a:path w="1425039" h="736270">
                <a:moveTo>
                  <a:pt x="1425039" y="736270"/>
                </a:moveTo>
                <a:lnTo>
                  <a:pt x="1425039" y="0"/>
                </a:lnTo>
                <a:lnTo>
                  <a:pt x="0" y="0"/>
                </a:lnTo>
              </a:path>
            </a:pathLst>
          </a:custGeom>
          <a:noFill/>
          <a:ln w="44450" cap="rnd" cmpd="sng" algn="ctr">
            <a:solidFill>
              <a:schemeClr val="accent6"/>
            </a:solidFill>
            <a:prstDash val="sysDot"/>
            <a:headEnd type="none" w="lg" len="med"/>
            <a:tailEnd type="triangle" w="lg" len="med"/>
          </a:ln>
          <a:effectLst/>
        </p:spPr>
        <p:txBody>
          <a:bodyPr rtlCol="0" anchor="ctr"/>
          <a:lstStyle/>
          <a:p>
            <a:pPr algn="ctr"/>
            <a:endParaRPr lang="en-US" dirty="0"/>
          </a:p>
        </p:txBody>
      </p:sp>
      <p:sp>
        <p:nvSpPr>
          <p:cNvPr id="45" name="Freeform 44"/>
          <p:cNvSpPr/>
          <p:nvPr/>
        </p:nvSpPr>
        <p:spPr>
          <a:xfrm flipV="1">
            <a:off x="5890159" y="3325090"/>
            <a:ext cx="2066306" cy="760021"/>
          </a:xfrm>
          <a:custGeom>
            <a:avLst/>
            <a:gdLst>
              <a:gd name="connsiteX0" fmla="*/ 1425039 w 1425039"/>
              <a:gd name="connsiteY0" fmla="*/ 736270 h 736270"/>
              <a:gd name="connsiteX1" fmla="*/ 1425039 w 1425039"/>
              <a:gd name="connsiteY1" fmla="*/ 0 h 736270"/>
              <a:gd name="connsiteX2" fmla="*/ 0 w 1425039"/>
              <a:gd name="connsiteY2" fmla="*/ 0 h 736270"/>
            </a:gdLst>
            <a:ahLst/>
            <a:cxnLst>
              <a:cxn ang="0">
                <a:pos x="connsiteX0" y="connsiteY0"/>
              </a:cxn>
              <a:cxn ang="0">
                <a:pos x="connsiteX1" y="connsiteY1"/>
              </a:cxn>
              <a:cxn ang="0">
                <a:pos x="connsiteX2" y="connsiteY2"/>
              </a:cxn>
            </a:cxnLst>
            <a:rect l="l" t="t" r="r" b="b"/>
            <a:pathLst>
              <a:path w="1425039" h="736270">
                <a:moveTo>
                  <a:pt x="1425039" y="736270"/>
                </a:moveTo>
                <a:lnTo>
                  <a:pt x="1425039" y="0"/>
                </a:lnTo>
                <a:lnTo>
                  <a:pt x="0" y="0"/>
                </a:lnTo>
              </a:path>
            </a:pathLst>
          </a:custGeom>
          <a:noFill/>
          <a:ln w="44450" cap="rnd" cmpd="sng" algn="ctr">
            <a:solidFill>
              <a:schemeClr val="accent6"/>
            </a:solidFill>
            <a:prstDash val="sysDot"/>
            <a:headEnd type="none" w="lg" len="med"/>
            <a:tailEnd type="triangle" w="lg" len="med"/>
          </a:ln>
          <a:effectLst/>
        </p:spPr>
        <p:txBody>
          <a:bodyPr rtlCol="0" anchor="ctr"/>
          <a:lstStyle/>
          <a:p>
            <a:pPr algn="ctr"/>
            <a:endParaRPr lang="en-US" dirty="0"/>
          </a:p>
        </p:txBody>
      </p:sp>
      <p:grpSp>
        <p:nvGrpSpPr>
          <p:cNvPr id="9" name="Group 8"/>
          <p:cNvGrpSpPr/>
          <p:nvPr/>
        </p:nvGrpSpPr>
        <p:grpSpPr>
          <a:xfrm>
            <a:off x="1763930" y="2507810"/>
            <a:ext cx="3348842" cy="1080654"/>
            <a:chOff x="1531916" y="2570636"/>
            <a:chExt cx="3348842" cy="1080654"/>
          </a:xfrm>
        </p:grpSpPr>
        <p:sp>
          <p:nvSpPr>
            <p:cNvPr id="48" name="Can 47"/>
            <p:cNvSpPr/>
            <p:nvPr/>
          </p:nvSpPr>
          <p:spPr>
            <a:xfrm>
              <a:off x="1531916" y="2570636"/>
              <a:ext cx="3348842" cy="1080654"/>
            </a:xfrm>
            <a:prstGeom prst="ca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1718503" y="2879780"/>
              <a:ext cx="505267" cy="215444"/>
            </a:xfrm>
            <a:prstGeom prst="rect">
              <a:avLst/>
            </a:prstGeom>
            <a:noFill/>
          </p:spPr>
          <p:txBody>
            <a:bodyPr wrap="none" rtlCol="0">
              <a:spAutoFit/>
            </a:bodyPr>
            <a:lstStyle/>
            <a:p>
              <a:pPr algn="ctr"/>
              <a:r>
                <a:rPr lang="en-US" sz="800" b="1" dirty="0">
                  <a:solidFill>
                    <a:schemeClr val="bg1"/>
                  </a:solidFill>
                </a:rPr>
                <a:t>BLOBS</a:t>
              </a:r>
            </a:p>
          </p:txBody>
        </p:sp>
        <p:sp>
          <p:nvSpPr>
            <p:cNvPr id="52" name="TextBox 51"/>
            <p:cNvSpPr txBox="1"/>
            <p:nvPr/>
          </p:nvSpPr>
          <p:spPr>
            <a:xfrm>
              <a:off x="2571686" y="2934543"/>
              <a:ext cx="548548" cy="215444"/>
            </a:xfrm>
            <a:prstGeom prst="rect">
              <a:avLst/>
            </a:prstGeom>
            <a:noFill/>
          </p:spPr>
          <p:txBody>
            <a:bodyPr wrap="none" rtlCol="0">
              <a:spAutoFit/>
            </a:bodyPr>
            <a:lstStyle/>
            <a:p>
              <a:pPr algn="ctr"/>
              <a:r>
                <a:rPr lang="en-US" sz="800" b="1" dirty="0">
                  <a:solidFill>
                    <a:schemeClr val="bg1"/>
                  </a:solidFill>
                </a:rPr>
                <a:t>TABLES</a:t>
              </a:r>
            </a:p>
          </p:txBody>
        </p:sp>
        <p:sp>
          <p:nvSpPr>
            <p:cNvPr id="53" name="TextBox 52"/>
            <p:cNvSpPr txBox="1"/>
            <p:nvPr/>
          </p:nvSpPr>
          <p:spPr>
            <a:xfrm>
              <a:off x="3385255" y="2934543"/>
              <a:ext cx="577402" cy="215444"/>
            </a:xfrm>
            <a:prstGeom prst="rect">
              <a:avLst/>
            </a:prstGeom>
            <a:noFill/>
          </p:spPr>
          <p:txBody>
            <a:bodyPr wrap="none" rtlCol="0">
              <a:spAutoFit/>
            </a:bodyPr>
            <a:lstStyle/>
            <a:p>
              <a:pPr algn="ctr"/>
              <a:r>
                <a:rPr lang="en-US" sz="800" b="1" dirty="0">
                  <a:solidFill>
                    <a:schemeClr val="bg1"/>
                  </a:solidFill>
                </a:rPr>
                <a:t>QUEUES</a:t>
              </a:r>
            </a:p>
          </p:txBody>
        </p:sp>
        <p:sp>
          <p:nvSpPr>
            <p:cNvPr id="54" name="TextBox 53"/>
            <p:cNvSpPr txBox="1"/>
            <p:nvPr/>
          </p:nvSpPr>
          <p:spPr>
            <a:xfrm>
              <a:off x="4134818" y="2879780"/>
              <a:ext cx="540534" cy="215444"/>
            </a:xfrm>
            <a:prstGeom prst="rect">
              <a:avLst/>
            </a:prstGeom>
            <a:noFill/>
          </p:spPr>
          <p:txBody>
            <a:bodyPr wrap="none" rtlCol="0">
              <a:spAutoFit/>
            </a:bodyPr>
            <a:lstStyle/>
            <a:p>
              <a:pPr algn="ctr"/>
              <a:r>
                <a:rPr lang="en-US" sz="800" b="1" dirty="0">
                  <a:solidFill>
                    <a:schemeClr val="bg1"/>
                  </a:solidFill>
                </a:rPr>
                <a:t>DRIVES</a:t>
              </a:r>
            </a:p>
          </p:txBody>
        </p:sp>
        <p:grpSp>
          <p:nvGrpSpPr>
            <p:cNvPr id="55" name="Group 54"/>
            <p:cNvGrpSpPr/>
            <p:nvPr/>
          </p:nvGrpSpPr>
          <p:grpSpPr>
            <a:xfrm>
              <a:off x="4221899" y="3149986"/>
              <a:ext cx="361820" cy="316410"/>
              <a:chOff x="4221899" y="4385392"/>
              <a:chExt cx="361820" cy="316410"/>
            </a:xfrm>
          </p:grpSpPr>
          <p:sp>
            <p:nvSpPr>
              <p:cNvPr id="119" name="Oval 118"/>
              <p:cNvSpPr/>
              <p:nvPr/>
            </p:nvSpPr>
            <p:spPr>
              <a:xfrm>
                <a:off x="4221899" y="4385392"/>
                <a:ext cx="361819" cy="51277"/>
              </a:xfrm>
              <a:prstGeom prst="ellipse">
                <a:avLst/>
              </a:pr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lowchart: Stored Data 11"/>
              <p:cNvSpPr/>
              <p:nvPr/>
            </p:nvSpPr>
            <p:spPr>
              <a:xfrm rot="16200000">
                <a:off x="4340711" y="4306353"/>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1" name="Flowchart: Stored Data 11"/>
              <p:cNvSpPr/>
              <p:nvPr/>
            </p:nvSpPr>
            <p:spPr>
              <a:xfrm rot="16200000">
                <a:off x="4340711" y="4382574"/>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2" name="Flowchart: Stored Data 11"/>
              <p:cNvSpPr/>
              <p:nvPr/>
            </p:nvSpPr>
            <p:spPr>
              <a:xfrm rot="16200000">
                <a:off x="4340712" y="4458795"/>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pic>
        <p:nvPicPr>
          <p:cNvPr id="85" name="Picture 84"/>
          <p:cNvPicPr>
            <a:picLocks noChangeAspect="1"/>
          </p:cNvPicPr>
          <p:nvPr/>
        </p:nvPicPr>
        <p:blipFill>
          <a:blip r:embed="rId3"/>
          <a:stretch>
            <a:fillRect/>
          </a:stretch>
        </p:blipFill>
        <p:spPr>
          <a:xfrm>
            <a:off x="4896022" y="3910249"/>
            <a:ext cx="618547" cy="628470"/>
          </a:xfrm>
          <a:prstGeom prst="rect">
            <a:avLst/>
          </a:prstGeom>
        </p:spPr>
      </p:pic>
      <p:pic>
        <p:nvPicPr>
          <p:cNvPr id="86" name="Picture 85"/>
          <p:cNvPicPr>
            <a:picLocks noChangeAspect="1"/>
          </p:cNvPicPr>
          <p:nvPr/>
        </p:nvPicPr>
        <p:blipFill>
          <a:blip r:embed="rId3"/>
          <a:stretch>
            <a:fillRect/>
          </a:stretch>
        </p:blipFill>
        <p:spPr>
          <a:xfrm>
            <a:off x="4287934" y="3911825"/>
            <a:ext cx="618547" cy="628470"/>
          </a:xfrm>
          <a:prstGeom prst="rect">
            <a:avLst/>
          </a:prstGeom>
        </p:spPr>
      </p:pic>
      <p:pic>
        <p:nvPicPr>
          <p:cNvPr id="88" name="Picture 87"/>
          <p:cNvPicPr>
            <a:picLocks noChangeAspect="1"/>
          </p:cNvPicPr>
          <p:nvPr/>
        </p:nvPicPr>
        <p:blipFill>
          <a:blip r:embed="rId3"/>
          <a:stretch>
            <a:fillRect/>
          </a:stretch>
        </p:blipFill>
        <p:spPr>
          <a:xfrm>
            <a:off x="3482177" y="3917801"/>
            <a:ext cx="618547" cy="628470"/>
          </a:xfrm>
          <a:prstGeom prst="rect">
            <a:avLst/>
          </a:prstGeom>
        </p:spPr>
      </p:pic>
      <p:pic>
        <p:nvPicPr>
          <p:cNvPr id="89" name="Picture 88"/>
          <p:cNvPicPr>
            <a:picLocks noChangeAspect="1"/>
          </p:cNvPicPr>
          <p:nvPr/>
        </p:nvPicPr>
        <p:blipFill>
          <a:blip r:embed="rId3"/>
          <a:stretch>
            <a:fillRect/>
          </a:stretch>
        </p:blipFill>
        <p:spPr>
          <a:xfrm>
            <a:off x="2865036" y="3919377"/>
            <a:ext cx="618547" cy="628470"/>
          </a:xfrm>
          <a:prstGeom prst="rect">
            <a:avLst/>
          </a:prstGeom>
        </p:spPr>
      </p:pic>
      <p:pic>
        <p:nvPicPr>
          <p:cNvPr id="90" name="Picture 89"/>
          <p:cNvPicPr>
            <a:picLocks noChangeAspect="1"/>
          </p:cNvPicPr>
          <p:nvPr/>
        </p:nvPicPr>
        <p:blipFill>
          <a:blip r:embed="rId3"/>
          <a:stretch>
            <a:fillRect/>
          </a:stretch>
        </p:blipFill>
        <p:spPr>
          <a:xfrm>
            <a:off x="2056553" y="3925350"/>
            <a:ext cx="618547" cy="628470"/>
          </a:xfrm>
          <a:prstGeom prst="rect">
            <a:avLst/>
          </a:prstGeom>
        </p:spPr>
      </p:pic>
      <p:pic>
        <p:nvPicPr>
          <p:cNvPr id="91" name="Picture 90"/>
          <p:cNvPicPr>
            <a:picLocks noChangeAspect="1"/>
          </p:cNvPicPr>
          <p:nvPr/>
        </p:nvPicPr>
        <p:blipFill>
          <a:blip r:embed="rId3"/>
          <a:stretch>
            <a:fillRect/>
          </a:stretch>
        </p:blipFill>
        <p:spPr>
          <a:xfrm>
            <a:off x="1439412" y="3926926"/>
            <a:ext cx="618547" cy="628470"/>
          </a:xfrm>
          <a:prstGeom prst="rect">
            <a:avLst/>
          </a:prstGeom>
        </p:spPr>
      </p:pic>
      <p:pic>
        <p:nvPicPr>
          <p:cNvPr id="92" name="Picture 91"/>
          <p:cNvPicPr>
            <a:picLocks noChangeAspect="1"/>
          </p:cNvPicPr>
          <p:nvPr/>
        </p:nvPicPr>
        <p:blipFill>
          <a:blip r:embed="rId4"/>
          <a:stretch>
            <a:fillRect/>
          </a:stretch>
        </p:blipFill>
        <p:spPr>
          <a:xfrm>
            <a:off x="1988138" y="3051393"/>
            <a:ext cx="494173" cy="431073"/>
          </a:xfrm>
          <a:prstGeom prst="rect">
            <a:avLst/>
          </a:prstGeom>
        </p:spPr>
      </p:pic>
      <p:pic>
        <p:nvPicPr>
          <p:cNvPr id="93" name="Picture 92"/>
          <p:cNvPicPr>
            <a:picLocks noChangeAspect="1"/>
          </p:cNvPicPr>
          <p:nvPr/>
        </p:nvPicPr>
        <p:blipFill>
          <a:blip r:embed="rId5"/>
          <a:stretch>
            <a:fillRect/>
          </a:stretch>
        </p:blipFill>
        <p:spPr>
          <a:xfrm>
            <a:off x="2838170" y="3092032"/>
            <a:ext cx="492011" cy="427696"/>
          </a:xfrm>
          <a:prstGeom prst="rect">
            <a:avLst/>
          </a:prstGeom>
        </p:spPr>
      </p:pic>
      <p:pic>
        <p:nvPicPr>
          <p:cNvPr id="94" name="Picture 93"/>
          <p:cNvPicPr>
            <a:picLocks noChangeAspect="1"/>
          </p:cNvPicPr>
          <p:nvPr/>
        </p:nvPicPr>
        <p:blipFill>
          <a:blip r:embed="rId6"/>
          <a:stretch>
            <a:fillRect/>
          </a:stretch>
        </p:blipFill>
        <p:spPr>
          <a:xfrm>
            <a:off x="3691444" y="3100051"/>
            <a:ext cx="480518" cy="417705"/>
          </a:xfrm>
          <a:prstGeom prst="rect">
            <a:avLst/>
          </a:prstGeom>
        </p:spPr>
      </p:pic>
      <p:cxnSp>
        <p:nvCxnSpPr>
          <p:cNvPr id="36" name="Straight Connector 35"/>
          <p:cNvCxnSpPr/>
          <p:nvPr/>
        </p:nvCxnSpPr>
        <p:spPr>
          <a:xfrm flipH="1">
            <a:off x="549429" y="4964712"/>
            <a:ext cx="7963200" cy="0"/>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lstStyle/>
          <a:p>
            <a:r>
              <a:rPr lang="en-US" dirty="0"/>
              <a:t>Access Policy &amp; Controls</a:t>
            </a:r>
          </a:p>
        </p:txBody>
      </p:sp>
      <p:grpSp>
        <p:nvGrpSpPr>
          <p:cNvPr id="40" name="Group 39"/>
          <p:cNvGrpSpPr/>
          <p:nvPr/>
        </p:nvGrpSpPr>
        <p:grpSpPr>
          <a:xfrm>
            <a:off x="2760" y="6512578"/>
            <a:ext cx="12192000" cy="345422"/>
            <a:chOff x="0" y="6520441"/>
            <a:chExt cx="12319257" cy="337559"/>
          </a:xfrm>
        </p:grpSpPr>
        <p:sp>
          <p:nvSpPr>
            <p:cNvPr id="41" name="Rectangle 40"/>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42" name="Rectangle 41"/>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50" name="Rectangle 49"/>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57" name="Rectangle 56"/>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98333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outHorizontal)">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up)">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TextBox 7"/>
          <p:cNvSpPr txBox="1"/>
          <p:nvPr/>
        </p:nvSpPr>
        <p:spPr>
          <a:xfrm>
            <a:off x="7155138" y="2728754"/>
            <a:ext cx="4485482" cy="243888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Provides big data analysis of logs for intrusion detection &amp; prevention for the platform</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Employs denial of service attack prevention measures for the platform</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Regularly performs penetration testing</a:t>
            </a:r>
          </a:p>
        </p:txBody>
      </p:sp>
      <p:sp>
        <p:nvSpPr>
          <p:cNvPr id="62" name="Title 1"/>
          <p:cNvSpPr txBox="1">
            <a:spLocks/>
          </p:cNvSpPr>
          <p:nvPr/>
        </p:nvSpPr>
        <p:spPr>
          <a:xfrm>
            <a:off x="445491" y="387617"/>
            <a:ext cx="9056168" cy="848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56" name="Rectangle 55"/>
          <p:cNvSpPr/>
          <p:nvPr/>
        </p:nvSpPr>
        <p:spPr>
          <a:xfrm>
            <a:off x="2185457" y="2297916"/>
            <a:ext cx="3664014" cy="3958300"/>
          </a:xfrm>
          <a:prstGeom prst="rect">
            <a:avLst/>
          </a:prstGeom>
          <a:no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8" name="Rounded Rectangle 57"/>
          <p:cNvSpPr/>
          <p:nvPr/>
        </p:nvSpPr>
        <p:spPr>
          <a:xfrm>
            <a:off x="2763252" y="2999896"/>
            <a:ext cx="2642362" cy="433177"/>
          </a:xfrm>
          <a:prstGeom prst="roundRect">
            <a:avLst>
              <a:gd name="adj" fmla="val 0"/>
            </a:avLst>
          </a:prstGeom>
          <a:solidFill>
            <a:schemeClr val="accent1">
              <a:lumMod val="50000"/>
            </a:schemeClr>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69" name="Rectangle 68"/>
          <p:cNvSpPr/>
          <p:nvPr/>
        </p:nvSpPr>
        <p:spPr>
          <a:xfrm>
            <a:off x="2763253" y="3525422"/>
            <a:ext cx="2642361" cy="2433670"/>
          </a:xfrm>
          <a:prstGeom prst="rect">
            <a:avLst/>
          </a:prstGeom>
          <a:noFill/>
          <a:ln>
            <a:solidFill>
              <a:srgbClr val="1D43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70" name="TextBox 130"/>
          <p:cNvSpPr txBox="1"/>
          <p:nvPr/>
        </p:nvSpPr>
        <p:spPr>
          <a:xfrm>
            <a:off x="2852682" y="3555720"/>
            <a:ext cx="138499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accent1">
                    <a:lumMod val="50000"/>
                  </a:schemeClr>
                </a:solidFill>
              </a:rPr>
              <a:t>Customer Environment</a:t>
            </a:r>
          </a:p>
        </p:txBody>
      </p:sp>
      <p:sp>
        <p:nvSpPr>
          <p:cNvPr id="76" name="Rounded Rectangle 75"/>
          <p:cNvSpPr/>
          <p:nvPr/>
        </p:nvSpPr>
        <p:spPr>
          <a:xfrm>
            <a:off x="2608559" y="2812927"/>
            <a:ext cx="2967507" cy="3244691"/>
          </a:xfrm>
          <a:prstGeom prst="roundRect">
            <a:avLst>
              <a:gd name="adj" fmla="val 0"/>
            </a:avLst>
          </a:pr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77" name="Rounded Rectangle 76"/>
          <p:cNvSpPr/>
          <p:nvPr/>
        </p:nvSpPr>
        <p:spPr>
          <a:xfrm>
            <a:off x="2997560" y="3759223"/>
            <a:ext cx="2177256" cy="2120164"/>
          </a:xfrm>
          <a:prstGeom prst="roundRect">
            <a:avLst>
              <a:gd name="adj" fmla="val 2778"/>
            </a:avLst>
          </a:prstGeom>
          <a:noFill/>
          <a:ln w="19050" cap="rnd">
            <a:solidFill>
              <a:srgbClr val="00ABE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79" name="Rounded Rectangle 78"/>
          <p:cNvSpPr/>
          <p:nvPr/>
        </p:nvSpPr>
        <p:spPr>
          <a:xfrm>
            <a:off x="3189176" y="3986240"/>
            <a:ext cx="1784399" cy="530049"/>
          </a:xfrm>
          <a:prstGeom prst="roundRect">
            <a:avLst>
              <a:gd name="adj" fmla="val 3644"/>
            </a:avLst>
          </a:prstGeom>
          <a:noFill/>
          <a:ln w="19050" cap="rnd">
            <a:solidFill>
              <a:srgbClr val="00ABE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80" name="TextBox 136"/>
          <p:cNvSpPr txBox="1"/>
          <p:nvPr/>
        </p:nvSpPr>
        <p:spPr>
          <a:xfrm>
            <a:off x="3732531" y="4382187"/>
            <a:ext cx="738985"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Application Tier</a:t>
            </a:r>
          </a:p>
        </p:txBody>
      </p:sp>
      <p:sp>
        <p:nvSpPr>
          <p:cNvPr id="81" name="Rounded Rectangle 80"/>
          <p:cNvSpPr/>
          <p:nvPr/>
        </p:nvSpPr>
        <p:spPr>
          <a:xfrm>
            <a:off x="3189176" y="4615627"/>
            <a:ext cx="1784399" cy="538304"/>
          </a:xfrm>
          <a:prstGeom prst="roundRect">
            <a:avLst>
              <a:gd name="adj" fmla="val 3644"/>
            </a:avLst>
          </a:prstGeom>
          <a:noFill/>
          <a:ln w="19050" cap="rnd">
            <a:solidFill>
              <a:srgbClr val="00ABE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82" name="TextBox 141"/>
          <p:cNvSpPr txBox="1"/>
          <p:nvPr/>
        </p:nvSpPr>
        <p:spPr>
          <a:xfrm>
            <a:off x="3849797" y="5019829"/>
            <a:ext cx="453650"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Logic Tier</a:t>
            </a:r>
          </a:p>
        </p:txBody>
      </p:sp>
      <p:sp>
        <p:nvSpPr>
          <p:cNvPr id="90" name="Rounded Rectangle 89"/>
          <p:cNvSpPr/>
          <p:nvPr/>
        </p:nvSpPr>
        <p:spPr>
          <a:xfrm>
            <a:off x="3189176" y="5242383"/>
            <a:ext cx="1784399" cy="546697"/>
          </a:xfrm>
          <a:prstGeom prst="roundRect">
            <a:avLst>
              <a:gd name="adj" fmla="val 3644"/>
            </a:avLst>
          </a:prstGeom>
          <a:noFill/>
          <a:ln w="19050" cap="rnd">
            <a:solidFill>
              <a:srgbClr val="00ABE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91" name="TextBox 146"/>
          <p:cNvSpPr txBox="1"/>
          <p:nvPr/>
        </p:nvSpPr>
        <p:spPr>
          <a:xfrm>
            <a:off x="3770783" y="5668926"/>
            <a:ext cx="636393"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Database Tier</a:t>
            </a:r>
          </a:p>
        </p:txBody>
      </p:sp>
      <p:sp>
        <p:nvSpPr>
          <p:cNvPr id="92" name="TextBox 150"/>
          <p:cNvSpPr txBox="1"/>
          <p:nvPr/>
        </p:nvSpPr>
        <p:spPr>
          <a:xfrm>
            <a:off x="3110058" y="3825087"/>
            <a:ext cx="77264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dirty="0">
                <a:solidFill>
                  <a:schemeClr val="tx1">
                    <a:lumMod val="75000"/>
                    <a:lumOff val="25000"/>
                  </a:schemeClr>
                </a:solidFill>
              </a:rPr>
              <a:t>Virtual Network</a:t>
            </a:r>
          </a:p>
        </p:txBody>
      </p:sp>
      <p:sp>
        <p:nvSpPr>
          <p:cNvPr id="93" name="Rounded Rectangle 92"/>
          <p:cNvSpPr/>
          <p:nvPr/>
        </p:nvSpPr>
        <p:spPr>
          <a:xfrm>
            <a:off x="2185457" y="1602819"/>
            <a:ext cx="3664014" cy="618565"/>
          </a:xfrm>
          <a:prstGeom prst="roundRect">
            <a:avLst>
              <a:gd name="adj" fmla="val 0"/>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98" name="TextBox 156"/>
          <p:cNvSpPr txBox="1"/>
          <p:nvPr/>
        </p:nvSpPr>
        <p:spPr>
          <a:xfrm>
            <a:off x="2218996" y="1818317"/>
            <a:ext cx="921791"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200"/>
              </a:lnSpc>
            </a:pPr>
            <a:r>
              <a:rPr lang="en-US" sz="1200" b="1" dirty="0">
                <a:solidFill>
                  <a:schemeClr val="bg1"/>
                </a:solidFill>
              </a:rPr>
              <a:t>INTERNET</a:t>
            </a:r>
          </a:p>
        </p:txBody>
      </p:sp>
      <p:pic>
        <p:nvPicPr>
          <p:cNvPr id="99" name="Picture 98"/>
          <p:cNvPicPr>
            <a:picLocks noChangeAspect="1"/>
          </p:cNvPicPr>
          <p:nvPr/>
        </p:nvPicPr>
        <p:blipFill>
          <a:blip r:embed="rId3">
            <a:biLevel thresh="25000"/>
          </a:blip>
          <a:stretch>
            <a:fillRect/>
          </a:stretch>
        </p:blipFill>
        <p:spPr>
          <a:xfrm>
            <a:off x="4147925" y="1817918"/>
            <a:ext cx="214065" cy="301849"/>
          </a:xfrm>
          <a:prstGeom prst="rect">
            <a:avLst/>
          </a:prstGeom>
        </p:spPr>
      </p:pic>
      <p:pic>
        <p:nvPicPr>
          <p:cNvPr id="100" name="Picture 99"/>
          <p:cNvPicPr>
            <a:picLocks noChangeAspect="1"/>
          </p:cNvPicPr>
          <p:nvPr/>
        </p:nvPicPr>
        <p:blipFill>
          <a:blip r:embed="rId4">
            <a:biLevel thresh="25000"/>
          </a:blip>
          <a:stretch>
            <a:fillRect/>
          </a:stretch>
        </p:blipFill>
        <p:spPr>
          <a:xfrm>
            <a:off x="3923385" y="1859383"/>
            <a:ext cx="308795" cy="203891"/>
          </a:xfrm>
          <a:prstGeom prst="rect">
            <a:avLst/>
          </a:prstGeom>
        </p:spPr>
      </p:pic>
      <p:pic>
        <p:nvPicPr>
          <p:cNvPr id="101" name="Picture 100"/>
          <p:cNvPicPr>
            <a:picLocks noChangeAspect="1"/>
          </p:cNvPicPr>
          <p:nvPr/>
        </p:nvPicPr>
        <p:blipFill>
          <a:blip r:embed="rId5">
            <a:biLevel thresh="25000"/>
          </a:blip>
          <a:stretch>
            <a:fillRect/>
          </a:stretch>
        </p:blipFill>
        <p:spPr>
          <a:xfrm>
            <a:off x="3833834" y="1724027"/>
            <a:ext cx="308544" cy="284632"/>
          </a:xfrm>
          <a:prstGeom prst="rect">
            <a:avLst/>
          </a:prstGeom>
        </p:spPr>
      </p:pic>
      <p:sp>
        <p:nvSpPr>
          <p:cNvPr id="102" name="TextBox 165"/>
          <p:cNvSpPr txBox="1"/>
          <p:nvPr/>
        </p:nvSpPr>
        <p:spPr>
          <a:xfrm>
            <a:off x="1746548" y="4632787"/>
            <a:ext cx="44916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accent1">
                    <a:lumMod val="50000"/>
                  </a:schemeClr>
                </a:solidFill>
              </a:rPr>
              <a:t>VPN</a:t>
            </a:r>
          </a:p>
        </p:txBody>
      </p:sp>
      <p:grpSp>
        <p:nvGrpSpPr>
          <p:cNvPr id="103" name="Group 102"/>
          <p:cNvGrpSpPr/>
          <p:nvPr/>
        </p:nvGrpSpPr>
        <p:grpSpPr>
          <a:xfrm>
            <a:off x="831967" y="4567198"/>
            <a:ext cx="767151" cy="551126"/>
            <a:chOff x="2663605" y="5140466"/>
            <a:chExt cx="725353" cy="521098"/>
          </a:xfrm>
        </p:grpSpPr>
        <p:pic>
          <p:nvPicPr>
            <p:cNvPr id="105" name="Picture 104"/>
            <p:cNvPicPr>
              <a:picLocks noChangeAspect="1"/>
            </p:cNvPicPr>
            <p:nvPr/>
          </p:nvPicPr>
          <p:blipFill>
            <a:blip r:embed="rId6">
              <a:duotone>
                <a:prstClr val="black"/>
                <a:schemeClr val="tx2">
                  <a:tint val="45000"/>
                  <a:satMod val="400000"/>
                </a:schemeClr>
              </a:duotone>
            </a:blip>
            <a:stretch>
              <a:fillRect/>
            </a:stretch>
          </p:blipFill>
          <p:spPr>
            <a:xfrm>
              <a:off x="2663605" y="5189974"/>
              <a:ext cx="294587" cy="457284"/>
            </a:xfrm>
            <a:prstGeom prst="rect">
              <a:avLst/>
            </a:prstGeom>
          </p:spPr>
        </p:pic>
        <p:pic>
          <p:nvPicPr>
            <p:cNvPr id="107" name="Picture 106"/>
            <p:cNvPicPr>
              <a:picLocks noChangeAspect="1"/>
            </p:cNvPicPr>
            <p:nvPr/>
          </p:nvPicPr>
          <p:blipFill>
            <a:blip r:embed="rId7">
              <a:duotone>
                <a:prstClr val="black"/>
                <a:schemeClr val="tx2">
                  <a:tint val="45000"/>
                  <a:satMod val="400000"/>
                </a:schemeClr>
              </a:duotone>
            </a:blip>
            <a:stretch>
              <a:fillRect/>
            </a:stretch>
          </p:blipFill>
          <p:spPr>
            <a:xfrm>
              <a:off x="2995121" y="5392799"/>
              <a:ext cx="264522" cy="268765"/>
            </a:xfrm>
            <a:prstGeom prst="rect">
              <a:avLst/>
            </a:prstGeom>
          </p:spPr>
        </p:pic>
        <p:sp>
          <p:nvSpPr>
            <p:cNvPr id="108" name="TextBox 171"/>
            <p:cNvSpPr txBox="1"/>
            <p:nvPr/>
          </p:nvSpPr>
          <p:spPr>
            <a:xfrm>
              <a:off x="2869389" y="5140466"/>
              <a:ext cx="519569" cy="23280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spc="-30" dirty="0">
                  <a:solidFill>
                    <a:schemeClr val="tx1">
                      <a:lumMod val="75000"/>
                      <a:lumOff val="25000"/>
                    </a:schemeClr>
                  </a:solidFill>
                  <a:latin typeface="Segoe UI Semibold" panose="020B0702040204020203" pitchFamily="34" charset="0"/>
                </a:rPr>
                <a:t>Corp 1</a:t>
              </a:r>
            </a:p>
          </p:txBody>
        </p:sp>
      </p:grpSp>
      <p:sp>
        <p:nvSpPr>
          <p:cNvPr id="109" name="TextBox 172"/>
          <p:cNvSpPr txBox="1"/>
          <p:nvPr/>
        </p:nvSpPr>
        <p:spPr>
          <a:xfrm>
            <a:off x="2892324" y="3108197"/>
            <a:ext cx="1985732" cy="1410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100"/>
              </a:lnSpc>
            </a:pPr>
            <a:r>
              <a:rPr lang="en-US" sz="1050" dirty="0">
                <a:solidFill>
                  <a:schemeClr val="bg1"/>
                </a:solidFill>
                <a:latin typeface="Segoe UI Semibold" panose="020B0702040204020203" pitchFamily="34" charset="0"/>
              </a:rPr>
              <a:t>Cloud Access &amp; Firewall Layer</a:t>
            </a:r>
          </a:p>
        </p:txBody>
      </p:sp>
      <p:cxnSp>
        <p:nvCxnSpPr>
          <p:cNvPr id="122" name="Straight Arrow Connector 121"/>
          <p:cNvCxnSpPr/>
          <p:nvPr/>
        </p:nvCxnSpPr>
        <p:spPr>
          <a:xfrm>
            <a:off x="4088977" y="2063274"/>
            <a:ext cx="0" cy="331509"/>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94"/>
          <p:cNvSpPr txBox="1"/>
          <p:nvPr/>
        </p:nvSpPr>
        <p:spPr>
          <a:xfrm>
            <a:off x="2218995" y="2394783"/>
            <a:ext cx="286215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200"/>
              </a:lnSpc>
            </a:pPr>
            <a:r>
              <a:rPr lang="en-US" sz="1200" b="1" dirty="0">
                <a:solidFill>
                  <a:schemeClr val="accent1">
                    <a:lumMod val="50000"/>
                  </a:schemeClr>
                </a:solidFill>
              </a:rPr>
              <a:t>THREAT DETECTION: </a:t>
            </a:r>
            <a:r>
              <a:rPr lang="en-US" sz="1200" b="1" dirty="0">
                <a:solidFill>
                  <a:schemeClr val="accent6"/>
                </a:solidFill>
              </a:rPr>
              <a:t>DOS/IDS Layer</a:t>
            </a:r>
          </a:p>
        </p:txBody>
      </p:sp>
      <p:cxnSp>
        <p:nvCxnSpPr>
          <p:cNvPr id="136" name="Straight Connector 135"/>
          <p:cNvCxnSpPr/>
          <p:nvPr/>
        </p:nvCxnSpPr>
        <p:spPr>
          <a:xfrm flipH="1">
            <a:off x="1637703" y="4845532"/>
            <a:ext cx="1458594" cy="0"/>
          </a:xfrm>
          <a:prstGeom prst="line">
            <a:avLst/>
          </a:prstGeom>
          <a:ln w="127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4" name="Picture 173"/>
          <p:cNvPicPr>
            <a:picLocks noChangeAspect="1"/>
          </p:cNvPicPr>
          <p:nvPr/>
        </p:nvPicPr>
        <p:blipFill>
          <a:blip r:embed="rId8"/>
          <a:stretch>
            <a:fillRect/>
          </a:stretch>
        </p:blipFill>
        <p:spPr>
          <a:xfrm>
            <a:off x="3401538" y="4133559"/>
            <a:ext cx="268310" cy="246565"/>
          </a:xfrm>
          <a:prstGeom prst="rect">
            <a:avLst/>
          </a:prstGeom>
        </p:spPr>
      </p:pic>
      <p:pic>
        <p:nvPicPr>
          <p:cNvPr id="175" name="Picture 174"/>
          <p:cNvPicPr>
            <a:picLocks noChangeAspect="1"/>
          </p:cNvPicPr>
          <p:nvPr/>
        </p:nvPicPr>
        <p:blipFill>
          <a:blip r:embed="rId8"/>
          <a:stretch>
            <a:fillRect/>
          </a:stretch>
        </p:blipFill>
        <p:spPr>
          <a:xfrm>
            <a:off x="3970982" y="4132760"/>
            <a:ext cx="268310" cy="246565"/>
          </a:xfrm>
          <a:prstGeom prst="rect">
            <a:avLst/>
          </a:prstGeom>
        </p:spPr>
      </p:pic>
      <p:pic>
        <p:nvPicPr>
          <p:cNvPr id="176" name="Picture 175"/>
          <p:cNvPicPr>
            <a:picLocks noChangeAspect="1"/>
          </p:cNvPicPr>
          <p:nvPr/>
        </p:nvPicPr>
        <p:blipFill>
          <a:blip r:embed="rId8"/>
          <a:stretch>
            <a:fillRect/>
          </a:stretch>
        </p:blipFill>
        <p:spPr>
          <a:xfrm>
            <a:off x="4553739" y="4138918"/>
            <a:ext cx="268310" cy="246565"/>
          </a:xfrm>
          <a:prstGeom prst="rect">
            <a:avLst/>
          </a:prstGeom>
        </p:spPr>
      </p:pic>
      <p:sp>
        <p:nvSpPr>
          <p:cNvPr id="3" name="Rectangle 2"/>
          <p:cNvSpPr/>
          <p:nvPr/>
        </p:nvSpPr>
        <p:spPr>
          <a:xfrm>
            <a:off x="3544802" y="3938084"/>
            <a:ext cx="1071127" cy="246221"/>
          </a:xfrm>
          <a:prstGeom prst="rect">
            <a:avLst/>
          </a:prstGeom>
        </p:spPr>
        <p:txBody>
          <a:bodyPr wrap="none">
            <a:spAutoFit/>
          </a:bodyPr>
          <a:lstStyle/>
          <a:p>
            <a:pPr>
              <a:lnSpc>
                <a:spcPts val="1200"/>
              </a:lnSpc>
            </a:pPr>
            <a:r>
              <a:rPr lang="en-US" sz="1000" b="1" dirty="0">
                <a:solidFill>
                  <a:schemeClr val="accent6"/>
                </a:solidFill>
              </a:rPr>
              <a:t>DOS/IDS Layer</a:t>
            </a:r>
          </a:p>
        </p:txBody>
      </p:sp>
      <p:pic>
        <p:nvPicPr>
          <p:cNvPr id="218" name="Picture 217"/>
          <p:cNvPicPr>
            <a:picLocks noChangeAspect="1"/>
          </p:cNvPicPr>
          <p:nvPr/>
        </p:nvPicPr>
        <p:blipFill>
          <a:blip r:embed="rId8"/>
          <a:stretch>
            <a:fillRect/>
          </a:stretch>
        </p:blipFill>
        <p:spPr>
          <a:xfrm>
            <a:off x="3406021" y="4783498"/>
            <a:ext cx="268310" cy="246565"/>
          </a:xfrm>
          <a:prstGeom prst="rect">
            <a:avLst/>
          </a:prstGeom>
        </p:spPr>
      </p:pic>
      <p:pic>
        <p:nvPicPr>
          <p:cNvPr id="219" name="Picture 218"/>
          <p:cNvPicPr>
            <a:picLocks noChangeAspect="1"/>
          </p:cNvPicPr>
          <p:nvPr/>
        </p:nvPicPr>
        <p:blipFill>
          <a:blip r:embed="rId8"/>
          <a:stretch>
            <a:fillRect/>
          </a:stretch>
        </p:blipFill>
        <p:spPr>
          <a:xfrm>
            <a:off x="3975465" y="4782699"/>
            <a:ext cx="268310" cy="246565"/>
          </a:xfrm>
          <a:prstGeom prst="rect">
            <a:avLst/>
          </a:prstGeom>
        </p:spPr>
      </p:pic>
      <p:pic>
        <p:nvPicPr>
          <p:cNvPr id="220" name="Picture 219"/>
          <p:cNvPicPr>
            <a:picLocks noChangeAspect="1"/>
          </p:cNvPicPr>
          <p:nvPr/>
        </p:nvPicPr>
        <p:blipFill>
          <a:blip r:embed="rId8"/>
          <a:stretch>
            <a:fillRect/>
          </a:stretch>
        </p:blipFill>
        <p:spPr>
          <a:xfrm>
            <a:off x="4558222" y="4788857"/>
            <a:ext cx="268310" cy="246565"/>
          </a:xfrm>
          <a:prstGeom prst="rect">
            <a:avLst/>
          </a:prstGeom>
        </p:spPr>
      </p:pic>
      <p:pic>
        <p:nvPicPr>
          <p:cNvPr id="221" name="Picture 220"/>
          <p:cNvPicPr>
            <a:picLocks noChangeAspect="1"/>
          </p:cNvPicPr>
          <p:nvPr/>
        </p:nvPicPr>
        <p:blipFill>
          <a:blip r:embed="rId8"/>
          <a:stretch>
            <a:fillRect/>
          </a:stretch>
        </p:blipFill>
        <p:spPr>
          <a:xfrm>
            <a:off x="3423951" y="5446884"/>
            <a:ext cx="268310" cy="246565"/>
          </a:xfrm>
          <a:prstGeom prst="rect">
            <a:avLst/>
          </a:prstGeom>
        </p:spPr>
      </p:pic>
      <p:pic>
        <p:nvPicPr>
          <p:cNvPr id="222" name="Picture 221"/>
          <p:cNvPicPr>
            <a:picLocks noChangeAspect="1"/>
          </p:cNvPicPr>
          <p:nvPr/>
        </p:nvPicPr>
        <p:blipFill>
          <a:blip r:embed="rId8"/>
          <a:stretch>
            <a:fillRect/>
          </a:stretch>
        </p:blipFill>
        <p:spPr>
          <a:xfrm>
            <a:off x="3993395" y="5446085"/>
            <a:ext cx="268310" cy="246565"/>
          </a:xfrm>
          <a:prstGeom prst="rect">
            <a:avLst/>
          </a:prstGeom>
        </p:spPr>
      </p:pic>
      <p:pic>
        <p:nvPicPr>
          <p:cNvPr id="223" name="Picture 222"/>
          <p:cNvPicPr>
            <a:picLocks noChangeAspect="1"/>
          </p:cNvPicPr>
          <p:nvPr/>
        </p:nvPicPr>
        <p:blipFill>
          <a:blip r:embed="rId8"/>
          <a:stretch>
            <a:fillRect/>
          </a:stretch>
        </p:blipFill>
        <p:spPr>
          <a:xfrm>
            <a:off x="4576152" y="5452243"/>
            <a:ext cx="268310" cy="246565"/>
          </a:xfrm>
          <a:prstGeom prst="rect">
            <a:avLst/>
          </a:prstGeom>
        </p:spPr>
      </p:pic>
      <p:sp>
        <p:nvSpPr>
          <p:cNvPr id="224" name="Rectangle 223"/>
          <p:cNvSpPr/>
          <p:nvPr/>
        </p:nvSpPr>
        <p:spPr>
          <a:xfrm>
            <a:off x="3618603" y="4575474"/>
            <a:ext cx="1071127" cy="246221"/>
          </a:xfrm>
          <a:prstGeom prst="rect">
            <a:avLst/>
          </a:prstGeom>
        </p:spPr>
        <p:txBody>
          <a:bodyPr wrap="none">
            <a:spAutoFit/>
          </a:bodyPr>
          <a:lstStyle/>
          <a:p>
            <a:pPr>
              <a:lnSpc>
                <a:spcPts val="1200"/>
              </a:lnSpc>
            </a:pPr>
            <a:r>
              <a:rPr lang="en-US" sz="1000" b="1" dirty="0">
                <a:solidFill>
                  <a:schemeClr val="accent6"/>
                </a:solidFill>
              </a:rPr>
              <a:t>DOS/IDS Layer</a:t>
            </a:r>
          </a:p>
        </p:txBody>
      </p:sp>
      <p:sp>
        <p:nvSpPr>
          <p:cNvPr id="225" name="Rectangle 224"/>
          <p:cNvSpPr/>
          <p:nvPr/>
        </p:nvSpPr>
        <p:spPr>
          <a:xfrm>
            <a:off x="3609639" y="5238860"/>
            <a:ext cx="1071127" cy="246221"/>
          </a:xfrm>
          <a:prstGeom prst="rect">
            <a:avLst/>
          </a:prstGeom>
        </p:spPr>
        <p:txBody>
          <a:bodyPr wrap="none">
            <a:spAutoFit/>
          </a:bodyPr>
          <a:lstStyle/>
          <a:p>
            <a:pPr>
              <a:lnSpc>
                <a:spcPts val="1200"/>
              </a:lnSpc>
            </a:pPr>
            <a:r>
              <a:rPr lang="en-US" sz="1000" b="1" dirty="0">
                <a:solidFill>
                  <a:schemeClr val="accent6"/>
                </a:solidFill>
              </a:rPr>
              <a:t>DOS/IDS Layer</a:t>
            </a:r>
          </a:p>
        </p:txBody>
      </p:sp>
      <p:cxnSp>
        <p:nvCxnSpPr>
          <p:cNvPr id="226" name="Straight Connector 225"/>
          <p:cNvCxnSpPr/>
          <p:nvPr/>
        </p:nvCxnSpPr>
        <p:spPr>
          <a:xfrm flipV="1">
            <a:off x="6628187" y="1655612"/>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TextBox 152"/>
          <p:cNvSpPr txBox="1"/>
          <p:nvPr/>
        </p:nvSpPr>
        <p:spPr>
          <a:xfrm>
            <a:off x="4304275" y="1773601"/>
            <a:ext cx="83548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spc="-30" dirty="0">
                <a:solidFill>
                  <a:schemeClr val="bg1"/>
                </a:solidFill>
                <a:latin typeface="Segoe UI Semibold" panose="020B0702040204020203" pitchFamily="34" charset="0"/>
              </a:rPr>
              <a:t>End Users</a:t>
            </a:r>
          </a:p>
        </p:txBody>
      </p:sp>
      <p:sp>
        <p:nvSpPr>
          <p:cNvPr id="72" name="Slide Number Placeholder 5"/>
          <p:cNvSpPr txBox="1">
            <a:spLocks/>
          </p:cNvSpPr>
          <p:nvPr/>
        </p:nvSpPr>
        <p:spPr>
          <a:xfrm>
            <a:off x="3296131" y="2608965"/>
            <a:ext cx="1446120" cy="36512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sp>
        <p:nvSpPr>
          <p:cNvPr id="2" name="Title 1"/>
          <p:cNvSpPr>
            <a:spLocks noGrp="1"/>
          </p:cNvSpPr>
          <p:nvPr>
            <p:ph type="title"/>
          </p:nvPr>
        </p:nvSpPr>
        <p:spPr/>
        <p:txBody>
          <a:bodyPr/>
          <a:lstStyle/>
          <a:p>
            <a:r>
              <a:rPr lang="en-US" dirty="0">
                <a:solidFill>
                  <a:srgbClr val="247BC2"/>
                </a:solidFill>
              </a:rPr>
              <a:t>Threat Detection</a:t>
            </a:r>
            <a:endParaRPr lang="en-US" dirty="0"/>
          </a:p>
        </p:txBody>
      </p:sp>
      <p:grpSp>
        <p:nvGrpSpPr>
          <p:cNvPr id="52" name="Group 51"/>
          <p:cNvGrpSpPr/>
          <p:nvPr/>
        </p:nvGrpSpPr>
        <p:grpSpPr>
          <a:xfrm>
            <a:off x="2760" y="6512578"/>
            <a:ext cx="12192000" cy="345422"/>
            <a:chOff x="0" y="6520441"/>
            <a:chExt cx="12319257" cy="337559"/>
          </a:xfrm>
        </p:grpSpPr>
        <p:sp>
          <p:nvSpPr>
            <p:cNvPr id="53" name="Rectangle 52"/>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54" name="Rectangle 53"/>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55" name="Rectangle 54"/>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57" name="Rectangle 56"/>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290100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6" presetClass="entr" presetSubtype="42"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barn(outHorizontal)">
                                      <p:cBhvr>
                                        <p:cTn id="10"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itle 1"/>
          <p:cNvSpPr txBox="1">
            <a:spLocks/>
          </p:cNvSpPr>
          <p:nvPr/>
        </p:nvSpPr>
        <p:spPr>
          <a:xfrm>
            <a:off x="534608" y="134112"/>
            <a:ext cx="90561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cxnSp>
        <p:nvCxnSpPr>
          <p:cNvPr id="27" name="Straight Connector 26"/>
          <p:cNvCxnSpPr/>
          <p:nvPr/>
        </p:nvCxnSpPr>
        <p:spPr>
          <a:xfrm flipV="1">
            <a:off x="7515291" y="1654239"/>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7997633" y="2861222"/>
            <a:ext cx="3432367" cy="2084944"/>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Provides coordination, analysis of logs and VHD images in the event of platform-level incident</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Provides forensic data to customers when needed</a:t>
            </a:r>
          </a:p>
        </p:txBody>
      </p:sp>
      <p:sp>
        <p:nvSpPr>
          <p:cNvPr id="4" name="Title 3"/>
          <p:cNvSpPr>
            <a:spLocks noGrp="1"/>
          </p:cNvSpPr>
          <p:nvPr>
            <p:ph type="title"/>
          </p:nvPr>
        </p:nvSpPr>
        <p:spPr/>
        <p:txBody>
          <a:bodyPr/>
          <a:lstStyle/>
          <a:p>
            <a:r>
              <a:rPr lang="en-US" dirty="0">
                <a:solidFill>
                  <a:srgbClr val="247BC2"/>
                </a:solidFill>
              </a:rPr>
              <a:t>Forensics</a:t>
            </a:r>
            <a:endParaRPr lang="en-US" dirty="0"/>
          </a:p>
        </p:txBody>
      </p:sp>
      <p:grpSp>
        <p:nvGrpSpPr>
          <p:cNvPr id="25" name="Group 24"/>
          <p:cNvGrpSpPr/>
          <p:nvPr/>
        </p:nvGrpSpPr>
        <p:grpSpPr>
          <a:xfrm>
            <a:off x="5083845" y="3179481"/>
            <a:ext cx="1949105" cy="2697087"/>
            <a:chOff x="914400" y="1743075"/>
            <a:chExt cx="2560638" cy="3543300"/>
          </a:xfrm>
        </p:grpSpPr>
        <p:sp>
          <p:nvSpPr>
            <p:cNvPr id="29" name="Oval 28"/>
            <p:cNvSpPr/>
            <p:nvPr/>
          </p:nvSpPr>
          <p:spPr bwMode="auto">
            <a:xfrm>
              <a:off x="914400" y="2124075"/>
              <a:ext cx="2560638" cy="2559050"/>
            </a:xfrm>
            <a:prstGeom prst="ellipse">
              <a:avLst/>
            </a:prstGeom>
            <a:solidFill>
              <a:srgbClr val="0171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743075"/>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4"/>
            <a:stretch>
              <a:fillRect/>
            </a:stretch>
          </p:blipFill>
          <p:spPr>
            <a:xfrm>
              <a:off x="1307974" y="2282920"/>
              <a:ext cx="2094039" cy="1847180"/>
            </a:xfrm>
            <a:prstGeom prst="rect">
              <a:avLst/>
            </a:prstGeom>
          </p:spPr>
        </p:pic>
      </p:grpSp>
      <p:grpSp>
        <p:nvGrpSpPr>
          <p:cNvPr id="18" name="Group 17"/>
          <p:cNvGrpSpPr/>
          <p:nvPr/>
        </p:nvGrpSpPr>
        <p:grpSpPr>
          <a:xfrm>
            <a:off x="708314" y="2995599"/>
            <a:ext cx="499596" cy="358302"/>
            <a:chOff x="469219" y="3210654"/>
            <a:chExt cx="499596" cy="358302"/>
          </a:xfrm>
        </p:grpSpPr>
        <p:sp>
          <p:nvSpPr>
            <p:cNvPr id="12" name="Freeform 5"/>
            <p:cNvSpPr>
              <a:spLocks/>
            </p:cNvSpPr>
            <p:nvPr/>
          </p:nvSpPr>
          <p:spPr bwMode="auto">
            <a:xfrm rot="3086372">
              <a:off x="474339" y="3409514"/>
              <a:ext cx="154322" cy="164561"/>
            </a:xfrm>
            <a:custGeom>
              <a:avLst/>
              <a:gdLst>
                <a:gd name="T0" fmla="*/ 216 w 422"/>
                <a:gd name="T1" fmla="*/ 0 h 450"/>
                <a:gd name="T2" fmla="*/ 216 w 422"/>
                <a:gd name="T3" fmla="*/ 0 h 450"/>
                <a:gd name="T4" fmla="*/ 162 w 422"/>
                <a:gd name="T5" fmla="*/ 2 h 450"/>
                <a:gd name="T6" fmla="*/ 108 w 422"/>
                <a:gd name="T7" fmla="*/ 6 h 450"/>
                <a:gd name="T8" fmla="*/ 54 w 422"/>
                <a:gd name="T9" fmla="*/ 12 h 450"/>
                <a:gd name="T10" fmla="*/ 2 w 422"/>
                <a:gd name="T11" fmla="*/ 20 h 450"/>
                <a:gd name="T12" fmla="*/ 2 w 422"/>
                <a:gd name="T13" fmla="*/ 20 h 450"/>
                <a:gd name="T14" fmla="*/ 0 w 422"/>
                <a:gd name="T15" fmla="*/ 66 h 450"/>
                <a:gd name="T16" fmla="*/ 0 w 422"/>
                <a:gd name="T17" fmla="*/ 118 h 450"/>
                <a:gd name="T18" fmla="*/ 0 w 422"/>
                <a:gd name="T19" fmla="*/ 168 h 450"/>
                <a:gd name="T20" fmla="*/ 4 w 422"/>
                <a:gd name="T21" fmla="*/ 220 h 450"/>
                <a:gd name="T22" fmla="*/ 10 w 422"/>
                <a:gd name="T23" fmla="*/ 268 h 450"/>
                <a:gd name="T24" fmla="*/ 16 w 422"/>
                <a:gd name="T25" fmla="*/ 292 h 450"/>
                <a:gd name="T26" fmla="*/ 20 w 422"/>
                <a:gd name="T27" fmla="*/ 312 h 450"/>
                <a:gd name="T28" fmla="*/ 28 w 422"/>
                <a:gd name="T29" fmla="*/ 332 h 450"/>
                <a:gd name="T30" fmla="*/ 34 w 422"/>
                <a:gd name="T31" fmla="*/ 350 h 450"/>
                <a:gd name="T32" fmla="*/ 44 w 422"/>
                <a:gd name="T33" fmla="*/ 368 h 450"/>
                <a:gd name="T34" fmla="*/ 54 w 422"/>
                <a:gd name="T35" fmla="*/ 380 h 450"/>
                <a:gd name="T36" fmla="*/ 54 w 422"/>
                <a:gd name="T37" fmla="*/ 380 h 450"/>
                <a:gd name="T38" fmla="*/ 70 w 422"/>
                <a:gd name="T39" fmla="*/ 398 h 450"/>
                <a:gd name="T40" fmla="*/ 88 w 422"/>
                <a:gd name="T41" fmla="*/ 412 h 450"/>
                <a:gd name="T42" fmla="*/ 108 w 422"/>
                <a:gd name="T43" fmla="*/ 424 h 450"/>
                <a:gd name="T44" fmla="*/ 130 w 422"/>
                <a:gd name="T45" fmla="*/ 434 h 450"/>
                <a:gd name="T46" fmla="*/ 152 w 422"/>
                <a:gd name="T47" fmla="*/ 442 h 450"/>
                <a:gd name="T48" fmla="*/ 174 w 422"/>
                <a:gd name="T49" fmla="*/ 448 h 450"/>
                <a:gd name="T50" fmla="*/ 198 w 422"/>
                <a:gd name="T51" fmla="*/ 450 h 450"/>
                <a:gd name="T52" fmla="*/ 222 w 422"/>
                <a:gd name="T53" fmla="*/ 450 h 450"/>
                <a:gd name="T54" fmla="*/ 246 w 422"/>
                <a:gd name="T55" fmla="*/ 448 h 450"/>
                <a:gd name="T56" fmla="*/ 270 w 422"/>
                <a:gd name="T57" fmla="*/ 444 h 450"/>
                <a:gd name="T58" fmla="*/ 292 w 422"/>
                <a:gd name="T59" fmla="*/ 438 h 450"/>
                <a:gd name="T60" fmla="*/ 314 w 422"/>
                <a:gd name="T61" fmla="*/ 428 h 450"/>
                <a:gd name="T62" fmla="*/ 334 w 422"/>
                <a:gd name="T63" fmla="*/ 418 h 450"/>
                <a:gd name="T64" fmla="*/ 352 w 422"/>
                <a:gd name="T65" fmla="*/ 404 h 450"/>
                <a:gd name="T66" fmla="*/ 370 w 422"/>
                <a:gd name="T67" fmla="*/ 386 h 450"/>
                <a:gd name="T68" fmla="*/ 384 w 422"/>
                <a:gd name="T69" fmla="*/ 368 h 450"/>
                <a:gd name="T70" fmla="*/ 384 w 422"/>
                <a:gd name="T71" fmla="*/ 368 h 450"/>
                <a:gd name="T72" fmla="*/ 396 w 422"/>
                <a:gd name="T73" fmla="*/ 348 h 450"/>
                <a:gd name="T74" fmla="*/ 406 w 422"/>
                <a:gd name="T75" fmla="*/ 326 h 450"/>
                <a:gd name="T76" fmla="*/ 412 w 422"/>
                <a:gd name="T77" fmla="*/ 302 h 450"/>
                <a:gd name="T78" fmla="*/ 418 w 422"/>
                <a:gd name="T79" fmla="*/ 280 h 450"/>
                <a:gd name="T80" fmla="*/ 420 w 422"/>
                <a:gd name="T81" fmla="*/ 256 h 450"/>
                <a:gd name="T82" fmla="*/ 422 w 422"/>
                <a:gd name="T83" fmla="*/ 232 h 450"/>
                <a:gd name="T84" fmla="*/ 422 w 422"/>
                <a:gd name="T85" fmla="*/ 208 h 450"/>
                <a:gd name="T86" fmla="*/ 420 w 422"/>
                <a:gd name="T87" fmla="*/ 184 h 450"/>
                <a:gd name="T88" fmla="*/ 414 w 422"/>
                <a:gd name="T89" fmla="*/ 138 h 450"/>
                <a:gd name="T90" fmla="*/ 406 w 422"/>
                <a:gd name="T91" fmla="*/ 92 h 450"/>
                <a:gd name="T92" fmla="*/ 388 w 422"/>
                <a:gd name="T93" fmla="*/ 14 h 450"/>
                <a:gd name="T94" fmla="*/ 388 w 422"/>
                <a:gd name="T95" fmla="*/ 14 h 450"/>
                <a:gd name="T96" fmla="*/ 346 w 422"/>
                <a:gd name="T97" fmla="*/ 8 h 450"/>
                <a:gd name="T98" fmla="*/ 302 w 422"/>
                <a:gd name="T99" fmla="*/ 4 h 450"/>
                <a:gd name="T100" fmla="*/ 260 w 422"/>
                <a:gd name="T101" fmla="*/ 2 h 450"/>
                <a:gd name="T102" fmla="*/ 216 w 422"/>
                <a:gd name="T103" fmla="*/ 0 h 450"/>
                <a:gd name="T104" fmla="*/ 216 w 422"/>
                <a:gd name="T105"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2" h="450">
                  <a:moveTo>
                    <a:pt x="216" y="0"/>
                  </a:moveTo>
                  <a:lnTo>
                    <a:pt x="216" y="0"/>
                  </a:lnTo>
                  <a:lnTo>
                    <a:pt x="162" y="2"/>
                  </a:lnTo>
                  <a:lnTo>
                    <a:pt x="108" y="6"/>
                  </a:lnTo>
                  <a:lnTo>
                    <a:pt x="54" y="12"/>
                  </a:lnTo>
                  <a:lnTo>
                    <a:pt x="2" y="20"/>
                  </a:lnTo>
                  <a:lnTo>
                    <a:pt x="2" y="20"/>
                  </a:lnTo>
                  <a:lnTo>
                    <a:pt x="0" y="66"/>
                  </a:lnTo>
                  <a:lnTo>
                    <a:pt x="0" y="118"/>
                  </a:lnTo>
                  <a:lnTo>
                    <a:pt x="0" y="168"/>
                  </a:lnTo>
                  <a:lnTo>
                    <a:pt x="4" y="220"/>
                  </a:lnTo>
                  <a:lnTo>
                    <a:pt x="10" y="268"/>
                  </a:lnTo>
                  <a:lnTo>
                    <a:pt x="16" y="292"/>
                  </a:lnTo>
                  <a:lnTo>
                    <a:pt x="20" y="312"/>
                  </a:lnTo>
                  <a:lnTo>
                    <a:pt x="28" y="332"/>
                  </a:lnTo>
                  <a:lnTo>
                    <a:pt x="34" y="350"/>
                  </a:lnTo>
                  <a:lnTo>
                    <a:pt x="44" y="368"/>
                  </a:lnTo>
                  <a:lnTo>
                    <a:pt x="54" y="380"/>
                  </a:lnTo>
                  <a:lnTo>
                    <a:pt x="54" y="380"/>
                  </a:lnTo>
                  <a:lnTo>
                    <a:pt x="70" y="398"/>
                  </a:lnTo>
                  <a:lnTo>
                    <a:pt x="88" y="412"/>
                  </a:lnTo>
                  <a:lnTo>
                    <a:pt x="108" y="424"/>
                  </a:lnTo>
                  <a:lnTo>
                    <a:pt x="130" y="434"/>
                  </a:lnTo>
                  <a:lnTo>
                    <a:pt x="152" y="442"/>
                  </a:lnTo>
                  <a:lnTo>
                    <a:pt x="174" y="448"/>
                  </a:lnTo>
                  <a:lnTo>
                    <a:pt x="198" y="450"/>
                  </a:lnTo>
                  <a:lnTo>
                    <a:pt x="222" y="450"/>
                  </a:lnTo>
                  <a:lnTo>
                    <a:pt x="246" y="448"/>
                  </a:lnTo>
                  <a:lnTo>
                    <a:pt x="270" y="444"/>
                  </a:lnTo>
                  <a:lnTo>
                    <a:pt x="292" y="438"/>
                  </a:lnTo>
                  <a:lnTo>
                    <a:pt x="314" y="428"/>
                  </a:lnTo>
                  <a:lnTo>
                    <a:pt x="334" y="418"/>
                  </a:lnTo>
                  <a:lnTo>
                    <a:pt x="352" y="404"/>
                  </a:lnTo>
                  <a:lnTo>
                    <a:pt x="370" y="386"/>
                  </a:lnTo>
                  <a:lnTo>
                    <a:pt x="384" y="368"/>
                  </a:lnTo>
                  <a:lnTo>
                    <a:pt x="384" y="368"/>
                  </a:lnTo>
                  <a:lnTo>
                    <a:pt x="396" y="348"/>
                  </a:lnTo>
                  <a:lnTo>
                    <a:pt x="406" y="326"/>
                  </a:lnTo>
                  <a:lnTo>
                    <a:pt x="412" y="302"/>
                  </a:lnTo>
                  <a:lnTo>
                    <a:pt x="418" y="280"/>
                  </a:lnTo>
                  <a:lnTo>
                    <a:pt x="420" y="256"/>
                  </a:lnTo>
                  <a:lnTo>
                    <a:pt x="422" y="232"/>
                  </a:lnTo>
                  <a:lnTo>
                    <a:pt x="422" y="208"/>
                  </a:lnTo>
                  <a:lnTo>
                    <a:pt x="420" y="184"/>
                  </a:lnTo>
                  <a:lnTo>
                    <a:pt x="414" y="138"/>
                  </a:lnTo>
                  <a:lnTo>
                    <a:pt x="406" y="92"/>
                  </a:lnTo>
                  <a:lnTo>
                    <a:pt x="388" y="14"/>
                  </a:lnTo>
                  <a:lnTo>
                    <a:pt x="388" y="14"/>
                  </a:lnTo>
                  <a:lnTo>
                    <a:pt x="346" y="8"/>
                  </a:lnTo>
                  <a:lnTo>
                    <a:pt x="302" y="4"/>
                  </a:lnTo>
                  <a:lnTo>
                    <a:pt x="260" y="2"/>
                  </a:lnTo>
                  <a:lnTo>
                    <a:pt x="216" y="0"/>
                  </a:lnTo>
                  <a:lnTo>
                    <a:pt x="21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rot="3086372">
              <a:off x="672970" y="3122523"/>
              <a:ext cx="207713" cy="383976"/>
            </a:xfrm>
            <a:custGeom>
              <a:avLst/>
              <a:gdLst>
                <a:gd name="T0" fmla="*/ 330 w 568"/>
                <a:gd name="T1" fmla="*/ 0 h 1050"/>
                <a:gd name="T2" fmla="*/ 296 w 568"/>
                <a:gd name="T3" fmla="*/ 6 h 1050"/>
                <a:gd name="T4" fmla="*/ 262 w 568"/>
                <a:gd name="T5" fmla="*/ 20 h 1050"/>
                <a:gd name="T6" fmla="*/ 228 w 568"/>
                <a:gd name="T7" fmla="*/ 44 h 1050"/>
                <a:gd name="T8" fmla="*/ 196 w 568"/>
                <a:gd name="T9" fmla="*/ 74 h 1050"/>
                <a:gd name="T10" fmla="*/ 164 w 568"/>
                <a:gd name="T11" fmla="*/ 110 h 1050"/>
                <a:gd name="T12" fmla="*/ 106 w 568"/>
                <a:gd name="T13" fmla="*/ 200 h 1050"/>
                <a:gd name="T14" fmla="*/ 60 w 568"/>
                <a:gd name="T15" fmla="*/ 302 h 1050"/>
                <a:gd name="T16" fmla="*/ 24 w 568"/>
                <a:gd name="T17" fmla="*/ 410 h 1050"/>
                <a:gd name="T18" fmla="*/ 4 w 568"/>
                <a:gd name="T19" fmla="*/ 516 h 1050"/>
                <a:gd name="T20" fmla="*/ 2 w 568"/>
                <a:gd name="T21" fmla="*/ 592 h 1050"/>
                <a:gd name="T22" fmla="*/ 6 w 568"/>
                <a:gd name="T23" fmla="*/ 638 h 1050"/>
                <a:gd name="T24" fmla="*/ 10 w 568"/>
                <a:gd name="T25" fmla="*/ 660 h 1050"/>
                <a:gd name="T26" fmla="*/ 48 w 568"/>
                <a:gd name="T27" fmla="*/ 822 h 1050"/>
                <a:gd name="T28" fmla="*/ 66 w 568"/>
                <a:gd name="T29" fmla="*/ 916 h 1050"/>
                <a:gd name="T30" fmla="*/ 74 w 568"/>
                <a:gd name="T31" fmla="*/ 998 h 1050"/>
                <a:gd name="T32" fmla="*/ 72 w 568"/>
                <a:gd name="T33" fmla="*/ 1050 h 1050"/>
                <a:gd name="T34" fmla="*/ 124 w 568"/>
                <a:gd name="T35" fmla="*/ 1042 h 1050"/>
                <a:gd name="T36" fmla="*/ 230 w 568"/>
                <a:gd name="T37" fmla="*/ 1032 h 1050"/>
                <a:gd name="T38" fmla="*/ 284 w 568"/>
                <a:gd name="T39" fmla="*/ 1032 h 1050"/>
                <a:gd name="T40" fmla="*/ 366 w 568"/>
                <a:gd name="T41" fmla="*/ 1034 h 1050"/>
                <a:gd name="T42" fmla="*/ 446 w 568"/>
                <a:gd name="T43" fmla="*/ 1042 h 1050"/>
                <a:gd name="T44" fmla="*/ 444 w 568"/>
                <a:gd name="T45" fmla="*/ 946 h 1050"/>
                <a:gd name="T46" fmla="*/ 448 w 568"/>
                <a:gd name="T47" fmla="*/ 890 h 1050"/>
                <a:gd name="T48" fmla="*/ 458 w 568"/>
                <a:gd name="T49" fmla="*/ 828 h 1050"/>
                <a:gd name="T50" fmla="*/ 468 w 568"/>
                <a:gd name="T51" fmla="*/ 788 h 1050"/>
                <a:gd name="T52" fmla="*/ 508 w 568"/>
                <a:gd name="T53" fmla="*/ 668 h 1050"/>
                <a:gd name="T54" fmla="*/ 556 w 568"/>
                <a:gd name="T55" fmla="*/ 544 h 1050"/>
                <a:gd name="T56" fmla="*/ 566 w 568"/>
                <a:gd name="T57" fmla="*/ 486 h 1050"/>
                <a:gd name="T58" fmla="*/ 566 w 568"/>
                <a:gd name="T59" fmla="*/ 408 h 1050"/>
                <a:gd name="T60" fmla="*/ 552 w 568"/>
                <a:gd name="T61" fmla="*/ 318 h 1050"/>
                <a:gd name="T62" fmla="*/ 528 w 568"/>
                <a:gd name="T63" fmla="*/ 224 h 1050"/>
                <a:gd name="T64" fmla="*/ 494 w 568"/>
                <a:gd name="T65" fmla="*/ 138 h 1050"/>
                <a:gd name="T66" fmla="*/ 462 w 568"/>
                <a:gd name="T67" fmla="*/ 82 h 1050"/>
                <a:gd name="T68" fmla="*/ 436 w 568"/>
                <a:gd name="T69" fmla="*/ 50 h 1050"/>
                <a:gd name="T70" fmla="*/ 410 w 568"/>
                <a:gd name="T71" fmla="*/ 26 h 1050"/>
                <a:gd name="T72" fmla="*/ 380 w 568"/>
                <a:gd name="T73" fmla="*/ 8 h 1050"/>
                <a:gd name="T74" fmla="*/ 348 w 568"/>
                <a:gd name="T75" fmla="*/ 0 h 1050"/>
                <a:gd name="T76" fmla="*/ 330 w 568"/>
                <a:gd name="T7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8" h="1050">
                  <a:moveTo>
                    <a:pt x="330" y="0"/>
                  </a:moveTo>
                  <a:lnTo>
                    <a:pt x="330" y="0"/>
                  </a:lnTo>
                  <a:lnTo>
                    <a:pt x="312" y="2"/>
                  </a:lnTo>
                  <a:lnTo>
                    <a:pt x="296" y="6"/>
                  </a:lnTo>
                  <a:lnTo>
                    <a:pt x="278" y="12"/>
                  </a:lnTo>
                  <a:lnTo>
                    <a:pt x="262" y="20"/>
                  </a:lnTo>
                  <a:lnTo>
                    <a:pt x="244" y="32"/>
                  </a:lnTo>
                  <a:lnTo>
                    <a:pt x="228" y="44"/>
                  </a:lnTo>
                  <a:lnTo>
                    <a:pt x="212" y="58"/>
                  </a:lnTo>
                  <a:lnTo>
                    <a:pt x="196" y="74"/>
                  </a:lnTo>
                  <a:lnTo>
                    <a:pt x="180" y="92"/>
                  </a:lnTo>
                  <a:lnTo>
                    <a:pt x="164" y="110"/>
                  </a:lnTo>
                  <a:lnTo>
                    <a:pt x="134" y="152"/>
                  </a:lnTo>
                  <a:lnTo>
                    <a:pt x="106" y="200"/>
                  </a:lnTo>
                  <a:lnTo>
                    <a:pt x="82" y="248"/>
                  </a:lnTo>
                  <a:lnTo>
                    <a:pt x="60" y="302"/>
                  </a:lnTo>
                  <a:lnTo>
                    <a:pt x="40" y="356"/>
                  </a:lnTo>
                  <a:lnTo>
                    <a:pt x="24" y="410"/>
                  </a:lnTo>
                  <a:lnTo>
                    <a:pt x="12" y="464"/>
                  </a:lnTo>
                  <a:lnTo>
                    <a:pt x="4" y="516"/>
                  </a:lnTo>
                  <a:lnTo>
                    <a:pt x="0" y="568"/>
                  </a:lnTo>
                  <a:lnTo>
                    <a:pt x="2" y="592"/>
                  </a:lnTo>
                  <a:lnTo>
                    <a:pt x="2" y="616"/>
                  </a:lnTo>
                  <a:lnTo>
                    <a:pt x="6" y="638"/>
                  </a:lnTo>
                  <a:lnTo>
                    <a:pt x="10" y="660"/>
                  </a:lnTo>
                  <a:lnTo>
                    <a:pt x="10" y="660"/>
                  </a:lnTo>
                  <a:lnTo>
                    <a:pt x="26" y="732"/>
                  </a:lnTo>
                  <a:lnTo>
                    <a:pt x="48" y="822"/>
                  </a:lnTo>
                  <a:lnTo>
                    <a:pt x="58" y="870"/>
                  </a:lnTo>
                  <a:lnTo>
                    <a:pt x="66" y="916"/>
                  </a:lnTo>
                  <a:lnTo>
                    <a:pt x="72" y="960"/>
                  </a:lnTo>
                  <a:lnTo>
                    <a:pt x="74" y="998"/>
                  </a:lnTo>
                  <a:lnTo>
                    <a:pt x="74" y="998"/>
                  </a:lnTo>
                  <a:lnTo>
                    <a:pt x="72" y="1050"/>
                  </a:lnTo>
                  <a:lnTo>
                    <a:pt x="72" y="1050"/>
                  </a:lnTo>
                  <a:lnTo>
                    <a:pt x="124" y="1042"/>
                  </a:lnTo>
                  <a:lnTo>
                    <a:pt x="178" y="1036"/>
                  </a:lnTo>
                  <a:lnTo>
                    <a:pt x="230" y="1032"/>
                  </a:lnTo>
                  <a:lnTo>
                    <a:pt x="284" y="1032"/>
                  </a:lnTo>
                  <a:lnTo>
                    <a:pt x="284" y="1032"/>
                  </a:lnTo>
                  <a:lnTo>
                    <a:pt x="326" y="1032"/>
                  </a:lnTo>
                  <a:lnTo>
                    <a:pt x="366" y="1034"/>
                  </a:lnTo>
                  <a:lnTo>
                    <a:pt x="446" y="1042"/>
                  </a:lnTo>
                  <a:lnTo>
                    <a:pt x="446" y="1042"/>
                  </a:lnTo>
                  <a:lnTo>
                    <a:pt x="444" y="998"/>
                  </a:lnTo>
                  <a:lnTo>
                    <a:pt x="444" y="946"/>
                  </a:lnTo>
                  <a:lnTo>
                    <a:pt x="446" y="918"/>
                  </a:lnTo>
                  <a:lnTo>
                    <a:pt x="448" y="890"/>
                  </a:lnTo>
                  <a:lnTo>
                    <a:pt x="452" y="860"/>
                  </a:lnTo>
                  <a:lnTo>
                    <a:pt x="458" y="828"/>
                  </a:lnTo>
                  <a:lnTo>
                    <a:pt x="458" y="828"/>
                  </a:lnTo>
                  <a:lnTo>
                    <a:pt x="468" y="788"/>
                  </a:lnTo>
                  <a:lnTo>
                    <a:pt x="482" y="746"/>
                  </a:lnTo>
                  <a:lnTo>
                    <a:pt x="508" y="668"/>
                  </a:lnTo>
                  <a:lnTo>
                    <a:pt x="556" y="544"/>
                  </a:lnTo>
                  <a:lnTo>
                    <a:pt x="556" y="544"/>
                  </a:lnTo>
                  <a:lnTo>
                    <a:pt x="562" y="518"/>
                  </a:lnTo>
                  <a:lnTo>
                    <a:pt x="566" y="486"/>
                  </a:lnTo>
                  <a:lnTo>
                    <a:pt x="568" y="450"/>
                  </a:lnTo>
                  <a:lnTo>
                    <a:pt x="566" y="408"/>
                  </a:lnTo>
                  <a:lnTo>
                    <a:pt x="560" y="364"/>
                  </a:lnTo>
                  <a:lnTo>
                    <a:pt x="552" y="318"/>
                  </a:lnTo>
                  <a:lnTo>
                    <a:pt x="542" y="272"/>
                  </a:lnTo>
                  <a:lnTo>
                    <a:pt x="528" y="224"/>
                  </a:lnTo>
                  <a:lnTo>
                    <a:pt x="512" y="180"/>
                  </a:lnTo>
                  <a:lnTo>
                    <a:pt x="494" y="138"/>
                  </a:lnTo>
                  <a:lnTo>
                    <a:pt x="474" y="100"/>
                  </a:lnTo>
                  <a:lnTo>
                    <a:pt x="462" y="82"/>
                  </a:lnTo>
                  <a:lnTo>
                    <a:pt x="450" y="66"/>
                  </a:lnTo>
                  <a:lnTo>
                    <a:pt x="436" y="50"/>
                  </a:lnTo>
                  <a:lnTo>
                    <a:pt x="424" y="38"/>
                  </a:lnTo>
                  <a:lnTo>
                    <a:pt x="410" y="26"/>
                  </a:lnTo>
                  <a:lnTo>
                    <a:pt x="394" y="16"/>
                  </a:lnTo>
                  <a:lnTo>
                    <a:pt x="380" y="8"/>
                  </a:lnTo>
                  <a:lnTo>
                    <a:pt x="364" y="4"/>
                  </a:lnTo>
                  <a:lnTo>
                    <a:pt x="348" y="0"/>
                  </a:lnTo>
                  <a:lnTo>
                    <a:pt x="330" y="0"/>
                  </a:lnTo>
                  <a:lnTo>
                    <a:pt x="330"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1215035" y="3050217"/>
            <a:ext cx="498195" cy="360737"/>
            <a:chOff x="783483" y="3359418"/>
            <a:chExt cx="498195" cy="360737"/>
          </a:xfrm>
        </p:grpSpPr>
        <p:sp>
          <p:nvSpPr>
            <p:cNvPr id="14" name="Freeform 7"/>
            <p:cNvSpPr>
              <a:spLocks/>
            </p:cNvSpPr>
            <p:nvPr/>
          </p:nvSpPr>
          <p:spPr bwMode="auto">
            <a:xfrm rot="3086372">
              <a:off x="785677" y="3563639"/>
              <a:ext cx="154322" cy="158710"/>
            </a:xfrm>
            <a:custGeom>
              <a:avLst/>
              <a:gdLst>
                <a:gd name="T0" fmla="*/ 206 w 422"/>
                <a:gd name="T1" fmla="*/ 0 h 434"/>
                <a:gd name="T2" fmla="*/ 206 w 422"/>
                <a:gd name="T3" fmla="*/ 0 h 434"/>
                <a:gd name="T4" fmla="*/ 162 w 422"/>
                <a:gd name="T5" fmla="*/ 2 h 434"/>
                <a:gd name="T6" fmla="*/ 118 w 422"/>
                <a:gd name="T7" fmla="*/ 4 h 434"/>
                <a:gd name="T8" fmla="*/ 74 w 422"/>
                <a:gd name="T9" fmla="*/ 8 h 434"/>
                <a:gd name="T10" fmla="*/ 30 w 422"/>
                <a:gd name="T11" fmla="*/ 14 h 434"/>
                <a:gd name="T12" fmla="*/ 30 w 422"/>
                <a:gd name="T13" fmla="*/ 14 h 434"/>
                <a:gd name="T14" fmla="*/ 14 w 422"/>
                <a:gd name="T15" fmla="*/ 92 h 434"/>
                <a:gd name="T16" fmla="*/ 6 w 422"/>
                <a:gd name="T17" fmla="*/ 136 h 434"/>
                <a:gd name="T18" fmla="*/ 2 w 422"/>
                <a:gd name="T19" fmla="*/ 180 h 434"/>
                <a:gd name="T20" fmla="*/ 0 w 422"/>
                <a:gd name="T21" fmla="*/ 202 h 434"/>
                <a:gd name="T22" fmla="*/ 2 w 422"/>
                <a:gd name="T23" fmla="*/ 224 h 434"/>
                <a:gd name="T24" fmla="*/ 2 w 422"/>
                <a:gd name="T25" fmla="*/ 248 h 434"/>
                <a:gd name="T26" fmla="*/ 6 w 422"/>
                <a:gd name="T27" fmla="*/ 270 h 434"/>
                <a:gd name="T28" fmla="*/ 12 w 422"/>
                <a:gd name="T29" fmla="*/ 290 h 434"/>
                <a:gd name="T30" fmla="*/ 18 w 422"/>
                <a:gd name="T31" fmla="*/ 312 h 434"/>
                <a:gd name="T32" fmla="*/ 28 w 422"/>
                <a:gd name="T33" fmla="*/ 332 h 434"/>
                <a:gd name="T34" fmla="*/ 38 w 422"/>
                <a:gd name="T35" fmla="*/ 350 h 434"/>
                <a:gd name="T36" fmla="*/ 38 w 422"/>
                <a:gd name="T37" fmla="*/ 350 h 434"/>
                <a:gd name="T38" fmla="*/ 54 w 422"/>
                <a:gd name="T39" fmla="*/ 370 h 434"/>
                <a:gd name="T40" fmla="*/ 70 w 422"/>
                <a:gd name="T41" fmla="*/ 386 h 434"/>
                <a:gd name="T42" fmla="*/ 88 w 422"/>
                <a:gd name="T43" fmla="*/ 400 h 434"/>
                <a:gd name="T44" fmla="*/ 108 w 422"/>
                <a:gd name="T45" fmla="*/ 412 h 434"/>
                <a:gd name="T46" fmla="*/ 130 w 422"/>
                <a:gd name="T47" fmla="*/ 422 h 434"/>
                <a:gd name="T48" fmla="*/ 154 w 422"/>
                <a:gd name="T49" fmla="*/ 428 h 434"/>
                <a:gd name="T50" fmla="*/ 176 w 422"/>
                <a:gd name="T51" fmla="*/ 432 h 434"/>
                <a:gd name="T52" fmla="*/ 200 w 422"/>
                <a:gd name="T53" fmla="*/ 434 h 434"/>
                <a:gd name="T54" fmla="*/ 224 w 422"/>
                <a:gd name="T55" fmla="*/ 434 h 434"/>
                <a:gd name="T56" fmla="*/ 248 w 422"/>
                <a:gd name="T57" fmla="*/ 430 h 434"/>
                <a:gd name="T58" fmla="*/ 270 w 422"/>
                <a:gd name="T59" fmla="*/ 426 h 434"/>
                <a:gd name="T60" fmla="*/ 294 w 422"/>
                <a:gd name="T61" fmla="*/ 418 h 434"/>
                <a:gd name="T62" fmla="*/ 314 w 422"/>
                <a:gd name="T63" fmla="*/ 408 h 434"/>
                <a:gd name="T64" fmla="*/ 334 w 422"/>
                <a:gd name="T65" fmla="*/ 396 h 434"/>
                <a:gd name="T66" fmla="*/ 352 w 422"/>
                <a:gd name="T67" fmla="*/ 380 h 434"/>
                <a:gd name="T68" fmla="*/ 368 w 422"/>
                <a:gd name="T69" fmla="*/ 364 h 434"/>
                <a:gd name="T70" fmla="*/ 368 w 422"/>
                <a:gd name="T71" fmla="*/ 364 h 434"/>
                <a:gd name="T72" fmla="*/ 378 w 422"/>
                <a:gd name="T73" fmla="*/ 352 h 434"/>
                <a:gd name="T74" fmla="*/ 386 w 422"/>
                <a:gd name="T75" fmla="*/ 336 h 434"/>
                <a:gd name="T76" fmla="*/ 394 w 422"/>
                <a:gd name="T77" fmla="*/ 318 h 434"/>
                <a:gd name="T78" fmla="*/ 400 w 422"/>
                <a:gd name="T79" fmla="*/ 300 h 434"/>
                <a:gd name="T80" fmla="*/ 410 w 422"/>
                <a:gd name="T81" fmla="*/ 258 h 434"/>
                <a:gd name="T82" fmla="*/ 416 w 422"/>
                <a:gd name="T83" fmla="*/ 212 h 434"/>
                <a:gd name="T84" fmla="*/ 420 w 422"/>
                <a:gd name="T85" fmla="*/ 164 h 434"/>
                <a:gd name="T86" fmla="*/ 422 w 422"/>
                <a:gd name="T87" fmla="*/ 114 h 434"/>
                <a:gd name="T88" fmla="*/ 422 w 422"/>
                <a:gd name="T89" fmla="*/ 66 h 434"/>
                <a:gd name="T90" fmla="*/ 422 w 422"/>
                <a:gd name="T91" fmla="*/ 20 h 434"/>
                <a:gd name="T92" fmla="*/ 422 w 422"/>
                <a:gd name="T93" fmla="*/ 20 h 434"/>
                <a:gd name="T94" fmla="*/ 368 w 422"/>
                <a:gd name="T95" fmla="*/ 12 h 434"/>
                <a:gd name="T96" fmla="*/ 314 w 422"/>
                <a:gd name="T97" fmla="*/ 6 h 434"/>
                <a:gd name="T98" fmla="*/ 260 w 422"/>
                <a:gd name="T99" fmla="*/ 2 h 434"/>
                <a:gd name="T100" fmla="*/ 206 w 422"/>
                <a:gd name="T101" fmla="*/ 0 h 434"/>
                <a:gd name="T102" fmla="*/ 206 w 422"/>
                <a:gd name="T10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2" h="434">
                  <a:moveTo>
                    <a:pt x="206" y="0"/>
                  </a:moveTo>
                  <a:lnTo>
                    <a:pt x="206" y="0"/>
                  </a:lnTo>
                  <a:lnTo>
                    <a:pt x="162" y="2"/>
                  </a:lnTo>
                  <a:lnTo>
                    <a:pt x="118" y="4"/>
                  </a:lnTo>
                  <a:lnTo>
                    <a:pt x="74" y="8"/>
                  </a:lnTo>
                  <a:lnTo>
                    <a:pt x="30" y="14"/>
                  </a:lnTo>
                  <a:lnTo>
                    <a:pt x="30" y="14"/>
                  </a:lnTo>
                  <a:lnTo>
                    <a:pt x="14" y="92"/>
                  </a:lnTo>
                  <a:lnTo>
                    <a:pt x="6" y="136"/>
                  </a:lnTo>
                  <a:lnTo>
                    <a:pt x="2" y="180"/>
                  </a:lnTo>
                  <a:lnTo>
                    <a:pt x="0" y="202"/>
                  </a:lnTo>
                  <a:lnTo>
                    <a:pt x="2" y="224"/>
                  </a:lnTo>
                  <a:lnTo>
                    <a:pt x="2" y="248"/>
                  </a:lnTo>
                  <a:lnTo>
                    <a:pt x="6" y="270"/>
                  </a:lnTo>
                  <a:lnTo>
                    <a:pt x="12" y="290"/>
                  </a:lnTo>
                  <a:lnTo>
                    <a:pt x="18" y="312"/>
                  </a:lnTo>
                  <a:lnTo>
                    <a:pt x="28" y="332"/>
                  </a:lnTo>
                  <a:lnTo>
                    <a:pt x="38" y="350"/>
                  </a:lnTo>
                  <a:lnTo>
                    <a:pt x="38" y="350"/>
                  </a:lnTo>
                  <a:lnTo>
                    <a:pt x="54" y="370"/>
                  </a:lnTo>
                  <a:lnTo>
                    <a:pt x="70" y="386"/>
                  </a:lnTo>
                  <a:lnTo>
                    <a:pt x="88" y="400"/>
                  </a:lnTo>
                  <a:lnTo>
                    <a:pt x="108" y="412"/>
                  </a:lnTo>
                  <a:lnTo>
                    <a:pt x="130" y="422"/>
                  </a:lnTo>
                  <a:lnTo>
                    <a:pt x="154" y="428"/>
                  </a:lnTo>
                  <a:lnTo>
                    <a:pt x="176" y="432"/>
                  </a:lnTo>
                  <a:lnTo>
                    <a:pt x="200" y="434"/>
                  </a:lnTo>
                  <a:lnTo>
                    <a:pt x="224" y="434"/>
                  </a:lnTo>
                  <a:lnTo>
                    <a:pt x="248" y="430"/>
                  </a:lnTo>
                  <a:lnTo>
                    <a:pt x="270" y="426"/>
                  </a:lnTo>
                  <a:lnTo>
                    <a:pt x="294" y="418"/>
                  </a:lnTo>
                  <a:lnTo>
                    <a:pt x="314" y="408"/>
                  </a:lnTo>
                  <a:lnTo>
                    <a:pt x="334" y="396"/>
                  </a:lnTo>
                  <a:lnTo>
                    <a:pt x="352" y="380"/>
                  </a:lnTo>
                  <a:lnTo>
                    <a:pt x="368" y="364"/>
                  </a:lnTo>
                  <a:lnTo>
                    <a:pt x="368" y="364"/>
                  </a:lnTo>
                  <a:lnTo>
                    <a:pt x="378" y="352"/>
                  </a:lnTo>
                  <a:lnTo>
                    <a:pt x="386" y="336"/>
                  </a:lnTo>
                  <a:lnTo>
                    <a:pt x="394" y="318"/>
                  </a:lnTo>
                  <a:lnTo>
                    <a:pt x="400" y="300"/>
                  </a:lnTo>
                  <a:lnTo>
                    <a:pt x="410" y="258"/>
                  </a:lnTo>
                  <a:lnTo>
                    <a:pt x="416" y="212"/>
                  </a:lnTo>
                  <a:lnTo>
                    <a:pt x="420" y="164"/>
                  </a:lnTo>
                  <a:lnTo>
                    <a:pt x="422" y="114"/>
                  </a:lnTo>
                  <a:lnTo>
                    <a:pt x="422" y="66"/>
                  </a:lnTo>
                  <a:lnTo>
                    <a:pt x="422" y="20"/>
                  </a:lnTo>
                  <a:lnTo>
                    <a:pt x="422" y="20"/>
                  </a:lnTo>
                  <a:lnTo>
                    <a:pt x="368" y="12"/>
                  </a:lnTo>
                  <a:lnTo>
                    <a:pt x="314" y="6"/>
                  </a:lnTo>
                  <a:lnTo>
                    <a:pt x="260" y="2"/>
                  </a:lnTo>
                  <a:lnTo>
                    <a:pt x="206" y="0"/>
                  </a:lnTo>
                  <a:lnTo>
                    <a:pt x="20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rot="3086372">
              <a:off x="982908" y="3267630"/>
              <a:ext cx="206981" cy="390558"/>
            </a:xfrm>
            <a:custGeom>
              <a:avLst/>
              <a:gdLst>
                <a:gd name="T0" fmla="*/ 236 w 566"/>
                <a:gd name="T1" fmla="*/ 0 h 1068"/>
                <a:gd name="T2" fmla="*/ 202 w 566"/>
                <a:gd name="T3" fmla="*/ 4 h 1068"/>
                <a:gd name="T4" fmla="*/ 172 w 566"/>
                <a:gd name="T5" fmla="*/ 18 h 1068"/>
                <a:gd name="T6" fmla="*/ 142 w 566"/>
                <a:gd name="T7" fmla="*/ 38 h 1068"/>
                <a:gd name="T8" fmla="*/ 116 w 566"/>
                <a:gd name="T9" fmla="*/ 66 h 1068"/>
                <a:gd name="T10" fmla="*/ 94 w 566"/>
                <a:gd name="T11" fmla="*/ 100 h 1068"/>
                <a:gd name="T12" fmla="*/ 54 w 566"/>
                <a:gd name="T13" fmla="*/ 182 h 1068"/>
                <a:gd name="T14" fmla="*/ 24 w 566"/>
                <a:gd name="T15" fmla="*/ 272 h 1068"/>
                <a:gd name="T16" fmla="*/ 6 w 566"/>
                <a:gd name="T17" fmla="*/ 366 h 1068"/>
                <a:gd name="T18" fmla="*/ 0 w 566"/>
                <a:gd name="T19" fmla="*/ 450 h 1068"/>
                <a:gd name="T20" fmla="*/ 4 w 566"/>
                <a:gd name="T21" fmla="*/ 520 h 1068"/>
                <a:gd name="T22" fmla="*/ 10 w 566"/>
                <a:gd name="T23" fmla="*/ 546 h 1068"/>
                <a:gd name="T24" fmla="*/ 86 w 566"/>
                <a:gd name="T25" fmla="*/ 748 h 1068"/>
                <a:gd name="T26" fmla="*/ 108 w 566"/>
                <a:gd name="T27" fmla="*/ 830 h 1068"/>
                <a:gd name="T28" fmla="*/ 114 w 566"/>
                <a:gd name="T29" fmla="*/ 864 h 1068"/>
                <a:gd name="T30" fmla="*/ 122 w 566"/>
                <a:gd name="T31" fmla="*/ 930 h 1068"/>
                <a:gd name="T32" fmla="*/ 122 w 566"/>
                <a:gd name="T33" fmla="*/ 1016 h 1068"/>
                <a:gd name="T34" fmla="*/ 118 w 566"/>
                <a:gd name="T35" fmla="*/ 1062 h 1068"/>
                <a:gd name="T36" fmla="*/ 240 w 566"/>
                <a:gd name="T37" fmla="*/ 1050 h 1068"/>
                <a:gd name="T38" fmla="*/ 282 w 566"/>
                <a:gd name="T39" fmla="*/ 1050 h 1068"/>
                <a:gd name="T40" fmla="*/ 390 w 566"/>
                <a:gd name="T41" fmla="*/ 1054 h 1068"/>
                <a:gd name="T42" fmla="*/ 494 w 566"/>
                <a:gd name="T43" fmla="*/ 1068 h 1068"/>
                <a:gd name="T44" fmla="*/ 492 w 566"/>
                <a:gd name="T45" fmla="*/ 1000 h 1068"/>
                <a:gd name="T46" fmla="*/ 494 w 566"/>
                <a:gd name="T47" fmla="*/ 960 h 1068"/>
                <a:gd name="T48" fmla="*/ 508 w 566"/>
                <a:gd name="T49" fmla="*/ 872 h 1068"/>
                <a:gd name="T50" fmla="*/ 540 w 566"/>
                <a:gd name="T51" fmla="*/ 734 h 1068"/>
                <a:gd name="T52" fmla="*/ 558 w 566"/>
                <a:gd name="T53" fmla="*/ 660 h 1068"/>
                <a:gd name="T54" fmla="*/ 564 w 566"/>
                <a:gd name="T55" fmla="*/ 616 h 1068"/>
                <a:gd name="T56" fmla="*/ 566 w 566"/>
                <a:gd name="T57" fmla="*/ 570 h 1068"/>
                <a:gd name="T58" fmla="*/ 554 w 566"/>
                <a:gd name="T59" fmla="*/ 466 h 1068"/>
                <a:gd name="T60" fmla="*/ 526 w 566"/>
                <a:gd name="T61" fmla="*/ 356 h 1068"/>
                <a:gd name="T62" fmla="*/ 484 w 566"/>
                <a:gd name="T63" fmla="*/ 250 h 1068"/>
                <a:gd name="T64" fmla="*/ 432 w 566"/>
                <a:gd name="T65" fmla="*/ 154 h 1068"/>
                <a:gd name="T66" fmla="*/ 386 w 566"/>
                <a:gd name="T67" fmla="*/ 94 h 1068"/>
                <a:gd name="T68" fmla="*/ 354 w 566"/>
                <a:gd name="T69" fmla="*/ 60 h 1068"/>
                <a:gd name="T70" fmla="*/ 322 w 566"/>
                <a:gd name="T71" fmla="*/ 32 h 1068"/>
                <a:gd name="T72" fmla="*/ 288 w 566"/>
                <a:gd name="T73" fmla="*/ 14 h 1068"/>
                <a:gd name="T74" fmla="*/ 254 w 566"/>
                <a:gd name="T75" fmla="*/ 2 h 1068"/>
                <a:gd name="T76" fmla="*/ 236 w 566"/>
                <a:gd name="T77" fmla="*/ 0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6" h="1068">
                  <a:moveTo>
                    <a:pt x="236" y="0"/>
                  </a:moveTo>
                  <a:lnTo>
                    <a:pt x="236" y="0"/>
                  </a:lnTo>
                  <a:lnTo>
                    <a:pt x="218" y="2"/>
                  </a:lnTo>
                  <a:lnTo>
                    <a:pt x="202" y="4"/>
                  </a:lnTo>
                  <a:lnTo>
                    <a:pt x="186" y="10"/>
                  </a:lnTo>
                  <a:lnTo>
                    <a:pt x="172" y="18"/>
                  </a:lnTo>
                  <a:lnTo>
                    <a:pt x="156" y="28"/>
                  </a:lnTo>
                  <a:lnTo>
                    <a:pt x="142" y="38"/>
                  </a:lnTo>
                  <a:lnTo>
                    <a:pt x="130" y="52"/>
                  </a:lnTo>
                  <a:lnTo>
                    <a:pt x="116" y="66"/>
                  </a:lnTo>
                  <a:lnTo>
                    <a:pt x="104" y="82"/>
                  </a:lnTo>
                  <a:lnTo>
                    <a:pt x="94" y="100"/>
                  </a:lnTo>
                  <a:lnTo>
                    <a:pt x="72" y="138"/>
                  </a:lnTo>
                  <a:lnTo>
                    <a:pt x="54" y="182"/>
                  </a:lnTo>
                  <a:lnTo>
                    <a:pt x="38" y="226"/>
                  </a:lnTo>
                  <a:lnTo>
                    <a:pt x="24" y="272"/>
                  </a:lnTo>
                  <a:lnTo>
                    <a:pt x="14" y="320"/>
                  </a:lnTo>
                  <a:lnTo>
                    <a:pt x="6" y="366"/>
                  </a:lnTo>
                  <a:lnTo>
                    <a:pt x="2" y="410"/>
                  </a:lnTo>
                  <a:lnTo>
                    <a:pt x="0" y="450"/>
                  </a:lnTo>
                  <a:lnTo>
                    <a:pt x="0" y="488"/>
                  </a:lnTo>
                  <a:lnTo>
                    <a:pt x="4" y="520"/>
                  </a:lnTo>
                  <a:lnTo>
                    <a:pt x="10" y="546"/>
                  </a:lnTo>
                  <a:lnTo>
                    <a:pt x="10" y="546"/>
                  </a:lnTo>
                  <a:lnTo>
                    <a:pt x="58" y="668"/>
                  </a:lnTo>
                  <a:lnTo>
                    <a:pt x="86" y="748"/>
                  </a:lnTo>
                  <a:lnTo>
                    <a:pt x="98" y="788"/>
                  </a:lnTo>
                  <a:lnTo>
                    <a:pt x="108" y="830"/>
                  </a:lnTo>
                  <a:lnTo>
                    <a:pt x="108" y="830"/>
                  </a:lnTo>
                  <a:lnTo>
                    <a:pt x="114" y="864"/>
                  </a:lnTo>
                  <a:lnTo>
                    <a:pt x="118" y="898"/>
                  </a:lnTo>
                  <a:lnTo>
                    <a:pt x="122" y="930"/>
                  </a:lnTo>
                  <a:lnTo>
                    <a:pt x="122" y="962"/>
                  </a:lnTo>
                  <a:lnTo>
                    <a:pt x="122" y="1016"/>
                  </a:lnTo>
                  <a:lnTo>
                    <a:pt x="118" y="1062"/>
                  </a:lnTo>
                  <a:lnTo>
                    <a:pt x="118" y="1062"/>
                  </a:lnTo>
                  <a:lnTo>
                    <a:pt x="200" y="1052"/>
                  </a:lnTo>
                  <a:lnTo>
                    <a:pt x="240" y="1050"/>
                  </a:lnTo>
                  <a:lnTo>
                    <a:pt x="282" y="1050"/>
                  </a:lnTo>
                  <a:lnTo>
                    <a:pt x="282" y="1050"/>
                  </a:lnTo>
                  <a:lnTo>
                    <a:pt x="336" y="1052"/>
                  </a:lnTo>
                  <a:lnTo>
                    <a:pt x="390" y="1054"/>
                  </a:lnTo>
                  <a:lnTo>
                    <a:pt x="442" y="1060"/>
                  </a:lnTo>
                  <a:lnTo>
                    <a:pt x="494" y="1068"/>
                  </a:lnTo>
                  <a:lnTo>
                    <a:pt x="494" y="1068"/>
                  </a:lnTo>
                  <a:lnTo>
                    <a:pt x="492" y="1000"/>
                  </a:lnTo>
                  <a:lnTo>
                    <a:pt x="492" y="1000"/>
                  </a:lnTo>
                  <a:lnTo>
                    <a:pt x="494" y="960"/>
                  </a:lnTo>
                  <a:lnTo>
                    <a:pt x="500" y="918"/>
                  </a:lnTo>
                  <a:lnTo>
                    <a:pt x="508" y="872"/>
                  </a:lnTo>
                  <a:lnTo>
                    <a:pt x="518" y="824"/>
                  </a:lnTo>
                  <a:lnTo>
                    <a:pt x="540" y="734"/>
                  </a:lnTo>
                  <a:lnTo>
                    <a:pt x="558" y="660"/>
                  </a:lnTo>
                  <a:lnTo>
                    <a:pt x="558" y="660"/>
                  </a:lnTo>
                  <a:lnTo>
                    <a:pt x="562" y="640"/>
                  </a:lnTo>
                  <a:lnTo>
                    <a:pt x="564" y="616"/>
                  </a:lnTo>
                  <a:lnTo>
                    <a:pt x="566" y="594"/>
                  </a:lnTo>
                  <a:lnTo>
                    <a:pt x="566" y="570"/>
                  </a:lnTo>
                  <a:lnTo>
                    <a:pt x="562" y="518"/>
                  </a:lnTo>
                  <a:lnTo>
                    <a:pt x="554" y="466"/>
                  </a:lnTo>
                  <a:lnTo>
                    <a:pt x="542" y="410"/>
                  </a:lnTo>
                  <a:lnTo>
                    <a:pt x="526" y="356"/>
                  </a:lnTo>
                  <a:lnTo>
                    <a:pt x="506" y="302"/>
                  </a:lnTo>
                  <a:lnTo>
                    <a:pt x="484" y="250"/>
                  </a:lnTo>
                  <a:lnTo>
                    <a:pt x="460" y="200"/>
                  </a:lnTo>
                  <a:lnTo>
                    <a:pt x="432" y="154"/>
                  </a:lnTo>
                  <a:lnTo>
                    <a:pt x="402" y="112"/>
                  </a:lnTo>
                  <a:lnTo>
                    <a:pt x="386" y="94"/>
                  </a:lnTo>
                  <a:lnTo>
                    <a:pt x="370" y="76"/>
                  </a:lnTo>
                  <a:lnTo>
                    <a:pt x="354" y="60"/>
                  </a:lnTo>
                  <a:lnTo>
                    <a:pt x="338" y="46"/>
                  </a:lnTo>
                  <a:lnTo>
                    <a:pt x="322" y="32"/>
                  </a:lnTo>
                  <a:lnTo>
                    <a:pt x="304" y="22"/>
                  </a:lnTo>
                  <a:lnTo>
                    <a:pt x="288" y="14"/>
                  </a:lnTo>
                  <a:lnTo>
                    <a:pt x="270" y="6"/>
                  </a:lnTo>
                  <a:lnTo>
                    <a:pt x="254" y="2"/>
                  </a:lnTo>
                  <a:lnTo>
                    <a:pt x="236" y="0"/>
                  </a:lnTo>
                  <a:lnTo>
                    <a:pt x="23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1504261" y="2425584"/>
            <a:ext cx="645945" cy="351889"/>
            <a:chOff x="1155880" y="2675406"/>
            <a:chExt cx="645945" cy="351889"/>
          </a:xfrm>
        </p:grpSpPr>
        <p:sp>
          <p:nvSpPr>
            <p:cNvPr id="39" name="Freeform 5"/>
            <p:cNvSpPr>
              <a:spLocks/>
            </p:cNvSpPr>
            <p:nvPr/>
          </p:nvSpPr>
          <p:spPr bwMode="auto">
            <a:xfrm rot="3996584">
              <a:off x="1162026" y="2835911"/>
              <a:ext cx="185238" cy="197529"/>
            </a:xfrm>
            <a:custGeom>
              <a:avLst/>
              <a:gdLst>
                <a:gd name="T0" fmla="*/ 216 w 422"/>
                <a:gd name="T1" fmla="*/ 0 h 450"/>
                <a:gd name="T2" fmla="*/ 216 w 422"/>
                <a:gd name="T3" fmla="*/ 0 h 450"/>
                <a:gd name="T4" fmla="*/ 162 w 422"/>
                <a:gd name="T5" fmla="*/ 2 h 450"/>
                <a:gd name="T6" fmla="*/ 108 w 422"/>
                <a:gd name="T7" fmla="*/ 6 h 450"/>
                <a:gd name="T8" fmla="*/ 54 w 422"/>
                <a:gd name="T9" fmla="*/ 12 h 450"/>
                <a:gd name="T10" fmla="*/ 2 w 422"/>
                <a:gd name="T11" fmla="*/ 20 h 450"/>
                <a:gd name="T12" fmla="*/ 2 w 422"/>
                <a:gd name="T13" fmla="*/ 20 h 450"/>
                <a:gd name="T14" fmla="*/ 0 w 422"/>
                <a:gd name="T15" fmla="*/ 66 h 450"/>
                <a:gd name="T16" fmla="*/ 0 w 422"/>
                <a:gd name="T17" fmla="*/ 118 h 450"/>
                <a:gd name="T18" fmla="*/ 0 w 422"/>
                <a:gd name="T19" fmla="*/ 168 h 450"/>
                <a:gd name="T20" fmla="*/ 4 w 422"/>
                <a:gd name="T21" fmla="*/ 220 h 450"/>
                <a:gd name="T22" fmla="*/ 10 w 422"/>
                <a:gd name="T23" fmla="*/ 268 h 450"/>
                <a:gd name="T24" fmla="*/ 16 w 422"/>
                <a:gd name="T25" fmla="*/ 292 h 450"/>
                <a:gd name="T26" fmla="*/ 20 w 422"/>
                <a:gd name="T27" fmla="*/ 312 h 450"/>
                <a:gd name="T28" fmla="*/ 28 w 422"/>
                <a:gd name="T29" fmla="*/ 332 h 450"/>
                <a:gd name="T30" fmla="*/ 34 w 422"/>
                <a:gd name="T31" fmla="*/ 350 h 450"/>
                <a:gd name="T32" fmla="*/ 44 w 422"/>
                <a:gd name="T33" fmla="*/ 368 h 450"/>
                <a:gd name="T34" fmla="*/ 54 w 422"/>
                <a:gd name="T35" fmla="*/ 380 h 450"/>
                <a:gd name="T36" fmla="*/ 54 w 422"/>
                <a:gd name="T37" fmla="*/ 380 h 450"/>
                <a:gd name="T38" fmla="*/ 70 w 422"/>
                <a:gd name="T39" fmla="*/ 398 h 450"/>
                <a:gd name="T40" fmla="*/ 88 w 422"/>
                <a:gd name="T41" fmla="*/ 412 h 450"/>
                <a:gd name="T42" fmla="*/ 108 w 422"/>
                <a:gd name="T43" fmla="*/ 424 h 450"/>
                <a:gd name="T44" fmla="*/ 130 w 422"/>
                <a:gd name="T45" fmla="*/ 434 h 450"/>
                <a:gd name="T46" fmla="*/ 152 w 422"/>
                <a:gd name="T47" fmla="*/ 442 h 450"/>
                <a:gd name="T48" fmla="*/ 174 w 422"/>
                <a:gd name="T49" fmla="*/ 448 h 450"/>
                <a:gd name="T50" fmla="*/ 198 w 422"/>
                <a:gd name="T51" fmla="*/ 450 h 450"/>
                <a:gd name="T52" fmla="*/ 222 w 422"/>
                <a:gd name="T53" fmla="*/ 450 h 450"/>
                <a:gd name="T54" fmla="*/ 246 w 422"/>
                <a:gd name="T55" fmla="*/ 448 h 450"/>
                <a:gd name="T56" fmla="*/ 270 w 422"/>
                <a:gd name="T57" fmla="*/ 444 h 450"/>
                <a:gd name="T58" fmla="*/ 292 w 422"/>
                <a:gd name="T59" fmla="*/ 438 h 450"/>
                <a:gd name="T60" fmla="*/ 314 w 422"/>
                <a:gd name="T61" fmla="*/ 428 h 450"/>
                <a:gd name="T62" fmla="*/ 334 w 422"/>
                <a:gd name="T63" fmla="*/ 418 h 450"/>
                <a:gd name="T64" fmla="*/ 352 w 422"/>
                <a:gd name="T65" fmla="*/ 404 h 450"/>
                <a:gd name="T66" fmla="*/ 370 w 422"/>
                <a:gd name="T67" fmla="*/ 386 h 450"/>
                <a:gd name="T68" fmla="*/ 384 w 422"/>
                <a:gd name="T69" fmla="*/ 368 h 450"/>
                <a:gd name="T70" fmla="*/ 384 w 422"/>
                <a:gd name="T71" fmla="*/ 368 h 450"/>
                <a:gd name="T72" fmla="*/ 396 w 422"/>
                <a:gd name="T73" fmla="*/ 348 h 450"/>
                <a:gd name="T74" fmla="*/ 406 w 422"/>
                <a:gd name="T75" fmla="*/ 326 h 450"/>
                <a:gd name="T76" fmla="*/ 412 w 422"/>
                <a:gd name="T77" fmla="*/ 302 h 450"/>
                <a:gd name="T78" fmla="*/ 418 w 422"/>
                <a:gd name="T79" fmla="*/ 280 h 450"/>
                <a:gd name="T80" fmla="*/ 420 w 422"/>
                <a:gd name="T81" fmla="*/ 256 h 450"/>
                <a:gd name="T82" fmla="*/ 422 w 422"/>
                <a:gd name="T83" fmla="*/ 232 h 450"/>
                <a:gd name="T84" fmla="*/ 422 w 422"/>
                <a:gd name="T85" fmla="*/ 208 h 450"/>
                <a:gd name="T86" fmla="*/ 420 w 422"/>
                <a:gd name="T87" fmla="*/ 184 h 450"/>
                <a:gd name="T88" fmla="*/ 414 w 422"/>
                <a:gd name="T89" fmla="*/ 138 h 450"/>
                <a:gd name="T90" fmla="*/ 406 w 422"/>
                <a:gd name="T91" fmla="*/ 92 h 450"/>
                <a:gd name="T92" fmla="*/ 388 w 422"/>
                <a:gd name="T93" fmla="*/ 14 h 450"/>
                <a:gd name="T94" fmla="*/ 388 w 422"/>
                <a:gd name="T95" fmla="*/ 14 h 450"/>
                <a:gd name="T96" fmla="*/ 346 w 422"/>
                <a:gd name="T97" fmla="*/ 8 h 450"/>
                <a:gd name="T98" fmla="*/ 302 w 422"/>
                <a:gd name="T99" fmla="*/ 4 h 450"/>
                <a:gd name="T100" fmla="*/ 260 w 422"/>
                <a:gd name="T101" fmla="*/ 2 h 450"/>
                <a:gd name="T102" fmla="*/ 216 w 422"/>
                <a:gd name="T103" fmla="*/ 0 h 450"/>
                <a:gd name="T104" fmla="*/ 216 w 422"/>
                <a:gd name="T105"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2" h="450">
                  <a:moveTo>
                    <a:pt x="216" y="0"/>
                  </a:moveTo>
                  <a:lnTo>
                    <a:pt x="216" y="0"/>
                  </a:lnTo>
                  <a:lnTo>
                    <a:pt x="162" y="2"/>
                  </a:lnTo>
                  <a:lnTo>
                    <a:pt x="108" y="6"/>
                  </a:lnTo>
                  <a:lnTo>
                    <a:pt x="54" y="12"/>
                  </a:lnTo>
                  <a:lnTo>
                    <a:pt x="2" y="20"/>
                  </a:lnTo>
                  <a:lnTo>
                    <a:pt x="2" y="20"/>
                  </a:lnTo>
                  <a:lnTo>
                    <a:pt x="0" y="66"/>
                  </a:lnTo>
                  <a:lnTo>
                    <a:pt x="0" y="118"/>
                  </a:lnTo>
                  <a:lnTo>
                    <a:pt x="0" y="168"/>
                  </a:lnTo>
                  <a:lnTo>
                    <a:pt x="4" y="220"/>
                  </a:lnTo>
                  <a:lnTo>
                    <a:pt x="10" y="268"/>
                  </a:lnTo>
                  <a:lnTo>
                    <a:pt x="16" y="292"/>
                  </a:lnTo>
                  <a:lnTo>
                    <a:pt x="20" y="312"/>
                  </a:lnTo>
                  <a:lnTo>
                    <a:pt x="28" y="332"/>
                  </a:lnTo>
                  <a:lnTo>
                    <a:pt x="34" y="350"/>
                  </a:lnTo>
                  <a:lnTo>
                    <a:pt x="44" y="368"/>
                  </a:lnTo>
                  <a:lnTo>
                    <a:pt x="54" y="380"/>
                  </a:lnTo>
                  <a:lnTo>
                    <a:pt x="54" y="380"/>
                  </a:lnTo>
                  <a:lnTo>
                    <a:pt x="70" y="398"/>
                  </a:lnTo>
                  <a:lnTo>
                    <a:pt x="88" y="412"/>
                  </a:lnTo>
                  <a:lnTo>
                    <a:pt x="108" y="424"/>
                  </a:lnTo>
                  <a:lnTo>
                    <a:pt x="130" y="434"/>
                  </a:lnTo>
                  <a:lnTo>
                    <a:pt x="152" y="442"/>
                  </a:lnTo>
                  <a:lnTo>
                    <a:pt x="174" y="448"/>
                  </a:lnTo>
                  <a:lnTo>
                    <a:pt x="198" y="450"/>
                  </a:lnTo>
                  <a:lnTo>
                    <a:pt x="222" y="450"/>
                  </a:lnTo>
                  <a:lnTo>
                    <a:pt x="246" y="448"/>
                  </a:lnTo>
                  <a:lnTo>
                    <a:pt x="270" y="444"/>
                  </a:lnTo>
                  <a:lnTo>
                    <a:pt x="292" y="438"/>
                  </a:lnTo>
                  <a:lnTo>
                    <a:pt x="314" y="428"/>
                  </a:lnTo>
                  <a:lnTo>
                    <a:pt x="334" y="418"/>
                  </a:lnTo>
                  <a:lnTo>
                    <a:pt x="352" y="404"/>
                  </a:lnTo>
                  <a:lnTo>
                    <a:pt x="370" y="386"/>
                  </a:lnTo>
                  <a:lnTo>
                    <a:pt x="384" y="368"/>
                  </a:lnTo>
                  <a:lnTo>
                    <a:pt x="384" y="368"/>
                  </a:lnTo>
                  <a:lnTo>
                    <a:pt x="396" y="348"/>
                  </a:lnTo>
                  <a:lnTo>
                    <a:pt x="406" y="326"/>
                  </a:lnTo>
                  <a:lnTo>
                    <a:pt x="412" y="302"/>
                  </a:lnTo>
                  <a:lnTo>
                    <a:pt x="418" y="280"/>
                  </a:lnTo>
                  <a:lnTo>
                    <a:pt x="420" y="256"/>
                  </a:lnTo>
                  <a:lnTo>
                    <a:pt x="422" y="232"/>
                  </a:lnTo>
                  <a:lnTo>
                    <a:pt x="422" y="208"/>
                  </a:lnTo>
                  <a:lnTo>
                    <a:pt x="420" y="184"/>
                  </a:lnTo>
                  <a:lnTo>
                    <a:pt x="414" y="138"/>
                  </a:lnTo>
                  <a:lnTo>
                    <a:pt x="406" y="92"/>
                  </a:lnTo>
                  <a:lnTo>
                    <a:pt x="388" y="14"/>
                  </a:lnTo>
                  <a:lnTo>
                    <a:pt x="388" y="14"/>
                  </a:lnTo>
                  <a:lnTo>
                    <a:pt x="346" y="8"/>
                  </a:lnTo>
                  <a:lnTo>
                    <a:pt x="302" y="4"/>
                  </a:lnTo>
                  <a:lnTo>
                    <a:pt x="260" y="2"/>
                  </a:lnTo>
                  <a:lnTo>
                    <a:pt x="216" y="0"/>
                  </a:lnTo>
                  <a:lnTo>
                    <a:pt x="21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p:cNvSpPr>
              <a:spLocks/>
            </p:cNvSpPr>
            <p:nvPr/>
          </p:nvSpPr>
          <p:spPr bwMode="auto">
            <a:xfrm rot="3996584">
              <a:off x="1446712" y="2569619"/>
              <a:ext cx="249325" cy="460900"/>
            </a:xfrm>
            <a:custGeom>
              <a:avLst/>
              <a:gdLst>
                <a:gd name="T0" fmla="*/ 330 w 568"/>
                <a:gd name="T1" fmla="*/ 0 h 1050"/>
                <a:gd name="T2" fmla="*/ 296 w 568"/>
                <a:gd name="T3" fmla="*/ 6 h 1050"/>
                <a:gd name="T4" fmla="*/ 262 w 568"/>
                <a:gd name="T5" fmla="*/ 20 h 1050"/>
                <a:gd name="T6" fmla="*/ 228 w 568"/>
                <a:gd name="T7" fmla="*/ 44 h 1050"/>
                <a:gd name="T8" fmla="*/ 196 w 568"/>
                <a:gd name="T9" fmla="*/ 74 h 1050"/>
                <a:gd name="T10" fmla="*/ 164 w 568"/>
                <a:gd name="T11" fmla="*/ 110 h 1050"/>
                <a:gd name="T12" fmla="*/ 106 w 568"/>
                <a:gd name="T13" fmla="*/ 200 h 1050"/>
                <a:gd name="T14" fmla="*/ 60 w 568"/>
                <a:gd name="T15" fmla="*/ 302 h 1050"/>
                <a:gd name="T16" fmla="*/ 24 w 568"/>
                <a:gd name="T17" fmla="*/ 410 h 1050"/>
                <a:gd name="T18" fmla="*/ 4 w 568"/>
                <a:gd name="T19" fmla="*/ 516 h 1050"/>
                <a:gd name="T20" fmla="*/ 2 w 568"/>
                <a:gd name="T21" fmla="*/ 592 h 1050"/>
                <a:gd name="T22" fmla="*/ 6 w 568"/>
                <a:gd name="T23" fmla="*/ 638 h 1050"/>
                <a:gd name="T24" fmla="*/ 10 w 568"/>
                <a:gd name="T25" fmla="*/ 660 h 1050"/>
                <a:gd name="T26" fmla="*/ 48 w 568"/>
                <a:gd name="T27" fmla="*/ 822 h 1050"/>
                <a:gd name="T28" fmla="*/ 66 w 568"/>
                <a:gd name="T29" fmla="*/ 916 h 1050"/>
                <a:gd name="T30" fmla="*/ 74 w 568"/>
                <a:gd name="T31" fmla="*/ 998 h 1050"/>
                <a:gd name="T32" fmla="*/ 72 w 568"/>
                <a:gd name="T33" fmla="*/ 1050 h 1050"/>
                <a:gd name="T34" fmla="*/ 124 w 568"/>
                <a:gd name="T35" fmla="*/ 1042 h 1050"/>
                <a:gd name="T36" fmla="*/ 230 w 568"/>
                <a:gd name="T37" fmla="*/ 1032 h 1050"/>
                <a:gd name="T38" fmla="*/ 284 w 568"/>
                <a:gd name="T39" fmla="*/ 1032 h 1050"/>
                <a:gd name="T40" fmla="*/ 366 w 568"/>
                <a:gd name="T41" fmla="*/ 1034 h 1050"/>
                <a:gd name="T42" fmla="*/ 446 w 568"/>
                <a:gd name="T43" fmla="*/ 1042 h 1050"/>
                <a:gd name="T44" fmla="*/ 444 w 568"/>
                <a:gd name="T45" fmla="*/ 946 h 1050"/>
                <a:gd name="T46" fmla="*/ 448 w 568"/>
                <a:gd name="T47" fmla="*/ 890 h 1050"/>
                <a:gd name="T48" fmla="*/ 458 w 568"/>
                <a:gd name="T49" fmla="*/ 828 h 1050"/>
                <a:gd name="T50" fmla="*/ 468 w 568"/>
                <a:gd name="T51" fmla="*/ 788 h 1050"/>
                <a:gd name="T52" fmla="*/ 508 w 568"/>
                <a:gd name="T53" fmla="*/ 668 h 1050"/>
                <a:gd name="T54" fmla="*/ 556 w 568"/>
                <a:gd name="T55" fmla="*/ 544 h 1050"/>
                <a:gd name="T56" fmla="*/ 566 w 568"/>
                <a:gd name="T57" fmla="*/ 486 h 1050"/>
                <a:gd name="T58" fmla="*/ 566 w 568"/>
                <a:gd name="T59" fmla="*/ 408 h 1050"/>
                <a:gd name="T60" fmla="*/ 552 w 568"/>
                <a:gd name="T61" fmla="*/ 318 h 1050"/>
                <a:gd name="T62" fmla="*/ 528 w 568"/>
                <a:gd name="T63" fmla="*/ 224 h 1050"/>
                <a:gd name="T64" fmla="*/ 494 w 568"/>
                <a:gd name="T65" fmla="*/ 138 h 1050"/>
                <a:gd name="T66" fmla="*/ 462 w 568"/>
                <a:gd name="T67" fmla="*/ 82 h 1050"/>
                <a:gd name="T68" fmla="*/ 436 w 568"/>
                <a:gd name="T69" fmla="*/ 50 h 1050"/>
                <a:gd name="T70" fmla="*/ 410 w 568"/>
                <a:gd name="T71" fmla="*/ 26 h 1050"/>
                <a:gd name="T72" fmla="*/ 380 w 568"/>
                <a:gd name="T73" fmla="*/ 8 h 1050"/>
                <a:gd name="T74" fmla="*/ 348 w 568"/>
                <a:gd name="T75" fmla="*/ 0 h 1050"/>
                <a:gd name="T76" fmla="*/ 330 w 568"/>
                <a:gd name="T7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8" h="1050">
                  <a:moveTo>
                    <a:pt x="330" y="0"/>
                  </a:moveTo>
                  <a:lnTo>
                    <a:pt x="330" y="0"/>
                  </a:lnTo>
                  <a:lnTo>
                    <a:pt x="312" y="2"/>
                  </a:lnTo>
                  <a:lnTo>
                    <a:pt x="296" y="6"/>
                  </a:lnTo>
                  <a:lnTo>
                    <a:pt x="278" y="12"/>
                  </a:lnTo>
                  <a:lnTo>
                    <a:pt x="262" y="20"/>
                  </a:lnTo>
                  <a:lnTo>
                    <a:pt x="244" y="32"/>
                  </a:lnTo>
                  <a:lnTo>
                    <a:pt x="228" y="44"/>
                  </a:lnTo>
                  <a:lnTo>
                    <a:pt x="212" y="58"/>
                  </a:lnTo>
                  <a:lnTo>
                    <a:pt x="196" y="74"/>
                  </a:lnTo>
                  <a:lnTo>
                    <a:pt x="180" y="92"/>
                  </a:lnTo>
                  <a:lnTo>
                    <a:pt x="164" y="110"/>
                  </a:lnTo>
                  <a:lnTo>
                    <a:pt x="134" y="152"/>
                  </a:lnTo>
                  <a:lnTo>
                    <a:pt x="106" y="200"/>
                  </a:lnTo>
                  <a:lnTo>
                    <a:pt x="82" y="248"/>
                  </a:lnTo>
                  <a:lnTo>
                    <a:pt x="60" y="302"/>
                  </a:lnTo>
                  <a:lnTo>
                    <a:pt x="40" y="356"/>
                  </a:lnTo>
                  <a:lnTo>
                    <a:pt x="24" y="410"/>
                  </a:lnTo>
                  <a:lnTo>
                    <a:pt x="12" y="464"/>
                  </a:lnTo>
                  <a:lnTo>
                    <a:pt x="4" y="516"/>
                  </a:lnTo>
                  <a:lnTo>
                    <a:pt x="0" y="568"/>
                  </a:lnTo>
                  <a:lnTo>
                    <a:pt x="2" y="592"/>
                  </a:lnTo>
                  <a:lnTo>
                    <a:pt x="2" y="616"/>
                  </a:lnTo>
                  <a:lnTo>
                    <a:pt x="6" y="638"/>
                  </a:lnTo>
                  <a:lnTo>
                    <a:pt x="10" y="660"/>
                  </a:lnTo>
                  <a:lnTo>
                    <a:pt x="10" y="660"/>
                  </a:lnTo>
                  <a:lnTo>
                    <a:pt x="26" y="732"/>
                  </a:lnTo>
                  <a:lnTo>
                    <a:pt x="48" y="822"/>
                  </a:lnTo>
                  <a:lnTo>
                    <a:pt x="58" y="870"/>
                  </a:lnTo>
                  <a:lnTo>
                    <a:pt x="66" y="916"/>
                  </a:lnTo>
                  <a:lnTo>
                    <a:pt x="72" y="960"/>
                  </a:lnTo>
                  <a:lnTo>
                    <a:pt x="74" y="998"/>
                  </a:lnTo>
                  <a:lnTo>
                    <a:pt x="74" y="998"/>
                  </a:lnTo>
                  <a:lnTo>
                    <a:pt x="72" y="1050"/>
                  </a:lnTo>
                  <a:lnTo>
                    <a:pt x="72" y="1050"/>
                  </a:lnTo>
                  <a:lnTo>
                    <a:pt x="124" y="1042"/>
                  </a:lnTo>
                  <a:lnTo>
                    <a:pt x="178" y="1036"/>
                  </a:lnTo>
                  <a:lnTo>
                    <a:pt x="230" y="1032"/>
                  </a:lnTo>
                  <a:lnTo>
                    <a:pt x="284" y="1032"/>
                  </a:lnTo>
                  <a:lnTo>
                    <a:pt x="284" y="1032"/>
                  </a:lnTo>
                  <a:lnTo>
                    <a:pt x="326" y="1032"/>
                  </a:lnTo>
                  <a:lnTo>
                    <a:pt x="366" y="1034"/>
                  </a:lnTo>
                  <a:lnTo>
                    <a:pt x="446" y="1042"/>
                  </a:lnTo>
                  <a:lnTo>
                    <a:pt x="446" y="1042"/>
                  </a:lnTo>
                  <a:lnTo>
                    <a:pt x="444" y="998"/>
                  </a:lnTo>
                  <a:lnTo>
                    <a:pt x="444" y="946"/>
                  </a:lnTo>
                  <a:lnTo>
                    <a:pt x="446" y="918"/>
                  </a:lnTo>
                  <a:lnTo>
                    <a:pt x="448" y="890"/>
                  </a:lnTo>
                  <a:lnTo>
                    <a:pt x="452" y="860"/>
                  </a:lnTo>
                  <a:lnTo>
                    <a:pt x="458" y="828"/>
                  </a:lnTo>
                  <a:lnTo>
                    <a:pt x="458" y="828"/>
                  </a:lnTo>
                  <a:lnTo>
                    <a:pt x="468" y="788"/>
                  </a:lnTo>
                  <a:lnTo>
                    <a:pt x="482" y="746"/>
                  </a:lnTo>
                  <a:lnTo>
                    <a:pt x="508" y="668"/>
                  </a:lnTo>
                  <a:lnTo>
                    <a:pt x="556" y="544"/>
                  </a:lnTo>
                  <a:lnTo>
                    <a:pt x="556" y="544"/>
                  </a:lnTo>
                  <a:lnTo>
                    <a:pt x="562" y="518"/>
                  </a:lnTo>
                  <a:lnTo>
                    <a:pt x="566" y="486"/>
                  </a:lnTo>
                  <a:lnTo>
                    <a:pt x="568" y="450"/>
                  </a:lnTo>
                  <a:lnTo>
                    <a:pt x="566" y="408"/>
                  </a:lnTo>
                  <a:lnTo>
                    <a:pt x="560" y="364"/>
                  </a:lnTo>
                  <a:lnTo>
                    <a:pt x="552" y="318"/>
                  </a:lnTo>
                  <a:lnTo>
                    <a:pt x="542" y="272"/>
                  </a:lnTo>
                  <a:lnTo>
                    <a:pt x="528" y="224"/>
                  </a:lnTo>
                  <a:lnTo>
                    <a:pt x="512" y="180"/>
                  </a:lnTo>
                  <a:lnTo>
                    <a:pt x="494" y="138"/>
                  </a:lnTo>
                  <a:lnTo>
                    <a:pt x="474" y="100"/>
                  </a:lnTo>
                  <a:lnTo>
                    <a:pt x="462" y="82"/>
                  </a:lnTo>
                  <a:lnTo>
                    <a:pt x="450" y="66"/>
                  </a:lnTo>
                  <a:lnTo>
                    <a:pt x="436" y="50"/>
                  </a:lnTo>
                  <a:lnTo>
                    <a:pt x="424" y="38"/>
                  </a:lnTo>
                  <a:lnTo>
                    <a:pt x="410" y="26"/>
                  </a:lnTo>
                  <a:lnTo>
                    <a:pt x="394" y="16"/>
                  </a:lnTo>
                  <a:lnTo>
                    <a:pt x="380" y="8"/>
                  </a:lnTo>
                  <a:lnTo>
                    <a:pt x="364" y="4"/>
                  </a:lnTo>
                  <a:lnTo>
                    <a:pt x="348" y="0"/>
                  </a:lnTo>
                  <a:lnTo>
                    <a:pt x="330" y="0"/>
                  </a:lnTo>
                  <a:lnTo>
                    <a:pt x="330"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rot="813857">
            <a:off x="1995365" y="2735765"/>
            <a:ext cx="645217" cy="355249"/>
            <a:chOff x="1472586" y="2945007"/>
            <a:chExt cx="645217" cy="355249"/>
          </a:xfrm>
        </p:grpSpPr>
        <p:sp>
          <p:nvSpPr>
            <p:cNvPr id="41" name="Freeform 7"/>
            <p:cNvSpPr>
              <a:spLocks/>
            </p:cNvSpPr>
            <p:nvPr/>
          </p:nvSpPr>
          <p:spPr bwMode="auto">
            <a:xfrm rot="3996584">
              <a:off x="1475220" y="3112384"/>
              <a:ext cx="185238" cy="190505"/>
            </a:xfrm>
            <a:custGeom>
              <a:avLst/>
              <a:gdLst>
                <a:gd name="T0" fmla="*/ 206 w 422"/>
                <a:gd name="T1" fmla="*/ 0 h 434"/>
                <a:gd name="T2" fmla="*/ 206 w 422"/>
                <a:gd name="T3" fmla="*/ 0 h 434"/>
                <a:gd name="T4" fmla="*/ 162 w 422"/>
                <a:gd name="T5" fmla="*/ 2 h 434"/>
                <a:gd name="T6" fmla="*/ 118 w 422"/>
                <a:gd name="T7" fmla="*/ 4 h 434"/>
                <a:gd name="T8" fmla="*/ 74 w 422"/>
                <a:gd name="T9" fmla="*/ 8 h 434"/>
                <a:gd name="T10" fmla="*/ 30 w 422"/>
                <a:gd name="T11" fmla="*/ 14 h 434"/>
                <a:gd name="T12" fmla="*/ 30 w 422"/>
                <a:gd name="T13" fmla="*/ 14 h 434"/>
                <a:gd name="T14" fmla="*/ 14 w 422"/>
                <a:gd name="T15" fmla="*/ 92 h 434"/>
                <a:gd name="T16" fmla="*/ 6 w 422"/>
                <a:gd name="T17" fmla="*/ 136 h 434"/>
                <a:gd name="T18" fmla="*/ 2 w 422"/>
                <a:gd name="T19" fmla="*/ 180 h 434"/>
                <a:gd name="T20" fmla="*/ 0 w 422"/>
                <a:gd name="T21" fmla="*/ 202 h 434"/>
                <a:gd name="T22" fmla="*/ 2 w 422"/>
                <a:gd name="T23" fmla="*/ 224 h 434"/>
                <a:gd name="T24" fmla="*/ 2 w 422"/>
                <a:gd name="T25" fmla="*/ 248 h 434"/>
                <a:gd name="T26" fmla="*/ 6 w 422"/>
                <a:gd name="T27" fmla="*/ 270 h 434"/>
                <a:gd name="T28" fmla="*/ 12 w 422"/>
                <a:gd name="T29" fmla="*/ 290 h 434"/>
                <a:gd name="T30" fmla="*/ 18 w 422"/>
                <a:gd name="T31" fmla="*/ 312 h 434"/>
                <a:gd name="T32" fmla="*/ 28 w 422"/>
                <a:gd name="T33" fmla="*/ 332 h 434"/>
                <a:gd name="T34" fmla="*/ 38 w 422"/>
                <a:gd name="T35" fmla="*/ 350 h 434"/>
                <a:gd name="T36" fmla="*/ 38 w 422"/>
                <a:gd name="T37" fmla="*/ 350 h 434"/>
                <a:gd name="T38" fmla="*/ 54 w 422"/>
                <a:gd name="T39" fmla="*/ 370 h 434"/>
                <a:gd name="T40" fmla="*/ 70 w 422"/>
                <a:gd name="T41" fmla="*/ 386 h 434"/>
                <a:gd name="T42" fmla="*/ 88 w 422"/>
                <a:gd name="T43" fmla="*/ 400 h 434"/>
                <a:gd name="T44" fmla="*/ 108 w 422"/>
                <a:gd name="T45" fmla="*/ 412 h 434"/>
                <a:gd name="T46" fmla="*/ 130 w 422"/>
                <a:gd name="T47" fmla="*/ 422 h 434"/>
                <a:gd name="T48" fmla="*/ 154 w 422"/>
                <a:gd name="T49" fmla="*/ 428 h 434"/>
                <a:gd name="T50" fmla="*/ 176 w 422"/>
                <a:gd name="T51" fmla="*/ 432 h 434"/>
                <a:gd name="T52" fmla="*/ 200 w 422"/>
                <a:gd name="T53" fmla="*/ 434 h 434"/>
                <a:gd name="T54" fmla="*/ 224 w 422"/>
                <a:gd name="T55" fmla="*/ 434 h 434"/>
                <a:gd name="T56" fmla="*/ 248 w 422"/>
                <a:gd name="T57" fmla="*/ 430 h 434"/>
                <a:gd name="T58" fmla="*/ 270 w 422"/>
                <a:gd name="T59" fmla="*/ 426 h 434"/>
                <a:gd name="T60" fmla="*/ 294 w 422"/>
                <a:gd name="T61" fmla="*/ 418 h 434"/>
                <a:gd name="T62" fmla="*/ 314 w 422"/>
                <a:gd name="T63" fmla="*/ 408 h 434"/>
                <a:gd name="T64" fmla="*/ 334 w 422"/>
                <a:gd name="T65" fmla="*/ 396 h 434"/>
                <a:gd name="T66" fmla="*/ 352 w 422"/>
                <a:gd name="T67" fmla="*/ 380 h 434"/>
                <a:gd name="T68" fmla="*/ 368 w 422"/>
                <a:gd name="T69" fmla="*/ 364 h 434"/>
                <a:gd name="T70" fmla="*/ 368 w 422"/>
                <a:gd name="T71" fmla="*/ 364 h 434"/>
                <a:gd name="T72" fmla="*/ 378 w 422"/>
                <a:gd name="T73" fmla="*/ 352 h 434"/>
                <a:gd name="T74" fmla="*/ 386 w 422"/>
                <a:gd name="T75" fmla="*/ 336 h 434"/>
                <a:gd name="T76" fmla="*/ 394 w 422"/>
                <a:gd name="T77" fmla="*/ 318 h 434"/>
                <a:gd name="T78" fmla="*/ 400 w 422"/>
                <a:gd name="T79" fmla="*/ 300 h 434"/>
                <a:gd name="T80" fmla="*/ 410 w 422"/>
                <a:gd name="T81" fmla="*/ 258 h 434"/>
                <a:gd name="T82" fmla="*/ 416 w 422"/>
                <a:gd name="T83" fmla="*/ 212 h 434"/>
                <a:gd name="T84" fmla="*/ 420 w 422"/>
                <a:gd name="T85" fmla="*/ 164 h 434"/>
                <a:gd name="T86" fmla="*/ 422 w 422"/>
                <a:gd name="T87" fmla="*/ 114 h 434"/>
                <a:gd name="T88" fmla="*/ 422 w 422"/>
                <a:gd name="T89" fmla="*/ 66 h 434"/>
                <a:gd name="T90" fmla="*/ 422 w 422"/>
                <a:gd name="T91" fmla="*/ 20 h 434"/>
                <a:gd name="T92" fmla="*/ 422 w 422"/>
                <a:gd name="T93" fmla="*/ 20 h 434"/>
                <a:gd name="T94" fmla="*/ 368 w 422"/>
                <a:gd name="T95" fmla="*/ 12 h 434"/>
                <a:gd name="T96" fmla="*/ 314 w 422"/>
                <a:gd name="T97" fmla="*/ 6 h 434"/>
                <a:gd name="T98" fmla="*/ 260 w 422"/>
                <a:gd name="T99" fmla="*/ 2 h 434"/>
                <a:gd name="T100" fmla="*/ 206 w 422"/>
                <a:gd name="T101" fmla="*/ 0 h 434"/>
                <a:gd name="T102" fmla="*/ 206 w 422"/>
                <a:gd name="T10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2" h="434">
                  <a:moveTo>
                    <a:pt x="206" y="0"/>
                  </a:moveTo>
                  <a:lnTo>
                    <a:pt x="206" y="0"/>
                  </a:lnTo>
                  <a:lnTo>
                    <a:pt x="162" y="2"/>
                  </a:lnTo>
                  <a:lnTo>
                    <a:pt x="118" y="4"/>
                  </a:lnTo>
                  <a:lnTo>
                    <a:pt x="74" y="8"/>
                  </a:lnTo>
                  <a:lnTo>
                    <a:pt x="30" y="14"/>
                  </a:lnTo>
                  <a:lnTo>
                    <a:pt x="30" y="14"/>
                  </a:lnTo>
                  <a:lnTo>
                    <a:pt x="14" y="92"/>
                  </a:lnTo>
                  <a:lnTo>
                    <a:pt x="6" y="136"/>
                  </a:lnTo>
                  <a:lnTo>
                    <a:pt x="2" y="180"/>
                  </a:lnTo>
                  <a:lnTo>
                    <a:pt x="0" y="202"/>
                  </a:lnTo>
                  <a:lnTo>
                    <a:pt x="2" y="224"/>
                  </a:lnTo>
                  <a:lnTo>
                    <a:pt x="2" y="248"/>
                  </a:lnTo>
                  <a:lnTo>
                    <a:pt x="6" y="270"/>
                  </a:lnTo>
                  <a:lnTo>
                    <a:pt x="12" y="290"/>
                  </a:lnTo>
                  <a:lnTo>
                    <a:pt x="18" y="312"/>
                  </a:lnTo>
                  <a:lnTo>
                    <a:pt x="28" y="332"/>
                  </a:lnTo>
                  <a:lnTo>
                    <a:pt x="38" y="350"/>
                  </a:lnTo>
                  <a:lnTo>
                    <a:pt x="38" y="350"/>
                  </a:lnTo>
                  <a:lnTo>
                    <a:pt x="54" y="370"/>
                  </a:lnTo>
                  <a:lnTo>
                    <a:pt x="70" y="386"/>
                  </a:lnTo>
                  <a:lnTo>
                    <a:pt x="88" y="400"/>
                  </a:lnTo>
                  <a:lnTo>
                    <a:pt x="108" y="412"/>
                  </a:lnTo>
                  <a:lnTo>
                    <a:pt x="130" y="422"/>
                  </a:lnTo>
                  <a:lnTo>
                    <a:pt x="154" y="428"/>
                  </a:lnTo>
                  <a:lnTo>
                    <a:pt x="176" y="432"/>
                  </a:lnTo>
                  <a:lnTo>
                    <a:pt x="200" y="434"/>
                  </a:lnTo>
                  <a:lnTo>
                    <a:pt x="224" y="434"/>
                  </a:lnTo>
                  <a:lnTo>
                    <a:pt x="248" y="430"/>
                  </a:lnTo>
                  <a:lnTo>
                    <a:pt x="270" y="426"/>
                  </a:lnTo>
                  <a:lnTo>
                    <a:pt x="294" y="418"/>
                  </a:lnTo>
                  <a:lnTo>
                    <a:pt x="314" y="408"/>
                  </a:lnTo>
                  <a:lnTo>
                    <a:pt x="334" y="396"/>
                  </a:lnTo>
                  <a:lnTo>
                    <a:pt x="352" y="380"/>
                  </a:lnTo>
                  <a:lnTo>
                    <a:pt x="368" y="364"/>
                  </a:lnTo>
                  <a:lnTo>
                    <a:pt x="368" y="364"/>
                  </a:lnTo>
                  <a:lnTo>
                    <a:pt x="378" y="352"/>
                  </a:lnTo>
                  <a:lnTo>
                    <a:pt x="386" y="336"/>
                  </a:lnTo>
                  <a:lnTo>
                    <a:pt x="394" y="318"/>
                  </a:lnTo>
                  <a:lnTo>
                    <a:pt x="400" y="300"/>
                  </a:lnTo>
                  <a:lnTo>
                    <a:pt x="410" y="258"/>
                  </a:lnTo>
                  <a:lnTo>
                    <a:pt x="416" y="212"/>
                  </a:lnTo>
                  <a:lnTo>
                    <a:pt x="420" y="164"/>
                  </a:lnTo>
                  <a:lnTo>
                    <a:pt x="422" y="114"/>
                  </a:lnTo>
                  <a:lnTo>
                    <a:pt x="422" y="66"/>
                  </a:lnTo>
                  <a:lnTo>
                    <a:pt x="422" y="20"/>
                  </a:lnTo>
                  <a:lnTo>
                    <a:pt x="422" y="20"/>
                  </a:lnTo>
                  <a:lnTo>
                    <a:pt x="368" y="12"/>
                  </a:lnTo>
                  <a:lnTo>
                    <a:pt x="314" y="6"/>
                  </a:lnTo>
                  <a:lnTo>
                    <a:pt x="260" y="2"/>
                  </a:lnTo>
                  <a:lnTo>
                    <a:pt x="206" y="0"/>
                  </a:lnTo>
                  <a:lnTo>
                    <a:pt x="20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p:cNvSpPr>
            <p:nvPr/>
          </p:nvSpPr>
          <p:spPr bwMode="auto">
            <a:xfrm rot="3996584">
              <a:off x="1759179" y="2834830"/>
              <a:ext cx="248447" cy="468801"/>
            </a:xfrm>
            <a:custGeom>
              <a:avLst/>
              <a:gdLst>
                <a:gd name="T0" fmla="*/ 236 w 566"/>
                <a:gd name="T1" fmla="*/ 0 h 1068"/>
                <a:gd name="T2" fmla="*/ 202 w 566"/>
                <a:gd name="T3" fmla="*/ 4 h 1068"/>
                <a:gd name="T4" fmla="*/ 172 w 566"/>
                <a:gd name="T5" fmla="*/ 18 h 1068"/>
                <a:gd name="T6" fmla="*/ 142 w 566"/>
                <a:gd name="T7" fmla="*/ 38 h 1068"/>
                <a:gd name="T8" fmla="*/ 116 w 566"/>
                <a:gd name="T9" fmla="*/ 66 h 1068"/>
                <a:gd name="T10" fmla="*/ 94 w 566"/>
                <a:gd name="T11" fmla="*/ 100 h 1068"/>
                <a:gd name="T12" fmla="*/ 54 w 566"/>
                <a:gd name="T13" fmla="*/ 182 h 1068"/>
                <a:gd name="T14" fmla="*/ 24 w 566"/>
                <a:gd name="T15" fmla="*/ 272 h 1068"/>
                <a:gd name="T16" fmla="*/ 6 w 566"/>
                <a:gd name="T17" fmla="*/ 366 h 1068"/>
                <a:gd name="T18" fmla="*/ 0 w 566"/>
                <a:gd name="T19" fmla="*/ 450 h 1068"/>
                <a:gd name="T20" fmla="*/ 4 w 566"/>
                <a:gd name="T21" fmla="*/ 520 h 1068"/>
                <a:gd name="T22" fmla="*/ 10 w 566"/>
                <a:gd name="T23" fmla="*/ 546 h 1068"/>
                <a:gd name="T24" fmla="*/ 86 w 566"/>
                <a:gd name="T25" fmla="*/ 748 h 1068"/>
                <a:gd name="T26" fmla="*/ 108 w 566"/>
                <a:gd name="T27" fmla="*/ 830 h 1068"/>
                <a:gd name="T28" fmla="*/ 114 w 566"/>
                <a:gd name="T29" fmla="*/ 864 h 1068"/>
                <a:gd name="T30" fmla="*/ 122 w 566"/>
                <a:gd name="T31" fmla="*/ 930 h 1068"/>
                <a:gd name="T32" fmla="*/ 122 w 566"/>
                <a:gd name="T33" fmla="*/ 1016 h 1068"/>
                <a:gd name="T34" fmla="*/ 118 w 566"/>
                <a:gd name="T35" fmla="*/ 1062 h 1068"/>
                <a:gd name="T36" fmla="*/ 240 w 566"/>
                <a:gd name="T37" fmla="*/ 1050 h 1068"/>
                <a:gd name="T38" fmla="*/ 282 w 566"/>
                <a:gd name="T39" fmla="*/ 1050 h 1068"/>
                <a:gd name="T40" fmla="*/ 390 w 566"/>
                <a:gd name="T41" fmla="*/ 1054 h 1068"/>
                <a:gd name="T42" fmla="*/ 494 w 566"/>
                <a:gd name="T43" fmla="*/ 1068 h 1068"/>
                <a:gd name="T44" fmla="*/ 492 w 566"/>
                <a:gd name="T45" fmla="*/ 1000 h 1068"/>
                <a:gd name="T46" fmla="*/ 494 w 566"/>
                <a:gd name="T47" fmla="*/ 960 h 1068"/>
                <a:gd name="T48" fmla="*/ 508 w 566"/>
                <a:gd name="T49" fmla="*/ 872 h 1068"/>
                <a:gd name="T50" fmla="*/ 540 w 566"/>
                <a:gd name="T51" fmla="*/ 734 h 1068"/>
                <a:gd name="T52" fmla="*/ 558 w 566"/>
                <a:gd name="T53" fmla="*/ 660 h 1068"/>
                <a:gd name="T54" fmla="*/ 564 w 566"/>
                <a:gd name="T55" fmla="*/ 616 h 1068"/>
                <a:gd name="T56" fmla="*/ 566 w 566"/>
                <a:gd name="T57" fmla="*/ 570 h 1068"/>
                <a:gd name="T58" fmla="*/ 554 w 566"/>
                <a:gd name="T59" fmla="*/ 466 h 1068"/>
                <a:gd name="T60" fmla="*/ 526 w 566"/>
                <a:gd name="T61" fmla="*/ 356 h 1068"/>
                <a:gd name="T62" fmla="*/ 484 w 566"/>
                <a:gd name="T63" fmla="*/ 250 h 1068"/>
                <a:gd name="T64" fmla="*/ 432 w 566"/>
                <a:gd name="T65" fmla="*/ 154 h 1068"/>
                <a:gd name="T66" fmla="*/ 386 w 566"/>
                <a:gd name="T67" fmla="*/ 94 h 1068"/>
                <a:gd name="T68" fmla="*/ 354 w 566"/>
                <a:gd name="T69" fmla="*/ 60 h 1068"/>
                <a:gd name="T70" fmla="*/ 322 w 566"/>
                <a:gd name="T71" fmla="*/ 32 h 1068"/>
                <a:gd name="T72" fmla="*/ 288 w 566"/>
                <a:gd name="T73" fmla="*/ 14 h 1068"/>
                <a:gd name="T74" fmla="*/ 254 w 566"/>
                <a:gd name="T75" fmla="*/ 2 h 1068"/>
                <a:gd name="T76" fmla="*/ 236 w 566"/>
                <a:gd name="T77" fmla="*/ 0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6" h="1068">
                  <a:moveTo>
                    <a:pt x="236" y="0"/>
                  </a:moveTo>
                  <a:lnTo>
                    <a:pt x="236" y="0"/>
                  </a:lnTo>
                  <a:lnTo>
                    <a:pt x="218" y="2"/>
                  </a:lnTo>
                  <a:lnTo>
                    <a:pt x="202" y="4"/>
                  </a:lnTo>
                  <a:lnTo>
                    <a:pt x="186" y="10"/>
                  </a:lnTo>
                  <a:lnTo>
                    <a:pt x="172" y="18"/>
                  </a:lnTo>
                  <a:lnTo>
                    <a:pt x="156" y="28"/>
                  </a:lnTo>
                  <a:lnTo>
                    <a:pt x="142" y="38"/>
                  </a:lnTo>
                  <a:lnTo>
                    <a:pt x="130" y="52"/>
                  </a:lnTo>
                  <a:lnTo>
                    <a:pt x="116" y="66"/>
                  </a:lnTo>
                  <a:lnTo>
                    <a:pt x="104" y="82"/>
                  </a:lnTo>
                  <a:lnTo>
                    <a:pt x="94" y="100"/>
                  </a:lnTo>
                  <a:lnTo>
                    <a:pt x="72" y="138"/>
                  </a:lnTo>
                  <a:lnTo>
                    <a:pt x="54" y="182"/>
                  </a:lnTo>
                  <a:lnTo>
                    <a:pt x="38" y="226"/>
                  </a:lnTo>
                  <a:lnTo>
                    <a:pt x="24" y="272"/>
                  </a:lnTo>
                  <a:lnTo>
                    <a:pt x="14" y="320"/>
                  </a:lnTo>
                  <a:lnTo>
                    <a:pt x="6" y="366"/>
                  </a:lnTo>
                  <a:lnTo>
                    <a:pt x="2" y="410"/>
                  </a:lnTo>
                  <a:lnTo>
                    <a:pt x="0" y="450"/>
                  </a:lnTo>
                  <a:lnTo>
                    <a:pt x="0" y="488"/>
                  </a:lnTo>
                  <a:lnTo>
                    <a:pt x="4" y="520"/>
                  </a:lnTo>
                  <a:lnTo>
                    <a:pt x="10" y="546"/>
                  </a:lnTo>
                  <a:lnTo>
                    <a:pt x="10" y="546"/>
                  </a:lnTo>
                  <a:lnTo>
                    <a:pt x="58" y="668"/>
                  </a:lnTo>
                  <a:lnTo>
                    <a:pt x="86" y="748"/>
                  </a:lnTo>
                  <a:lnTo>
                    <a:pt x="98" y="788"/>
                  </a:lnTo>
                  <a:lnTo>
                    <a:pt x="108" y="830"/>
                  </a:lnTo>
                  <a:lnTo>
                    <a:pt x="108" y="830"/>
                  </a:lnTo>
                  <a:lnTo>
                    <a:pt x="114" y="864"/>
                  </a:lnTo>
                  <a:lnTo>
                    <a:pt x="118" y="898"/>
                  </a:lnTo>
                  <a:lnTo>
                    <a:pt x="122" y="930"/>
                  </a:lnTo>
                  <a:lnTo>
                    <a:pt x="122" y="962"/>
                  </a:lnTo>
                  <a:lnTo>
                    <a:pt x="122" y="1016"/>
                  </a:lnTo>
                  <a:lnTo>
                    <a:pt x="118" y="1062"/>
                  </a:lnTo>
                  <a:lnTo>
                    <a:pt x="118" y="1062"/>
                  </a:lnTo>
                  <a:lnTo>
                    <a:pt x="200" y="1052"/>
                  </a:lnTo>
                  <a:lnTo>
                    <a:pt x="240" y="1050"/>
                  </a:lnTo>
                  <a:lnTo>
                    <a:pt x="282" y="1050"/>
                  </a:lnTo>
                  <a:lnTo>
                    <a:pt x="282" y="1050"/>
                  </a:lnTo>
                  <a:lnTo>
                    <a:pt x="336" y="1052"/>
                  </a:lnTo>
                  <a:lnTo>
                    <a:pt x="390" y="1054"/>
                  </a:lnTo>
                  <a:lnTo>
                    <a:pt x="442" y="1060"/>
                  </a:lnTo>
                  <a:lnTo>
                    <a:pt x="494" y="1068"/>
                  </a:lnTo>
                  <a:lnTo>
                    <a:pt x="494" y="1068"/>
                  </a:lnTo>
                  <a:lnTo>
                    <a:pt x="492" y="1000"/>
                  </a:lnTo>
                  <a:lnTo>
                    <a:pt x="492" y="1000"/>
                  </a:lnTo>
                  <a:lnTo>
                    <a:pt x="494" y="960"/>
                  </a:lnTo>
                  <a:lnTo>
                    <a:pt x="500" y="918"/>
                  </a:lnTo>
                  <a:lnTo>
                    <a:pt x="508" y="872"/>
                  </a:lnTo>
                  <a:lnTo>
                    <a:pt x="518" y="824"/>
                  </a:lnTo>
                  <a:lnTo>
                    <a:pt x="540" y="734"/>
                  </a:lnTo>
                  <a:lnTo>
                    <a:pt x="558" y="660"/>
                  </a:lnTo>
                  <a:lnTo>
                    <a:pt x="558" y="660"/>
                  </a:lnTo>
                  <a:lnTo>
                    <a:pt x="562" y="640"/>
                  </a:lnTo>
                  <a:lnTo>
                    <a:pt x="564" y="616"/>
                  </a:lnTo>
                  <a:lnTo>
                    <a:pt x="566" y="594"/>
                  </a:lnTo>
                  <a:lnTo>
                    <a:pt x="566" y="570"/>
                  </a:lnTo>
                  <a:lnTo>
                    <a:pt x="562" y="518"/>
                  </a:lnTo>
                  <a:lnTo>
                    <a:pt x="554" y="466"/>
                  </a:lnTo>
                  <a:lnTo>
                    <a:pt x="542" y="410"/>
                  </a:lnTo>
                  <a:lnTo>
                    <a:pt x="526" y="356"/>
                  </a:lnTo>
                  <a:lnTo>
                    <a:pt x="506" y="302"/>
                  </a:lnTo>
                  <a:lnTo>
                    <a:pt x="484" y="250"/>
                  </a:lnTo>
                  <a:lnTo>
                    <a:pt x="460" y="200"/>
                  </a:lnTo>
                  <a:lnTo>
                    <a:pt x="432" y="154"/>
                  </a:lnTo>
                  <a:lnTo>
                    <a:pt x="402" y="112"/>
                  </a:lnTo>
                  <a:lnTo>
                    <a:pt x="386" y="94"/>
                  </a:lnTo>
                  <a:lnTo>
                    <a:pt x="370" y="76"/>
                  </a:lnTo>
                  <a:lnTo>
                    <a:pt x="354" y="60"/>
                  </a:lnTo>
                  <a:lnTo>
                    <a:pt x="338" y="46"/>
                  </a:lnTo>
                  <a:lnTo>
                    <a:pt x="322" y="32"/>
                  </a:lnTo>
                  <a:lnTo>
                    <a:pt x="304" y="22"/>
                  </a:lnTo>
                  <a:lnTo>
                    <a:pt x="288" y="14"/>
                  </a:lnTo>
                  <a:lnTo>
                    <a:pt x="270" y="6"/>
                  </a:lnTo>
                  <a:lnTo>
                    <a:pt x="254" y="2"/>
                  </a:lnTo>
                  <a:lnTo>
                    <a:pt x="236" y="0"/>
                  </a:lnTo>
                  <a:lnTo>
                    <a:pt x="23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rot="476118">
            <a:off x="2628607" y="2429451"/>
            <a:ext cx="752133" cy="306664"/>
            <a:chOff x="2254659" y="2564924"/>
            <a:chExt cx="752133" cy="306664"/>
          </a:xfrm>
        </p:grpSpPr>
        <p:sp>
          <p:nvSpPr>
            <p:cNvPr id="44" name="Freeform 5"/>
            <p:cNvSpPr>
              <a:spLocks/>
            </p:cNvSpPr>
            <p:nvPr/>
          </p:nvSpPr>
          <p:spPr bwMode="auto">
            <a:xfrm rot="5934235">
              <a:off x="2261570" y="2558013"/>
              <a:ext cx="208298" cy="222119"/>
            </a:xfrm>
            <a:custGeom>
              <a:avLst/>
              <a:gdLst>
                <a:gd name="T0" fmla="*/ 216 w 422"/>
                <a:gd name="T1" fmla="*/ 0 h 450"/>
                <a:gd name="T2" fmla="*/ 216 w 422"/>
                <a:gd name="T3" fmla="*/ 0 h 450"/>
                <a:gd name="T4" fmla="*/ 162 w 422"/>
                <a:gd name="T5" fmla="*/ 2 h 450"/>
                <a:gd name="T6" fmla="*/ 108 w 422"/>
                <a:gd name="T7" fmla="*/ 6 h 450"/>
                <a:gd name="T8" fmla="*/ 54 w 422"/>
                <a:gd name="T9" fmla="*/ 12 h 450"/>
                <a:gd name="T10" fmla="*/ 2 w 422"/>
                <a:gd name="T11" fmla="*/ 20 h 450"/>
                <a:gd name="T12" fmla="*/ 2 w 422"/>
                <a:gd name="T13" fmla="*/ 20 h 450"/>
                <a:gd name="T14" fmla="*/ 0 w 422"/>
                <a:gd name="T15" fmla="*/ 66 h 450"/>
                <a:gd name="T16" fmla="*/ 0 w 422"/>
                <a:gd name="T17" fmla="*/ 118 h 450"/>
                <a:gd name="T18" fmla="*/ 0 w 422"/>
                <a:gd name="T19" fmla="*/ 168 h 450"/>
                <a:gd name="T20" fmla="*/ 4 w 422"/>
                <a:gd name="T21" fmla="*/ 220 h 450"/>
                <a:gd name="T22" fmla="*/ 10 w 422"/>
                <a:gd name="T23" fmla="*/ 268 h 450"/>
                <a:gd name="T24" fmla="*/ 16 w 422"/>
                <a:gd name="T25" fmla="*/ 292 h 450"/>
                <a:gd name="T26" fmla="*/ 20 w 422"/>
                <a:gd name="T27" fmla="*/ 312 h 450"/>
                <a:gd name="T28" fmla="*/ 28 w 422"/>
                <a:gd name="T29" fmla="*/ 332 h 450"/>
                <a:gd name="T30" fmla="*/ 34 w 422"/>
                <a:gd name="T31" fmla="*/ 350 h 450"/>
                <a:gd name="T32" fmla="*/ 44 w 422"/>
                <a:gd name="T33" fmla="*/ 368 h 450"/>
                <a:gd name="T34" fmla="*/ 54 w 422"/>
                <a:gd name="T35" fmla="*/ 380 h 450"/>
                <a:gd name="T36" fmla="*/ 54 w 422"/>
                <a:gd name="T37" fmla="*/ 380 h 450"/>
                <a:gd name="T38" fmla="*/ 70 w 422"/>
                <a:gd name="T39" fmla="*/ 398 h 450"/>
                <a:gd name="T40" fmla="*/ 88 w 422"/>
                <a:gd name="T41" fmla="*/ 412 h 450"/>
                <a:gd name="T42" fmla="*/ 108 w 422"/>
                <a:gd name="T43" fmla="*/ 424 h 450"/>
                <a:gd name="T44" fmla="*/ 130 w 422"/>
                <a:gd name="T45" fmla="*/ 434 h 450"/>
                <a:gd name="T46" fmla="*/ 152 w 422"/>
                <a:gd name="T47" fmla="*/ 442 h 450"/>
                <a:gd name="T48" fmla="*/ 174 w 422"/>
                <a:gd name="T49" fmla="*/ 448 h 450"/>
                <a:gd name="T50" fmla="*/ 198 w 422"/>
                <a:gd name="T51" fmla="*/ 450 h 450"/>
                <a:gd name="T52" fmla="*/ 222 w 422"/>
                <a:gd name="T53" fmla="*/ 450 h 450"/>
                <a:gd name="T54" fmla="*/ 246 w 422"/>
                <a:gd name="T55" fmla="*/ 448 h 450"/>
                <a:gd name="T56" fmla="*/ 270 w 422"/>
                <a:gd name="T57" fmla="*/ 444 h 450"/>
                <a:gd name="T58" fmla="*/ 292 w 422"/>
                <a:gd name="T59" fmla="*/ 438 h 450"/>
                <a:gd name="T60" fmla="*/ 314 w 422"/>
                <a:gd name="T61" fmla="*/ 428 h 450"/>
                <a:gd name="T62" fmla="*/ 334 w 422"/>
                <a:gd name="T63" fmla="*/ 418 h 450"/>
                <a:gd name="T64" fmla="*/ 352 w 422"/>
                <a:gd name="T65" fmla="*/ 404 h 450"/>
                <a:gd name="T66" fmla="*/ 370 w 422"/>
                <a:gd name="T67" fmla="*/ 386 h 450"/>
                <a:gd name="T68" fmla="*/ 384 w 422"/>
                <a:gd name="T69" fmla="*/ 368 h 450"/>
                <a:gd name="T70" fmla="*/ 384 w 422"/>
                <a:gd name="T71" fmla="*/ 368 h 450"/>
                <a:gd name="T72" fmla="*/ 396 w 422"/>
                <a:gd name="T73" fmla="*/ 348 h 450"/>
                <a:gd name="T74" fmla="*/ 406 w 422"/>
                <a:gd name="T75" fmla="*/ 326 h 450"/>
                <a:gd name="T76" fmla="*/ 412 w 422"/>
                <a:gd name="T77" fmla="*/ 302 h 450"/>
                <a:gd name="T78" fmla="*/ 418 w 422"/>
                <a:gd name="T79" fmla="*/ 280 h 450"/>
                <a:gd name="T80" fmla="*/ 420 w 422"/>
                <a:gd name="T81" fmla="*/ 256 h 450"/>
                <a:gd name="T82" fmla="*/ 422 w 422"/>
                <a:gd name="T83" fmla="*/ 232 h 450"/>
                <a:gd name="T84" fmla="*/ 422 w 422"/>
                <a:gd name="T85" fmla="*/ 208 h 450"/>
                <a:gd name="T86" fmla="*/ 420 w 422"/>
                <a:gd name="T87" fmla="*/ 184 h 450"/>
                <a:gd name="T88" fmla="*/ 414 w 422"/>
                <a:gd name="T89" fmla="*/ 138 h 450"/>
                <a:gd name="T90" fmla="*/ 406 w 422"/>
                <a:gd name="T91" fmla="*/ 92 h 450"/>
                <a:gd name="T92" fmla="*/ 388 w 422"/>
                <a:gd name="T93" fmla="*/ 14 h 450"/>
                <a:gd name="T94" fmla="*/ 388 w 422"/>
                <a:gd name="T95" fmla="*/ 14 h 450"/>
                <a:gd name="T96" fmla="*/ 346 w 422"/>
                <a:gd name="T97" fmla="*/ 8 h 450"/>
                <a:gd name="T98" fmla="*/ 302 w 422"/>
                <a:gd name="T99" fmla="*/ 4 h 450"/>
                <a:gd name="T100" fmla="*/ 260 w 422"/>
                <a:gd name="T101" fmla="*/ 2 h 450"/>
                <a:gd name="T102" fmla="*/ 216 w 422"/>
                <a:gd name="T103" fmla="*/ 0 h 450"/>
                <a:gd name="T104" fmla="*/ 216 w 422"/>
                <a:gd name="T105"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2" h="450">
                  <a:moveTo>
                    <a:pt x="216" y="0"/>
                  </a:moveTo>
                  <a:lnTo>
                    <a:pt x="216" y="0"/>
                  </a:lnTo>
                  <a:lnTo>
                    <a:pt x="162" y="2"/>
                  </a:lnTo>
                  <a:lnTo>
                    <a:pt x="108" y="6"/>
                  </a:lnTo>
                  <a:lnTo>
                    <a:pt x="54" y="12"/>
                  </a:lnTo>
                  <a:lnTo>
                    <a:pt x="2" y="20"/>
                  </a:lnTo>
                  <a:lnTo>
                    <a:pt x="2" y="20"/>
                  </a:lnTo>
                  <a:lnTo>
                    <a:pt x="0" y="66"/>
                  </a:lnTo>
                  <a:lnTo>
                    <a:pt x="0" y="118"/>
                  </a:lnTo>
                  <a:lnTo>
                    <a:pt x="0" y="168"/>
                  </a:lnTo>
                  <a:lnTo>
                    <a:pt x="4" y="220"/>
                  </a:lnTo>
                  <a:lnTo>
                    <a:pt x="10" y="268"/>
                  </a:lnTo>
                  <a:lnTo>
                    <a:pt x="16" y="292"/>
                  </a:lnTo>
                  <a:lnTo>
                    <a:pt x="20" y="312"/>
                  </a:lnTo>
                  <a:lnTo>
                    <a:pt x="28" y="332"/>
                  </a:lnTo>
                  <a:lnTo>
                    <a:pt x="34" y="350"/>
                  </a:lnTo>
                  <a:lnTo>
                    <a:pt x="44" y="368"/>
                  </a:lnTo>
                  <a:lnTo>
                    <a:pt x="54" y="380"/>
                  </a:lnTo>
                  <a:lnTo>
                    <a:pt x="54" y="380"/>
                  </a:lnTo>
                  <a:lnTo>
                    <a:pt x="70" y="398"/>
                  </a:lnTo>
                  <a:lnTo>
                    <a:pt x="88" y="412"/>
                  </a:lnTo>
                  <a:lnTo>
                    <a:pt x="108" y="424"/>
                  </a:lnTo>
                  <a:lnTo>
                    <a:pt x="130" y="434"/>
                  </a:lnTo>
                  <a:lnTo>
                    <a:pt x="152" y="442"/>
                  </a:lnTo>
                  <a:lnTo>
                    <a:pt x="174" y="448"/>
                  </a:lnTo>
                  <a:lnTo>
                    <a:pt x="198" y="450"/>
                  </a:lnTo>
                  <a:lnTo>
                    <a:pt x="222" y="450"/>
                  </a:lnTo>
                  <a:lnTo>
                    <a:pt x="246" y="448"/>
                  </a:lnTo>
                  <a:lnTo>
                    <a:pt x="270" y="444"/>
                  </a:lnTo>
                  <a:lnTo>
                    <a:pt x="292" y="438"/>
                  </a:lnTo>
                  <a:lnTo>
                    <a:pt x="314" y="428"/>
                  </a:lnTo>
                  <a:lnTo>
                    <a:pt x="334" y="418"/>
                  </a:lnTo>
                  <a:lnTo>
                    <a:pt x="352" y="404"/>
                  </a:lnTo>
                  <a:lnTo>
                    <a:pt x="370" y="386"/>
                  </a:lnTo>
                  <a:lnTo>
                    <a:pt x="384" y="368"/>
                  </a:lnTo>
                  <a:lnTo>
                    <a:pt x="384" y="368"/>
                  </a:lnTo>
                  <a:lnTo>
                    <a:pt x="396" y="348"/>
                  </a:lnTo>
                  <a:lnTo>
                    <a:pt x="406" y="326"/>
                  </a:lnTo>
                  <a:lnTo>
                    <a:pt x="412" y="302"/>
                  </a:lnTo>
                  <a:lnTo>
                    <a:pt x="418" y="280"/>
                  </a:lnTo>
                  <a:lnTo>
                    <a:pt x="420" y="256"/>
                  </a:lnTo>
                  <a:lnTo>
                    <a:pt x="422" y="232"/>
                  </a:lnTo>
                  <a:lnTo>
                    <a:pt x="422" y="208"/>
                  </a:lnTo>
                  <a:lnTo>
                    <a:pt x="420" y="184"/>
                  </a:lnTo>
                  <a:lnTo>
                    <a:pt x="414" y="138"/>
                  </a:lnTo>
                  <a:lnTo>
                    <a:pt x="406" y="92"/>
                  </a:lnTo>
                  <a:lnTo>
                    <a:pt x="388" y="14"/>
                  </a:lnTo>
                  <a:lnTo>
                    <a:pt x="388" y="14"/>
                  </a:lnTo>
                  <a:lnTo>
                    <a:pt x="346" y="8"/>
                  </a:lnTo>
                  <a:lnTo>
                    <a:pt x="302" y="4"/>
                  </a:lnTo>
                  <a:lnTo>
                    <a:pt x="260" y="2"/>
                  </a:lnTo>
                  <a:lnTo>
                    <a:pt x="216" y="0"/>
                  </a:lnTo>
                  <a:lnTo>
                    <a:pt x="21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p:cNvSpPr>
              <a:spLocks/>
            </p:cNvSpPr>
            <p:nvPr/>
          </p:nvSpPr>
          <p:spPr bwMode="auto">
            <a:xfrm rot="5934235">
              <a:off x="2607472" y="2472268"/>
              <a:ext cx="280363" cy="518277"/>
            </a:xfrm>
            <a:custGeom>
              <a:avLst/>
              <a:gdLst>
                <a:gd name="T0" fmla="*/ 330 w 568"/>
                <a:gd name="T1" fmla="*/ 0 h 1050"/>
                <a:gd name="T2" fmla="*/ 296 w 568"/>
                <a:gd name="T3" fmla="*/ 6 h 1050"/>
                <a:gd name="T4" fmla="*/ 262 w 568"/>
                <a:gd name="T5" fmla="*/ 20 h 1050"/>
                <a:gd name="T6" fmla="*/ 228 w 568"/>
                <a:gd name="T7" fmla="*/ 44 h 1050"/>
                <a:gd name="T8" fmla="*/ 196 w 568"/>
                <a:gd name="T9" fmla="*/ 74 h 1050"/>
                <a:gd name="T10" fmla="*/ 164 w 568"/>
                <a:gd name="T11" fmla="*/ 110 h 1050"/>
                <a:gd name="T12" fmla="*/ 106 w 568"/>
                <a:gd name="T13" fmla="*/ 200 h 1050"/>
                <a:gd name="T14" fmla="*/ 60 w 568"/>
                <a:gd name="T15" fmla="*/ 302 h 1050"/>
                <a:gd name="T16" fmla="*/ 24 w 568"/>
                <a:gd name="T17" fmla="*/ 410 h 1050"/>
                <a:gd name="T18" fmla="*/ 4 w 568"/>
                <a:gd name="T19" fmla="*/ 516 h 1050"/>
                <a:gd name="T20" fmla="*/ 2 w 568"/>
                <a:gd name="T21" fmla="*/ 592 h 1050"/>
                <a:gd name="T22" fmla="*/ 6 w 568"/>
                <a:gd name="T23" fmla="*/ 638 h 1050"/>
                <a:gd name="T24" fmla="*/ 10 w 568"/>
                <a:gd name="T25" fmla="*/ 660 h 1050"/>
                <a:gd name="T26" fmla="*/ 48 w 568"/>
                <a:gd name="T27" fmla="*/ 822 h 1050"/>
                <a:gd name="T28" fmla="*/ 66 w 568"/>
                <a:gd name="T29" fmla="*/ 916 h 1050"/>
                <a:gd name="T30" fmla="*/ 74 w 568"/>
                <a:gd name="T31" fmla="*/ 998 h 1050"/>
                <a:gd name="T32" fmla="*/ 72 w 568"/>
                <a:gd name="T33" fmla="*/ 1050 h 1050"/>
                <a:gd name="T34" fmla="*/ 124 w 568"/>
                <a:gd name="T35" fmla="*/ 1042 h 1050"/>
                <a:gd name="T36" fmla="*/ 230 w 568"/>
                <a:gd name="T37" fmla="*/ 1032 h 1050"/>
                <a:gd name="T38" fmla="*/ 284 w 568"/>
                <a:gd name="T39" fmla="*/ 1032 h 1050"/>
                <a:gd name="T40" fmla="*/ 366 w 568"/>
                <a:gd name="T41" fmla="*/ 1034 h 1050"/>
                <a:gd name="T42" fmla="*/ 446 w 568"/>
                <a:gd name="T43" fmla="*/ 1042 h 1050"/>
                <a:gd name="T44" fmla="*/ 444 w 568"/>
                <a:gd name="T45" fmla="*/ 946 h 1050"/>
                <a:gd name="T46" fmla="*/ 448 w 568"/>
                <a:gd name="T47" fmla="*/ 890 h 1050"/>
                <a:gd name="T48" fmla="*/ 458 w 568"/>
                <a:gd name="T49" fmla="*/ 828 h 1050"/>
                <a:gd name="T50" fmla="*/ 468 w 568"/>
                <a:gd name="T51" fmla="*/ 788 h 1050"/>
                <a:gd name="T52" fmla="*/ 508 w 568"/>
                <a:gd name="T53" fmla="*/ 668 h 1050"/>
                <a:gd name="T54" fmla="*/ 556 w 568"/>
                <a:gd name="T55" fmla="*/ 544 h 1050"/>
                <a:gd name="T56" fmla="*/ 566 w 568"/>
                <a:gd name="T57" fmla="*/ 486 h 1050"/>
                <a:gd name="T58" fmla="*/ 566 w 568"/>
                <a:gd name="T59" fmla="*/ 408 h 1050"/>
                <a:gd name="T60" fmla="*/ 552 w 568"/>
                <a:gd name="T61" fmla="*/ 318 h 1050"/>
                <a:gd name="T62" fmla="*/ 528 w 568"/>
                <a:gd name="T63" fmla="*/ 224 h 1050"/>
                <a:gd name="T64" fmla="*/ 494 w 568"/>
                <a:gd name="T65" fmla="*/ 138 h 1050"/>
                <a:gd name="T66" fmla="*/ 462 w 568"/>
                <a:gd name="T67" fmla="*/ 82 h 1050"/>
                <a:gd name="T68" fmla="*/ 436 w 568"/>
                <a:gd name="T69" fmla="*/ 50 h 1050"/>
                <a:gd name="T70" fmla="*/ 410 w 568"/>
                <a:gd name="T71" fmla="*/ 26 h 1050"/>
                <a:gd name="T72" fmla="*/ 380 w 568"/>
                <a:gd name="T73" fmla="*/ 8 h 1050"/>
                <a:gd name="T74" fmla="*/ 348 w 568"/>
                <a:gd name="T75" fmla="*/ 0 h 1050"/>
                <a:gd name="T76" fmla="*/ 330 w 568"/>
                <a:gd name="T7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8" h="1050">
                  <a:moveTo>
                    <a:pt x="330" y="0"/>
                  </a:moveTo>
                  <a:lnTo>
                    <a:pt x="330" y="0"/>
                  </a:lnTo>
                  <a:lnTo>
                    <a:pt x="312" y="2"/>
                  </a:lnTo>
                  <a:lnTo>
                    <a:pt x="296" y="6"/>
                  </a:lnTo>
                  <a:lnTo>
                    <a:pt x="278" y="12"/>
                  </a:lnTo>
                  <a:lnTo>
                    <a:pt x="262" y="20"/>
                  </a:lnTo>
                  <a:lnTo>
                    <a:pt x="244" y="32"/>
                  </a:lnTo>
                  <a:lnTo>
                    <a:pt x="228" y="44"/>
                  </a:lnTo>
                  <a:lnTo>
                    <a:pt x="212" y="58"/>
                  </a:lnTo>
                  <a:lnTo>
                    <a:pt x="196" y="74"/>
                  </a:lnTo>
                  <a:lnTo>
                    <a:pt x="180" y="92"/>
                  </a:lnTo>
                  <a:lnTo>
                    <a:pt x="164" y="110"/>
                  </a:lnTo>
                  <a:lnTo>
                    <a:pt x="134" y="152"/>
                  </a:lnTo>
                  <a:lnTo>
                    <a:pt x="106" y="200"/>
                  </a:lnTo>
                  <a:lnTo>
                    <a:pt x="82" y="248"/>
                  </a:lnTo>
                  <a:lnTo>
                    <a:pt x="60" y="302"/>
                  </a:lnTo>
                  <a:lnTo>
                    <a:pt x="40" y="356"/>
                  </a:lnTo>
                  <a:lnTo>
                    <a:pt x="24" y="410"/>
                  </a:lnTo>
                  <a:lnTo>
                    <a:pt x="12" y="464"/>
                  </a:lnTo>
                  <a:lnTo>
                    <a:pt x="4" y="516"/>
                  </a:lnTo>
                  <a:lnTo>
                    <a:pt x="0" y="568"/>
                  </a:lnTo>
                  <a:lnTo>
                    <a:pt x="2" y="592"/>
                  </a:lnTo>
                  <a:lnTo>
                    <a:pt x="2" y="616"/>
                  </a:lnTo>
                  <a:lnTo>
                    <a:pt x="6" y="638"/>
                  </a:lnTo>
                  <a:lnTo>
                    <a:pt x="10" y="660"/>
                  </a:lnTo>
                  <a:lnTo>
                    <a:pt x="10" y="660"/>
                  </a:lnTo>
                  <a:lnTo>
                    <a:pt x="26" y="732"/>
                  </a:lnTo>
                  <a:lnTo>
                    <a:pt x="48" y="822"/>
                  </a:lnTo>
                  <a:lnTo>
                    <a:pt x="58" y="870"/>
                  </a:lnTo>
                  <a:lnTo>
                    <a:pt x="66" y="916"/>
                  </a:lnTo>
                  <a:lnTo>
                    <a:pt x="72" y="960"/>
                  </a:lnTo>
                  <a:lnTo>
                    <a:pt x="74" y="998"/>
                  </a:lnTo>
                  <a:lnTo>
                    <a:pt x="74" y="998"/>
                  </a:lnTo>
                  <a:lnTo>
                    <a:pt x="72" y="1050"/>
                  </a:lnTo>
                  <a:lnTo>
                    <a:pt x="72" y="1050"/>
                  </a:lnTo>
                  <a:lnTo>
                    <a:pt x="124" y="1042"/>
                  </a:lnTo>
                  <a:lnTo>
                    <a:pt x="178" y="1036"/>
                  </a:lnTo>
                  <a:lnTo>
                    <a:pt x="230" y="1032"/>
                  </a:lnTo>
                  <a:lnTo>
                    <a:pt x="284" y="1032"/>
                  </a:lnTo>
                  <a:lnTo>
                    <a:pt x="284" y="1032"/>
                  </a:lnTo>
                  <a:lnTo>
                    <a:pt x="326" y="1032"/>
                  </a:lnTo>
                  <a:lnTo>
                    <a:pt x="366" y="1034"/>
                  </a:lnTo>
                  <a:lnTo>
                    <a:pt x="446" y="1042"/>
                  </a:lnTo>
                  <a:lnTo>
                    <a:pt x="446" y="1042"/>
                  </a:lnTo>
                  <a:lnTo>
                    <a:pt x="444" y="998"/>
                  </a:lnTo>
                  <a:lnTo>
                    <a:pt x="444" y="946"/>
                  </a:lnTo>
                  <a:lnTo>
                    <a:pt x="446" y="918"/>
                  </a:lnTo>
                  <a:lnTo>
                    <a:pt x="448" y="890"/>
                  </a:lnTo>
                  <a:lnTo>
                    <a:pt x="452" y="860"/>
                  </a:lnTo>
                  <a:lnTo>
                    <a:pt x="458" y="828"/>
                  </a:lnTo>
                  <a:lnTo>
                    <a:pt x="458" y="828"/>
                  </a:lnTo>
                  <a:lnTo>
                    <a:pt x="468" y="788"/>
                  </a:lnTo>
                  <a:lnTo>
                    <a:pt x="482" y="746"/>
                  </a:lnTo>
                  <a:lnTo>
                    <a:pt x="508" y="668"/>
                  </a:lnTo>
                  <a:lnTo>
                    <a:pt x="556" y="544"/>
                  </a:lnTo>
                  <a:lnTo>
                    <a:pt x="556" y="544"/>
                  </a:lnTo>
                  <a:lnTo>
                    <a:pt x="562" y="518"/>
                  </a:lnTo>
                  <a:lnTo>
                    <a:pt x="566" y="486"/>
                  </a:lnTo>
                  <a:lnTo>
                    <a:pt x="568" y="450"/>
                  </a:lnTo>
                  <a:lnTo>
                    <a:pt x="566" y="408"/>
                  </a:lnTo>
                  <a:lnTo>
                    <a:pt x="560" y="364"/>
                  </a:lnTo>
                  <a:lnTo>
                    <a:pt x="552" y="318"/>
                  </a:lnTo>
                  <a:lnTo>
                    <a:pt x="542" y="272"/>
                  </a:lnTo>
                  <a:lnTo>
                    <a:pt x="528" y="224"/>
                  </a:lnTo>
                  <a:lnTo>
                    <a:pt x="512" y="180"/>
                  </a:lnTo>
                  <a:lnTo>
                    <a:pt x="494" y="138"/>
                  </a:lnTo>
                  <a:lnTo>
                    <a:pt x="474" y="100"/>
                  </a:lnTo>
                  <a:lnTo>
                    <a:pt x="462" y="82"/>
                  </a:lnTo>
                  <a:lnTo>
                    <a:pt x="450" y="66"/>
                  </a:lnTo>
                  <a:lnTo>
                    <a:pt x="436" y="50"/>
                  </a:lnTo>
                  <a:lnTo>
                    <a:pt x="424" y="38"/>
                  </a:lnTo>
                  <a:lnTo>
                    <a:pt x="410" y="26"/>
                  </a:lnTo>
                  <a:lnTo>
                    <a:pt x="394" y="16"/>
                  </a:lnTo>
                  <a:lnTo>
                    <a:pt x="380" y="8"/>
                  </a:lnTo>
                  <a:lnTo>
                    <a:pt x="364" y="4"/>
                  </a:lnTo>
                  <a:lnTo>
                    <a:pt x="348" y="0"/>
                  </a:lnTo>
                  <a:lnTo>
                    <a:pt x="330" y="0"/>
                  </a:lnTo>
                  <a:lnTo>
                    <a:pt x="330"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rot="476118">
            <a:off x="3034509" y="2993324"/>
            <a:ext cx="753801" cy="301858"/>
            <a:chOff x="2392325" y="3012547"/>
            <a:chExt cx="753801" cy="301858"/>
          </a:xfrm>
        </p:grpSpPr>
        <p:sp>
          <p:nvSpPr>
            <p:cNvPr id="46" name="Freeform 7"/>
            <p:cNvSpPr>
              <a:spLocks/>
            </p:cNvSpPr>
            <p:nvPr/>
          </p:nvSpPr>
          <p:spPr bwMode="auto">
            <a:xfrm rot="5934235">
              <a:off x="2395287" y="3009585"/>
              <a:ext cx="208298" cy="214221"/>
            </a:xfrm>
            <a:custGeom>
              <a:avLst/>
              <a:gdLst>
                <a:gd name="T0" fmla="*/ 206 w 422"/>
                <a:gd name="T1" fmla="*/ 0 h 434"/>
                <a:gd name="T2" fmla="*/ 206 w 422"/>
                <a:gd name="T3" fmla="*/ 0 h 434"/>
                <a:gd name="T4" fmla="*/ 162 w 422"/>
                <a:gd name="T5" fmla="*/ 2 h 434"/>
                <a:gd name="T6" fmla="*/ 118 w 422"/>
                <a:gd name="T7" fmla="*/ 4 h 434"/>
                <a:gd name="T8" fmla="*/ 74 w 422"/>
                <a:gd name="T9" fmla="*/ 8 h 434"/>
                <a:gd name="T10" fmla="*/ 30 w 422"/>
                <a:gd name="T11" fmla="*/ 14 h 434"/>
                <a:gd name="T12" fmla="*/ 30 w 422"/>
                <a:gd name="T13" fmla="*/ 14 h 434"/>
                <a:gd name="T14" fmla="*/ 14 w 422"/>
                <a:gd name="T15" fmla="*/ 92 h 434"/>
                <a:gd name="T16" fmla="*/ 6 w 422"/>
                <a:gd name="T17" fmla="*/ 136 h 434"/>
                <a:gd name="T18" fmla="*/ 2 w 422"/>
                <a:gd name="T19" fmla="*/ 180 h 434"/>
                <a:gd name="T20" fmla="*/ 0 w 422"/>
                <a:gd name="T21" fmla="*/ 202 h 434"/>
                <a:gd name="T22" fmla="*/ 2 w 422"/>
                <a:gd name="T23" fmla="*/ 224 h 434"/>
                <a:gd name="T24" fmla="*/ 2 w 422"/>
                <a:gd name="T25" fmla="*/ 248 h 434"/>
                <a:gd name="T26" fmla="*/ 6 w 422"/>
                <a:gd name="T27" fmla="*/ 270 h 434"/>
                <a:gd name="T28" fmla="*/ 12 w 422"/>
                <a:gd name="T29" fmla="*/ 290 h 434"/>
                <a:gd name="T30" fmla="*/ 18 w 422"/>
                <a:gd name="T31" fmla="*/ 312 h 434"/>
                <a:gd name="T32" fmla="*/ 28 w 422"/>
                <a:gd name="T33" fmla="*/ 332 h 434"/>
                <a:gd name="T34" fmla="*/ 38 w 422"/>
                <a:gd name="T35" fmla="*/ 350 h 434"/>
                <a:gd name="T36" fmla="*/ 38 w 422"/>
                <a:gd name="T37" fmla="*/ 350 h 434"/>
                <a:gd name="T38" fmla="*/ 54 w 422"/>
                <a:gd name="T39" fmla="*/ 370 h 434"/>
                <a:gd name="T40" fmla="*/ 70 w 422"/>
                <a:gd name="T41" fmla="*/ 386 h 434"/>
                <a:gd name="T42" fmla="*/ 88 w 422"/>
                <a:gd name="T43" fmla="*/ 400 h 434"/>
                <a:gd name="T44" fmla="*/ 108 w 422"/>
                <a:gd name="T45" fmla="*/ 412 h 434"/>
                <a:gd name="T46" fmla="*/ 130 w 422"/>
                <a:gd name="T47" fmla="*/ 422 h 434"/>
                <a:gd name="T48" fmla="*/ 154 w 422"/>
                <a:gd name="T49" fmla="*/ 428 h 434"/>
                <a:gd name="T50" fmla="*/ 176 w 422"/>
                <a:gd name="T51" fmla="*/ 432 h 434"/>
                <a:gd name="T52" fmla="*/ 200 w 422"/>
                <a:gd name="T53" fmla="*/ 434 h 434"/>
                <a:gd name="T54" fmla="*/ 224 w 422"/>
                <a:gd name="T55" fmla="*/ 434 h 434"/>
                <a:gd name="T56" fmla="*/ 248 w 422"/>
                <a:gd name="T57" fmla="*/ 430 h 434"/>
                <a:gd name="T58" fmla="*/ 270 w 422"/>
                <a:gd name="T59" fmla="*/ 426 h 434"/>
                <a:gd name="T60" fmla="*/ 294 w 422"/>
                <a:gd name="T61" fmla="*/ 418 h 434"/>
                <a:gd name="T62" fmla="*/ 314 w 422"/>
                <a:gd name="T63" fmla="*/ 408 h 434"/>
                <a:gd name="T64" fmla="*/ 334 w 422"/>
                <a:gd name="T65" fmla="*/ 396 h 434"/>
                <a:gd name="T66" fmla="*/ 352 w 422"/>
                <a:gd name="T67" fmla="*/ 380 h 434"/>
                <a:gd name="T68" fmla="*/ 368 w 422"/>
                <a:gd name="T69" fmla="*/ 364 h 434"/>
                <a:gd name="T70" fmla="*/ 368 w 422"/>
                <a:gd name="T71" fmla="*/ 364 h 434"/>
                <a:gd name="T72" fmla="*/ 378 w 422"/>
                <a:gd name="T73" fmla="*/ 352 h 434"/>
                <a:gd name="T74" fmla="*/ 386 w 422"/>
                <a:gd name="T75" fmla="*/ 336 h 434"/>
                <a:gd name="T76" fmla="*/ 394 w 422"/>
                <a:gd name="T77" fmla="*/ 318 h 434"/>
                <a:gd name="T78" fmla="*/ 400 w 422"/>
                <a:gd name="T79" fmla="*/ 300 h 434"/>
                <a:gd name="T80" fmla="*/ 410 w 422"/>
                <a:gd name="T81" fmla="*/ 258 h 434"/>
                <a:gd name="T82" fmla="*/ 416 w 422"/>
                <a:gd name="T83" fmla="*/ 212 h 434"/>
                <a:gd name="T84" fmla="*/ 420 w 422"/>
                <a:gd name="T85" fmla="*/ 164 h 434"/>
                <a:gd name="T86" fmla="*/ 422 w 422"/>
                <a:gd name="T87" fmla="*/ 114 h 434"/>
                <a:gd name="T88" fmla="*/ 422 w 422"/>
                <a:gd name="T89" fmla="*/ 66 h 434"/>
                <a:gd name="T90" fmla="*/ 422 w 422"/>
                <a:gd name="T91" fmla="*/ 20 h 434"/>
                <a:gd name="T92" fmla="*/ 422 w 422"/>
                <a:gd name="T93" fmla="*/ 20 h 434"/>
                <a:gd name="T94" fmla="*/ 368 w 422"/>
                <a:gd name="T95" fmla="*/ 12 h 434"/>
                <a:gd name="T96" fmla="*/ 314 w 422"/>
                <a:gd name="T97" fmla="*/ 6 h 434"/>
                <a:gd name="T98" fmla="*/ 260 w 422"/>
                <a:gd name="T99" fmla="*/ 2 h 434"/>
                <a:gd name="T100" fmla="*/ 206 w 422"/>
                <a:gd name="T101" fmla="*/ 0 h 434"/>
                <a:gd name="T102" fmla="*/ 206 w 422"/>
                <a:gd name="T10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2" h="434">
                  <a:moveTo>
                    <a:pt x="206" y="0"/>
                  </a:moveTo>
                  <a:lnTo>
                    <a:pt x="206" y="0"/>
                  </a:lnTo>
                  <a:lnTo>
                    <a:pt x="162" y="2"/>
                  </a:lnTo>
                  <a:lnTo>
                    <a:pt x="118" y="4"/>
                  </a:lnTo>
                  <a:lnTo>
                    <a:pt x="74" y="8"/>
                  </a:lnTo>
                  <a:lnTo>
                    <a:pt x="30" y="14"/>
                  </a:lnTo>
                  <a:lnTo>
                    <a:pt x="30" y="14"/>
                  </a:lnTo>
                  <a:lnTo>
                    <a:pt x="14" y="92"/>
                  </a:lnTo>
                  <a:lnTo>
                    <a:pt x="6" y="136"/>
                  </a:lnTo>
                  <a:lnTo>
                    <a:pt x="2" y="180"/>
                  </a:lnTo>
                  <a:lnTo>
                    <a:pt x="0" y="202"/>
                  </a:lnTo>
                  <a:lnTo>
                    <a:pt x="2" y="224"/>
                  </a:lnTo>
                  <a:lnTo>
                    <a:pt x="2" y="248"/>
                  </a:lnTo>
                  <a:lnTo>
                    <a:pt x="6" y="270"/>
                  </a:lnTo>
                  <a:lnTo>
                    <a:pt x="12" y="290"/>
                  </a:lnTo>
                  <a:lnTo>
                    <a:pt x="18" y="312"/>
                  </a:lnTo>
                  <a:lnTo>
                    <a:pt x="28" y="332"/>
                  </a:lnTo>
                  <a:lnTo>
                    <a:pt x="38" y="350"/>
                  </a:lnTo>
                  <a:lnTo>
                    <a:pt x="38" y="350"/>
                  </a:lnTo>
                  <a:lnTo>
                    <a:pt x="54" y="370"/>
                  </a:lnTo>
                  <a:lnTo>
                    <a:pt x="70" y="386"/>
                  </a:lnTo>
                  <a:lnTo>
                    <a:pt x="88" y="400"/>
                  </a:lnTo>
                  <a:lnTo>
                    <a:pt x="108" y="412"/>
                  </a:lnTo>
                  <a:lnTo>
                    <a:pt x="130" y="422"/>
                  </a:lnTo>
                  <a:lnTo>
                    <a:pt x="154" y="428"/>
                  </a:lnTo>
                  <a:lnTo>
                    <a:pt x="176" y="432"/>
                  </a:lnTo>
                  <a:lnTo>
                    <a:pt x="200" y="434"/>
                  </a:lnTo>
                  <a:lnTo>
                    <a:pt x="224" y="434"/>
                  </a:lnTo>
                  <a:lnTo>
                    <a:pt x="248" y="430"/>
                  </a:lnTo>
                  <a:lnTo>
                    <a:pt x="270" y="426"/>
                  </a:lnTo>
                  <a:lnTo>
                    <a:pt x="294" y="418"/>
                  </a:lnTo>
                  <a:lnTo>
                    <a:pt x="314" y="408"/>
                  </a:lnTo>
                  <a:lnTo>
                    <a:pt x="334" y="396"/>
                  </a:lnTo>
                  <a:lnTo>
                    <a:pt x="352" y="380"/>
                  </a:lnTo>
                  <a:lnTo>
                    <a:pt x="368" y="364"/>
                  </a:lnTo>
                  <a:lnTo>
                    <a:pt x="368" y="364"/>
                  </a:lnTo>
                  <a:lnTo>
                    <a:pt x="378" y="352"/>
                  </a:lnTo>
                  <a:lnTo>
                    <a:pt x="386" y="336"/>
                  </a:lnTo>
                  <a:lnTo>
                    <a:pt x="394" y="318"/>
                  </a:lnTo>
                  <a:lnTo>
                    <a:pt x="400" y="300"/>
                  </a:lnTo>
                  <a:lnTo>
                    <a:pt x="410" y="258"/>
                  </a:lnTo>
                  <a:lnTo>
                    <a:pt x="416" y="212"/>
                  </a:lnTo>
                  <a:lnTo>
                    <a:pt x="420" y="164"/>
                  </a:lnTo>
                  <a:lnTo>
                    <a:pt x="422" y="114"/>
                  </a:lnTo>
                  <a:lnTo>
                    <a:pt x="422" y="66"/>
                  </a:lnTo>
                  <a:lnTo>
                    <a:pt x="422" y="20"/>
                  </a:lnTo>
                  <a:lnTo>
                    <a:pt x="422" y="20"/>
                  </a:lnTo>
                  <a:lnTo>
                    <a:pt x="368" y="12"/>
                  </a:lnTo>
                  <a:lnTo>
                    <a:pt x="314" y="6"/>
                  </a:lnTo>
                  <a:lnTo>
                    <a:pt x="260" y="2"/>
                  </a:lnTo>
                  <a:lnTo>
                    <a:pt x="206" y="0"/>
                  </a:lnTo>
                  <a:lnTo>
                    <a:pt x="20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
            <p:cNvSpPr>
              <a:spLocks/>
            </p:cNvSpPr>
            <p:nvPr/>
          </p:nvSpPr>
          <p:spPr bwMode="auto">
            <a:xfrm rot="5934235">
              <a:off x="2742858" y="2911136"/>
              <a:ext cx="279376" cy="527161"/>
            </a:xfrm>
            <a:custGeom>
              <a:avLst/>
              <a:gdLst>
                <a:gd name="T0" fmla="*/ 236 w 566"/>
                <a:gd name="T1" fmla="*/ 0 h 1068"/>
                <a:gd name="T2" fmla="*/ 202 w 566"/>
                <a:gd name="T3" fmla="*/ 4 h 1068"/>
                <a:gd name="T4" fmla="*/ 172 w 566"/>
                <a:gd name="T5" fmla="*/ 18 h 1068"/>
                <a:gd name="T6" fmla="*/ 142 w 566"/>
                <a:gd name="T7" fmla="*/ 38 h 1068"/>
                <a:gd name="T8" fmla="*/ 116 w 566"/>
                <a:gd name="T9" fmla="*/ 66 h 1068"/>
                <a:gd name="T10" fmla="*/ 94 w 566"/>
                <a:gd name="T11" fmla="*/ 100 h 1068"/>
                <a:gd name="T12" fmla="*/ 54 w 566"/>
                <a:gd name="T13" fmla="*/ 182 h 1068"/>
                <a:gd name="T14" fmla="*/ 24 w 566"/>
                <a:gd name="T15" fmla="*/ 272 h 1068"/>
                <a:gd name="T16" fmla="*/ 6 w 566"/>
                <a:gd name="T17" fmla="*/ 366 h 1068"/>
                <a:gd name="T18" fmla="*/ 0 w 566"/>
                <a:gd name="T19" fmla="*/ 450 h 1068"/>
                <a:gd name="T20" fmla="*/ 4 w 566"/>
                <a:gd name="T21" fmla="*/ 520 h 1068"/>
                <a:gd name="T22" fmla="*/ 10 w 566"/>
                <a:gd name="T23" fmla="*/ 546 h 1068"/>
                <a:gd name="T24" fmla="*/ 86 w 566"/>
                <a:gd name="T25" fmla="*/ 748 h 1068"/>
                <a:gd name="T26" fmla="*/ 108 w 566"/>
                <a:gd name="T27" fmla="*/ 830 h 1068"/>
                <a:gd name="T28" fmla="*/ 114 w 566"/>
                <a:gd name="T29" fmla="*/ 864 h 1068"/>
                <a:gd name="T30" fmla="*/ 122 w 566"/>
                <a:gd name="T31" fmla="*/ 930 h 1068"/>
                <a:gd name="T32" fmla="*/ 122 w 566"/>
                <a:gd name="T33" fmla="*/ 1016 h 1068"/>
                <a:gd name="T34" fmla="*/ 118 w 566"/>
                <a:gd name="T35" fmla="*/ 1062 h 1068"/>
                <a:gd name="T36" fmla="*/ 240 w 566"/>
                <a:gd name="T37" fmla="*/ 1050 h 1068"/>
                <a:gd name="T38" fmla="*/ 282 w 566"/>
                <a:gd name="T39" fmla="*/ 1050 h 1068"/>
                <a:gd name="T40" fmla="*/ 390 w 566"/>
                <a:gd name="T41" fmla="*/ 1054 h 1068"/>
                <a:gd name="T42" fmla="*/ 494 w 566"/>
                <a:gd name="T43" fmla="*/ 1068 h 1068"/>
                <a:gd name="T44" fmla="*/ 492 w 566"/>
                <a:gd name="T45" fmla="*/ 1000 h 1068"/>
                <a:gd name="T46" fmla="*/ 494 w 566"/>
                <a:gd name="T47" fmla="*/ 960 h 1068"/>
                <a:gd name="T48" fmla="*/ 508 w 566"/>
                <a:gd name="T49" fmla="*/ 872 h 1068"/>
                <a:gd name="T50" fmla="*/ 540 w 566"/>
                <a:gd name="T51" fmla="*/ 734 h 1068"/>
                <a:gd name="T52" fmla="*/ 558 w 566"/>
                <a:gd name="T53" fmla="*/ 660 h 1068"/>
                <a:gd name="T54" fmla="*/ 564 w 566"/>
                <a:gd name="T55" fmla="*/ 616 h 1068"/>
                <a:gd name="T56" fmla="*/ 566 w 566"/>
                <a:gd name="T57" fmla="*/ 570 h 1068"/>
                <a:gd name="T58" fmla="*/ 554 w 566"/>
                <a:gd name="T59" fmla="*/ 466 h 1068"/>
                <a:gd name="T60" fmla="*/ 526 w 566"/>
                <a:gd name="T61" fmla="*/ 356 h 1068"/>
                <a:gd name="T62" fmla="*/ 484 w 566"/>
                <a:gd name="T63" fmla="*/ 250 h 1068"/>
                <a:gd name="T64" fmla="*/ 432 w 566"/>
                <a:gd name="T65" fmla="*/ 154 h 1068"/>
                <a:gd name="T66" fmla="*/ 386 w 566"/>
                <a:gd name="T67" fmla="*/ 94 h 1068"/>
                <a:gd name="T68" fmla="*/ 354 w 566"/>
                <a:gd name="T69" fmla="*/ 60 h 1068"/>
                <a:gd name="T70" fmla="*/ 322 w 566"/>
                <a:gd name="T71" fmla="*/ 32 h 1068"/>
                <a:gd name="T72" fmla="*/ 288 w 566"/>
                <a:gd name="T73" fmla="*/ 14 h 1068"/>
                <a:gd name="T74" fmla="*/ 254 w 566"/>
                <a:gd name="T75" fmla="*/ 2 h 1068"/>
                <a:gd name="T76" fmla="*/ 236 w 566"/>
                <a:gd name="T77" fmla="*/ 0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6" h="1068">
                  <a:moveTo>
                    <a:pt x="236" y="0"/>
                  </a:moveTo>
                  <a:lnTo>
                    <a:pt x="236" y="0"/>
                  </a:lnTo>
                  <a:lnTo>
                    <a:pt x="218" y="2"/>
                  </a:lnTo>
                  <a:lnTo>
                    <a:pt x="202" y="4"/>
                  </a:lnTo>
                  <a:lnTo>
                    <a:pt x="186" y="10"/>
                  </a:lnTo>
                  <a:lnTo>
                    <a:pt x="172" y="18"/>
                  </a:lnTo>
                  <a:lnTo>
                    <a:pt x="156" y="28"/>
                  </a:lnTo>
                  <a:lnTo>
                    <a:pt x="142" y="38"/>
                  </a:lnTo>
                  <a:lnTo>
                    <a:pt x="130" y="52"/>
                  </a:lnTo>
                  <a:lnTo>
                    <a:pt x="116" y="66"/>
                  </a:lnTo>
                  <a:lnTo>
                    <a:pt x="104" y="82"/>
                  </a:lnTo>
                  <a:lnTo>
                    <a:pt x="94" y="100"/>
                  </a:lnTo>
                  <a:lnTo>
                    <a:pt x="72" y="138"/>
                  </a:lnTo>
                  <a:lnTo>
                    <a:pt x="54" y="182"/>
                  </a:lnTo>
                  <a:lnTo>
                    <a:pt x="38" y="226"/>
                  </a:lnTo>
                  <a:lnTo>
                    <a:pt x="24" y="272"/>
                  </a:lnTo>
                  <a:lnTo>
                    <a:pt x="14" y="320"/>
                  </a:lnTo>
                  <a:lnTo>
                    <a:pt x="6" y="366"/>
                  </a:lnTo>
                  <a:lnTo>
                    <a:pt x="2" y="410"/>
                  </a:lnTo>
                  <a:lnTo>
                    <a:pt x="0" y="450"/>
                  </a:lnTo>
                  <a:lnTo>
                    <a:pt x="0" y="488"/>
                  </a:lnTo>
                  <a:lnTo>
                    <a:pt x="4" y="520"/>
                  </a:lnTo>
                  <a:lnTo>
                    <a:pt x="10" y="546"/>
                  </a:lnTo>
                  <a:lnTo>
                    <a:pt x="10" y="546"/>
                  </a:lnTo>
                  <a:lnTo>
                    <a:pt x="58" y="668"/>
                  </a:lnTo>
                  <a:lnTo>
                    <a:pt x="86" y="748"/>
                  </a:lnTo>
                  <a:lnTo>
                    <a:pt x="98" y="788"/>
                  </a:lnTo>
                  <a:lnTo>
                    <a:pt x="108" y="830"/>
                  </a:lnTo>
                  <a:lnTo>
                    <a:pt x="108" y="830"/>
                  </a:lnTo>
                  <a:lnTo>
                    <a:pt x="114" y="864"/>
                  </a:lnTo>
                  <a:lnTo>
                    <a:pt x="118" y="898"/>
                  </a:lnTo>
                  <a:lnTo>
                    <a:pt x="122" y="930"/>
                  </a:lnTo>
                  <a:lnTo>
                    <a:pt x="122" y="962"/>
                  </a:lnTo>
                  <a:lnTo>
                    <a:pt x="122" y="1016"/>
                  </a:lnTo>
                  <a:lnTo>
                    <a:pt x="118" y="1062"/>
                  </a:lnTo>
                  <a:lnTo>
                    <a:pt x="118" y="1062"/>
                  </a:lnTo>
                  <a:lnTo>
                    <a:pt x="200" y="1052"/>
                  </a:lnTo>
                  <a:lnTo>
                    <a:pt x="240" y="1050"/>
                  </a:lnTo>
                  <a:lnTo>
                    <a:pt x="282" y="1050"/>
                  </a:lnTo>
                  <a:lnTo>
                    <a:pt x="282" y="1050"/>
                  </a:lnTo>
                  <a:lnTo>
                    <a:pt x="336" y="1052"/>
                  </a:lnTo>
                  <a:lnTo>
                    <a:pt x="390" y="1054"/>
                  </a:lnTo>
                  <a:lnTo>
                    <a:pt x="442" y="1060"/>
                  </a:lnTo>
                  <a:lnTo>
                    <a:pt x="494" y="1068"/>
                  </a:lnTo>
                  <a:lnTo>
                    <a:pt x="494" y="1068"/>
                  </a:lnTo>
                  <a:lnTo>
                    <a:pt x="492" y="1000"/>
                  </a:lnTo>
                  <a:lnTo>
                    <a:pt x="492" y="1000"/>
                  </a:lnTo>
                  <a:lnTo>
                    <a:pt x="494" y="960"/>
                  </a:lnTo>
                  <a:lnTo>
                    <a:pt x="500" y="918"/>
                  </a:lnTo>
                  <a:lnTo>
                    <a:pt x="508" y="872"/>
                  </a:lnTo>
                  <a:lnTo>
                    <a:pt x="518" y="824"/>
                  </a:lnTo>
                  <a:lnTo>
                    <a:pt x="540" y="734"/>
                  </a:lnTo>
                  <a:lnTo>
                    <a:pt x="558" y="660"/>
                  </a:lnTo>
                  <a:lnTo>
                    <a:pt x="558" y="660"/>
                  </a:lnTo>
                  <a:lnTo>
                    <a:pt x="562" y="640"/>
                  </a:lnTo>
                  <a:lnTo>
                    <a:pt x="564" y="616"/>
                  </a:lnTo>
                  <a:lnTo>
                    <a:pt x="566" y="594"/>
                  </a:lnTo>
                  <a:lnTo>
                    <a:pt x="566" y="570"/>
                  </a:lnTo>
                  <a:lnTo>
                    <a:pt x="562" y="518"/>
                  </a:lnTo>
                  <a:lnTo>
                    <a:pt x="554" y="466"/>
                  </a:lnTo>
                  <a:lnTo>
                    <a:pt x="542" y="410"/>
                  </a:lnTo>
                  <a:lnTo>
                    <a:pt x="526" y="356"/>
                  </a:lnTo>
                  <a:lnTo>
                    <a:pt x="506" y="302"/>
                  </a:lnTo>
                  <a:lnTo>
                    <a:pt x="484" y="250"/>
                  </a:lnTo>
                  <a:lnTo>
                    <a:pt x="460" y="200"/>
                  </a:lnTo>
                  <a:lnTo>
                    <a:pt x="432" y="154"/>
                  </a:lnTo>
                  <a:lnTo>
                    <a:pt x="402" y="112"/>
                  </a:lnTo>
                  <a:lnTo>
                    <a:pt x="386" y="94"/>
                  </a:lnTo>
                  <a:lnTo>
                    <a:pt x="370" y="76"/>
                  </a:lnTo>
                  <a:lnTo>
                    <a:pt x="354" y="60"/>
                  </a:lnTo>
                  <a:lnTo>
                    <a:pt x="338" y="46"/>
                  </a:lnTo>
                  <a:lnTo>
                    <a:pt x="322" y="32"/>
                  </a:lnTo>
                  <a:lnTo>
                    <a:pt x="304" y="22"/>
                  </a:lnTo>
                  <a:lnTo>
                    <a:pt x="288" y="14"/>
                  </a:lnTo>
                  <a:lnTo>
                    <a:pt x="270" y="6"/>
                  </a:lnTo>
                  <a:lnTo>
                    <a:pt x="254" y="2"/>
                  </a:lnTo>
                  <a:lnTo>
                    <a:pt x="236" y="0"/>
                  </a:lnTo>
                  <a:lnTo>
                    <a:pt x="23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rot="476118">
            <a:off x="3913363" y="2867679"/>
            <a:ext cx="1015482" cy="414038"/>
            <a:chOff x="2254659" y="2564924"/>
            <a:chExt cx="752133" cy="306664"/>
          </a:xfrm>
        </p:grpSpPr>
        <p:sp>
          <p:nvSpPr>
            <p:cNvPr id="54" name="Freeform 5"/>
            <p:cNvSpPr>
              <a:spLocks/>
            </p:cNvSpPr>
            <p:nvPr/>
          </p:nvSpPr>
          <p:spPr bwMode="auto">
            <a:xfrm rot="5934235">
              <a:off x="2261570" y="2558013"/>
              <a:ext cx="208298" cy="222119"/>
            </a:xfrm>
            <a:custGeom>
              <a:avLst/>
              <a:gdLst>
                <a:gd name="T0" fmla="*/ 216 w 422"/>
                <a:gd name="T1" fmla="*/ 0 h 450"/>
                <a:gd name="T2" fmla="*/ 216 w 422"/>
                <a:gd name="T3" fmla="*/ 0 h 450"/>
                <a:gd name="T4" fmla="*/ 162 w 422"/>
                <a:gd name="T5" fmla="*/ 2 h 450"/>
                <a:gd name="T6" fmla="*/ 108 w 422"/>
                <a:gd name="T7" fmla="*/ 6 h 450"/>
                <a:gd name="T8" fmla="*/ 54 w 422"/>
                <a:gd name="T9" fmla="*/ 12 h 450"/>
                <a:gd name="T10" fmla="*/ 2 w 422"/>
                <a:gd name="T11" fmla="*/ 20 h 450"/>
                <a:gd name="T12" fmla="*/ 2 w 422"/>
                <a:gd name="T13" fmla="*/ 20 h 450"/>
                <a:gd name="T14" fmla="*/ 0 w 422"/>
                <a:gd name="T15" fmla="*/ 66 h 450"/>
                <a:gd name="T16" fmla="*/ 0 w 422"/>
                <a:gd name="T17" fmla="*/ 118 h 450"/>
                <a:gd name="T18" fmla="*/ 0 w 422"/>
                <a:gd name="T19" fmla="*/ 168 h 450"/>
                <a:gd name="T20" fmla="*/ 4 w 422"/>
                <a:gd name="T21" fmla="*/ 220 h 450"/>
                <a:gd name="T22" fmla="*/ 10 w 422"/>
                <a:gd name="T23" fmla="*/ 268 h 450"/>
                <a:gd name="T24" fmla="*/ 16 w 422"/>
                <a:gd name="T25" fmla="*/ 292 h 450"/>
                <a:gd name="T26" fmla="*/ 20 w 422"/>
                <a:gd name="T27" fmla="*/ 312 h 450"/>
                <a:gd name="T28" fmla="*/ 28 w 422"/>
                <a:gd name="T29" fmla="*/ 332 h 450"/>
                <a:gd name="T30" fmla="*/ 34 w 422"/>
                <a:gd name="T31" fmla="*/ 350 h 450"/>
                <a:gd name="T32" fmla="*/ 44 w 422"/>
                <a:gd name="T33" fmla="*/ 368 h 450"/>
                <a:gd name="T34" fmla="*/ 54 w 422"/>
                <a:gd name="T35" fmla="*/ 380 h 450"/>
                <a:gd name="T36" fmla="*/ 54 w 422"/>
                <a:gd name="T37" fmla="*/ 380 h 450"/>
                <a:gd name="T38" fmla="*/ 70 w 422"/>
                <a:gd name="T39" fmla="*/ 398 h 450"/>
                <a:gd name="T40" fmla="*/ 88 w 422"/>
                <a:gd name="T41" fmla="*/ 412 h 450"/>
                <a:gd name="T42" fmla="*/ 108 w 422"/>
                <a:gd name="T43" fmla="*/ 424 h 450"/>
                <a:gd name="T44" fmla="*/ 130 w 422"/>
                <a:gd name="T45" fmla="*/ 434 h 450"/>
                <a:gd name="T46" fmla="*/ 152 w 422"/>
                <a:gd name="T47" fmla="*/ 442 h 450"/>
                <a:gd name="T48" fmla="*/ 174 w 422"/>
                <a:gd name="T49" fmla="*/ 448 h 450"/>
                <a:gd name="T50" fmla="*/ 198 w 422"/>
                <a:gd name="T51" fmla="*/ 450 h 450"/>
                <a:gd name="T52" fmla="*/ 222 w 422"/>
                <a:gd name="T53" fmla="*/ 450 h 450"/>
                <a:gd name="T54" fmla="*/ 246 w 422"/>
                <a:gd name="T55" fmla="*/ 448 h 450"/>
                <a:gd name="T56" fmla="*/ 270 w 422"/>
                <a:gd name="T57" fmla="*/ 444 h 450"/>
                <a:gd name="T58" fmla="*/ 292 w 422"/>
                <a:gd name="T59" fmla="*/ 438 h 450"/>
                <a:gd name="T60" fmla="*/ 314 w 422"/>
                <a:gd name="T61" fmla="*/ 428 h 450"/>
                <a:gd name="T62" fmla="*/ 334 w 422"/>
                <a:gd name="T63" fmla="*/ 418 h 450"/>
                <a:gd name="T64" fmla="*/ 352 w 422"/>
                <a:gd name="T65" fmla="*/ 404 h 450"/>
                <a:gd name="T66" fmla="*/ 370 w 422"/>
                <a:gd name="T67" fmla="*/ 386 h 450"/>
                <a:gd name="T68" fmla="*/ 384 w 422"/>
                <a:gd name="T69" fmla="*/ 368 h 450"/>
                <a:gd name="T70" fmla="*/ 384 w 422"/>
                <a:gd name="T71" fmla="*/ 368 h 450"/>
                <a:gd name="T72" fmla="*/ 396 w 422"/>
                <a:gd name="T73" fmla="*/ 348 h 450"/>
                <a:gd name="T74" fmla="*/ 406 w 422"/>
                <a:gd name="T75" fmla="*/ 326 h 450"/>
                <a:gd name="T76" fmla="*/ 412 w 422"/>
                <a:gd name="T77" fmla="*/ 302 h 450"/>
                <a:gd name="T78" fmla="*/ 418 w 422"/>
                <a:gd name="T79" fmla="*/ 280 h 450"/>
                <a:gd name="T80" fmla="*/ 420 w 422"/>
                <a:gd name="T81" fmla="*/ 256 h 450"/>
                <a:gd name="T82" fmla="*/ 422 w 422"/>
                <a:gd name="T83" fmla="*/ 232 h 450"/>
                <a:gd name="T84" fmla="*/ 422 w 422"/>
                <a:gd name="T85" fmla="*/ 208 h 450"/>
                <a:gd name="T86" fmla="*/ 420 w 422"/>
                <a:gd name="T87" fmla="*/ 184 h 450"/>
                <a:gd name="T88" fmla="*/ 414 w 422"/>
                <a:gd name="T89" fmla="*/ 138 h 450"/>
                <a:gd name="T90" fmla="*/ 406 w 422"/>
                <a:gd name="T91" fmla="*/ 92 h 450"/>
                <a:gd name="T92" fmla="*/ 388 w 422"/>
                <a:gd name="T93" fmla="*/ 14 h 450"/>
                <a:gd name="T94" fmla="*/ 388 w 422"/>
                <a:gd name="T95" fmla="*/ 14 h 450"/>
                <a:gd name="T96" fmla="*/ 346 w 422"/>
                <a:gd name="T97" fmla="*/ 8 h 450"/>
                <a:gd name="T98" fmla="*/ 302 w 422"/>
                <a:gd name="T99" fmla="*/ 4 h 450"/>
                <a:gd name="T100" fmla="*/ 260 w 422"/>
                <a:gd name="T101" fmla="*/ 2 h 450"/>
                <a:gd name="T102" fmla="*/ 216 w 422"/>
                <a:gd name="T103" fmla="*/ 0 h 450"/>
                <a:gd name="T104" fmla="*/ 216 w 422"/>
                <a:gd name="T105"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2" h="450">
                  <a:moveTo>
                    <a:pt x="216" y="0"/>
                  </a:moveTo>
                  <a:lnTo>
                    <a:pt x="216" y="0"/>
                  </a:lnTo>
                  <a:lnTo>
                    <a:pt x="162" y="2"/>
                  </a:lnTo>
                  <a:lnTo>
                    <a:pt x="108" y="6"/>
                  </a:lnTo>
                  <a:lnTo>
                    <a:pt x="54" y="12"/>
                  </a:lnTo>
                  <a:lnTo>
                    <a:pt x="2" y="20"/>
                  </a:lnTo>
                  <a:lnTo>
                    <a:pt x="2" y="20"/>
                  </a:lnTo>
                  <a:lnTo>
                    <a:pt x="0" y="66"/>
                  </a:lnTo>
                  <a:lnTo>
                    <a:pt x="0" y="118"/>
                  </a:lnTo>
                  <a:lnTo>
                    <a:pt x="0" y="168"/>
                  </a:lnTo>
                  <a:lnTo>
                    <a:pt x="4" y="220"/>
                  </a:lnTo>
                  <a:lnTo>
                    <a:pt x="10" y="268"/>
                  </a:lnTo>
                  <a:lnTo>
                    <a:pt x="16" y="292"/>
                  </a:lnTo>
                  <a:lnTo>
                    <a:pt x="20" y="312"/>
                  </a:lnTo>
                  <a:lnTo>
                    <a:pt x="28" y="332"/>
                  </a:lnTo>
                  <a:lnTo>
                    <a:pt x="34" y="350"/>
                  </a:lnTo>
                  <a:lnTo>
                    <a:pt x="44" y="368"/>
                  </a:lnTo>
                  <a:lnTo>
                    <a:pt x="54" y="380"/>
                  </a:lnTo>
                  <a:lnTo>
                    <a:pt x="54" y="380"/>
                  </a:lnTo>
                  <a:lnTo>
                    <a:pt x="70" y="398"/>
                  </a:lnTo>
                  <a:lnTo>
                    <a:pt x="88" y="412"/>
                  </a:lnTo>
                  <a:lnTo>
                    <a:pt x="108" y="424"/>
                  </a:lnTo>
                  <a:lnTo>
                    <a:pt x="130" y="434"/>
                  </a:lnTo>
                  <a:lnTo>
                    <a:pt x="152" y="442"/>
                  </a:lnTo>
                  <a:lnTo>
                    <a:pt x="174" y="448"/>
                  </a:lnTo>
                  <a:lnTo>
                    <a:pt x="198" y="450"/>
                  </a:lnTo>
                  <a:lnTo>
                    <a:pt x="222" y="450"/>
                  </a:lnTo>
                  <a:lnTo>
                    <a:pt x="246" y="448"/>
                  </a:lnTo>
                  <a:lnTo>
                    <a:pt x="270" y="444"/>
                  </a:lnTo>
                  <a:lnTo>
                    <a:pt x="292" y="438"/>
                  </a:lnTo>
                  <a:lnTo>
                    <a:pt x="314" y="428"/>
                  </a:lnTo>
                  <a:lnTo>
                    <a:pt x="334" y="418"/>
                  </a:lnTo>
                  <a:lnTo>
                    <a:pt x="352" y="404"/>
                  </a:lnTo>
                  <a:lnTo>
                    <a:pt x="370" y="386"/>
                  </a:lnTo>
                  <a:lnTo>
                    <a:pt x="384" y="368"/>
                  </a:lnTo>
                  <a:lnTo>
                    <a:pt x="384" y="368"/>
                  </a:lnTo>
                  <a:lnTo>
                    <a:pt x="396" y="348"/>
                  </a:lnTo>
                  <a:lnTo>
                    <a:pt x="406" y="326"/>
                  </a:lnTo>
                  <a:lnTo>
                    <a:pt x="412" y="302"/>
                  </a:lnTo>
                  <a:lnTo>
                    <a:pt x="418" y="280"/>
                  </a:lnTo>
                  <a:lnTo>
                    <a:pt x="420" y="256"/>
                  </a:lnTo>
                  <a:lnTo>
                    <a:pt x="422" y="232"/>
                  </a:lnTo>
                  <a:lnTo>
                    <a:pt x="422" y="208"/>
                  </a:lnTo>
                  <a:lnTo>
                    <a:pt x="420" y="184"/>
                  </a:lnTo>
                  <a:lnTo>
                    <a:pt x="414" y="138"/>
                  </a:lnTo>
                  <a:lnTo>
                    <a:pt x="406" y="92"/>
                  </a:lnTo>
                  <a:lnTo>
                    <a:pt x="388" y="14"/>
                  </a:lnTo>
                  <a:lnTo>
                    <a:pt x="388" y="14"/>
                  </a:lnTo>
                  <a:lnTo>
                    <a:pt x="346" y="8"/>
                  </a:lnTo>
                  <a:lnTo>
                    <a:pt x="302" y="4"/>
                  </a:lnTo>
                  <a:lnTo>
                    <a:pt x="260" y="2"/>
                  </a:lnTo>
                  <a:lnTo>
                    <a:pt x="216" y="0"/>
                  </a:lnTo>
                  <a:lnTo>
                    <a:pt x="21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p:cNvSpPr>
            <p:nvPr/>
          </p:nvSpPr>
          <p:spPr bwMode="auto">
            <a:xfrm rot="5934235">
              <a:off x="2607472" y="2472268"/>
              <a:ext cx="280363" cy="518277"/>
            </a:xfrm>
            <a:custGeom>
              <a:avLst/>
              <a:gdLst>
                <a:gd name="T0" fmla="*/ 330 w 568"/>
                <a:gd name="T1" fmla="*/ 0 h 1050"/>
                <a:gd name="T2" fmla="*/ 296 w 568"/>
                <a:gd name="T3" fmla="*/ 6 h 1050"/>
                <a:gd name="T4" fmla="*/ 262 w 568"/>
                <a:gd name="T5" fmla="*/ 20 h 1050"/>
                <a:gd name="T6" fmla="*/ 228 w 568"/>
                <a:gd name="T7" fmla="*/ 44 h 1050"/>
                <a:gd name="T8" fmla="*/ 196 w 568"/>
                <a:gd name="T9" fmla="*/ 74 h 1050"/>
                <a:gd name="T10" fmla="*/ 164 w 568"/>
                <a:gd name="T11" fmla="*/ 110 h 1050"/>
                <a:gd name="T12" fmla="*/ 106 w 568"/>
                <a:gd name="T13" fmla="*/ 200 h 1050"/>
                <a:gd name="T14" fmla="*/ 60 w 568"/>
                <a:gd name="T15" fmla="*/ 302 h 1050"/>
                <a:gd name="T16" fmla="*/ 24 w 568"/>
                <a:gd name="T17" fmla="*/ 410 h 1050"/>
                <a:gd name="T18" fmla="*/ 4 w 568"/>
                <a:gd name="T19" fmla="*/ 516 h 1050"/>
                <a:gd name="T20" fmla="*/ 2 w 568"/>
                <a:gd name="T21" fmla="*/ 592 h 1050"/>
                <a:gd name="T22" fmla="*/ 6 w 568"/>
                <a:gd name="T23" fmla="*/ 638 h 1050"/>
                <a:gd name="T24" fmla="*/ 10 w 568"/>
                <a:gd name="T25" fmla="*/ 660 h 1050"/>
                <a:gd name="T26" fmla="*/ 48 w 568"/>
                <a:gd name="T27" fmla="*/ 822 h 1050"/>
                <a:gd name="T28" fmla="*/ 66 w 568"/>
                <a:gd name="T29" fmla="*/ 916 h 1050"/>
                <a:gd name="T30" fmla="*/ 74 w 568"/>
                <a:gd name="T31" fmla="*/ 998 h 1050"/>
                <a:gd name="T32" fmla="*/ 72 w 568"/>
                <a:gd name="T33" fmla="*/ 1050 h 1050"/>
                <a:gd name="T34" fmla="*/ 124 w 568"/>
                <a:gd name="T35" fmla="*/ 1042 h 1050"/>
                <a:gd name="T36" fmla="*/ 230 w 568"/>
                <a:gd name="T37" fmla="*/ 1032 h 1050"/>
                <a:gd name="T38" fmla="*/ 284 w 568"/>
                <a:gd name="T39" fmla="*/ 1032 h 1050"/>
                <a:gd name="T40" fmla="*/ 366 w 568"/>
                <a:gd name="T41" fmla="*/ 1034 h 1050"/>
                <a:gd name="T42" fmla="*/ 446 w 568"/>
                <a:gd name="T43" fmla="*/ 1042 h 1050"/>
                <a:gd name="T44" fmla="*/ 444 w 568"/>
                <a:gd name="T45" fmla="*/ 946 h 1050"/>
                <a:gd name="T46" fmla="*/ 448 w 568"/>
                <a:gd name="T47" fmla="*/ 890 h 1050"/>
                <a:gd name="T48" fmla="*/ 458 w 568"/>
                <a:gd name="T49" fmla="*/ 828 h 1050"/>
                <a:gd name="T50" fmla="*/ 468 w 568"/>
                <a:gd name="T51" fmla="*/ 788 h 1050"/>
                <a:gd name="T52" fmla="*/ 508 w 568"/>
                <a:gd name="T53" fmla="*/ 668 h 1050"/>
                <a:gd name="T54" fmla="*/ 556 w 568"/>
                <a:gd name="T55" fmla="*/ 544 h 1050"/>
                <a:gd name="T56" fmla="*/ 566 w 568"/>
                <a:gd name="T57" fmla="*/ 486 h 1050"/>
                <a:gd name="T58" fmla="*/ 566 w 568"/>
                <a:gd name="T59" fmla="*/ 408 h 1050"/>
                <a:gd name="T60" fmla="*/ 552 w 568"/>
                <a:gd name="T61" fmla="*/ 318 h 1050"/>
                <a:gd name="T62" fmla="*/ 528 w 568"/>
                <a:gd name="T63" fmla="*/ 224 h 1050"/>
                <a:gd name="T64" fmla="*/ 494 w 568"/>
                <a:gd name="T65" fmla="*/ 138 h 1050"/>
                <a:gd name="T66" fmla="*/ 462 w 568"/>
                <a:gd name="T67" fmla="*/ 82 h 1050"/>
                <a:gd name="T68" fmla="*/ 436 w 568"/>
                <a:gd name="T69" fmla="*/ 50 h 1050"/>
                <a:gd name="T70" fmla="*/ 410 w 568"/>
                <a:gd name="T71" fmla="*/ 26 h 1050"/>
                <a:gd name="T72" fmla="*/ 380 w 568"/>
                <a:gd name="T73" fmla="*/ 8 h 1050"/>
                <a:gd name="T74" fmla="*/ 348 w 568"/>
                <a:gd name="T75" fmla="*/ 0 h 1050"/>
                <a:gd name="T76" fmla="*/ 330 w 568"/>
                <a:gd name="T7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8" h="1050">
                  <a:moveTo>
                    <a:pt x="330" y="0"/>
                  </a:moveTo>
                  <a:lnTo>
                    <a:pt x="330" y="0"/>
                  </a:lnTo>
                  <a:lnTo>
                    <a:pt x="312" y="2"/>
                  </a:lnTo>
                  <a:lnTo>
                    <a:pt x="296" y="6"/>
                  </a:lnTo>
                  <a:lnTo>
                    <a:pt x="278" y="12"/>
                  </a:lnTo>
                  <a:lnTo>
                    <a:pt x="262" y="20"/>
                  </a:lnTo>
                  <a:lnTo>
                    <a:pt x="244" y="32"/>
                  </a:lnTo>
                  <a:lnTo>
                    <a:pt x="228" y="44"/>
                  </a:lnTo>
                  <a:lnTo>
                    <a:pt x="212" y="58"/>
                  </a:lnTo>
                  <a:lnTo>
                    <a:pt x="196" y="74"/>
                  </a:lnTo>
                  <a:lnTo>
                    <a:pt x="180" y="92"/>
                  </a:lnTo>
                  <a:lnTo>
                    <a:pt x="164" y="110"/>
                  </a:lnTo>
                  <a:lnTo>
                    <a:pt x="134" y="152"/>
                  </a:lnTo>
                  <a:lnTo>
                    <a:pt x="106" y="200"/>
                  </a:lnTo>
                  <a:lnTo>
                    <a:pt x="82" y="248"/>
                  </a:lnTo>
                  <a:lnTo>
                    <a:pt x="60" y="302"/>
                  </a:lnTo>
                  <a:lnTo>
                    <a:pt x="40" y="356"/>
                  </a:lnTo>
                  <a:lnTo>
                    <a:pt x="24" y="410"/>
                  </a:lnTo>
                  <a:lnTo>
                    <a:pt x="12" y="464"/>
                  </a:lnTo>
                  <a:lnTo>
                    <a:pt x="4" y="516"/>
                  </a:lnTo>
                  <a:lnTo>
                    <a:pt x="0" y="568"/>
                  </a:lnTo>
                  <a:lnTo>
                    <a:pt x="2" y="592"/>
                  </a:lnTo>
                  <a:lnTo>
                    <a:pt x="2" y="616"/>
                  </a:lnTo>
                  <a:lnTo>
                    <a:pt x="6" y="638"/>
                  </a:lnTo>
                  <a:lnTo>
                    <a:pt x="10" y="660"/>
                  </a:lnTo>
                  <a:lnTo>
                    <a:pt x="10" y="660"/>
                  </a:lnTo>
                  <a:lnTo>
                    <a:pt x="26" y="732"/>
                  </a:lnTo>
                  <a:lnTo>
                    <a:pt x="48" y="822"/>
                  </a:lnTo>
                  <a:lnTo>
                    <a:pt x="58" y="870"/>
                  </a:lnTo>
                  <a:lnTo>
                    <a:pt x="66" y="916"/>
                  </a:lnTo>
                  <a:lnTo>
                    <a:pt x="72" y="960"/>
                  </a:lnTo>
                  <a:lnTo>
                    <a:pt x="74" y="998"/>
                  </a:lnTo>
                  <a:lnTo>
                    <a:pt x="74" y="998"/>
                  </a:lnTo>
                  <a:lnTo>
                    <a:pt x="72" y="1050"/>
                  </a:lnTo>
                  <a:lnTo>
                    <a:pt x="72" y="1050"/>
                  </a:lnTo>
                  <a:lnTo>
                    <a:pt x="124" y="1042"/>
                  </a:lnTo>
                  <a:lnTo>
                    <a:pt x="178" y="1036"/>
                  </a:lnTo>
                  <a:lnTo>
                    <a:pt x="230" y="1032"/>
                  </a:lnTo>
                  <a:lnTo>
                    <a:pt x="284" y="1032"/>
                  </a:lnTo>
                  <a:lnTo>
                    <a:pt x="284" y="1032"/>
                  </a:lnTo>
                  <a:lnTo>
                    <a:pt x="326" y="1032"/>
                  </a:lnTo>
                  <a:lnTo>
                    <a:pt x="366" y="1034"/>
                  </a:lnTo>
                  <a:lnTo>
                    <a:pt x="446" y="1042"/>
                  </a:lnTo>
                  <a:lnTo>
                    <a:pt x="446" y="1042"/>
                  </a:lnTo>
                  <a:lnTo>
                    <a:pt x="444" y="998"/>
                  </a:lnTo>
                  <a:lnTo>
                    <a:pt x="444" y="946"/>
                  </a:lnTo>
                  <a:lnTo>
                    <a:pt x="446" y="918"/>
                  </a:lnTo>
                  <a:lnTo>
                    <a:pt x="448" y="890"/>
                  </a:lnTo>
                  <a:lnTo>
                    <a:pt x="452" y="860"/>
                  </a:lnTo>
                  <a:lnTo>
                    <a:pt x="458" y="828"/>
                  </a:lnTo>
                  <a:lnTo>
                    <a:pt x="458" y="828"/>
                  </a:lnTo>
                  <a:lnTo>
                    <a:pt x="468" y="788"/>
                  </a:lnTo>
                  <a:lnTo>
                    <a:pt x="482" y="746"/>
                  </a:lnTo>
                  <a:lnTo>
                    <a:pt x="508" y="668"/>
                  </a:lnTo>
                  <a:lnTo>
                    <a:pt x="556" y="544"/>
                  </a:lnTo>
                  <a:lnTo>
                    <a:pt x="556" y="544"/>
                  </a:lnTo>
                  <a:lnTo>
                    <a:pt x="562" y="518"/>
                  </a:lnTo>
                  <a:lnTo>
                    <a:pt x="566" y="486"/>
                  </a:lnTo>
                  <a:lnTo>
                    <a:pt x="568" y="450"/>
                  </a:lnTo>
                  <a:lnTo>
                    <a:pt x="566" y="408"/>
                  </a:lnTo>
                  <a:lnTo>
                    <a:pt x="560" y="364"/>
                  </a:lnTo>
                  <a:lnTo>
                    <a:pt x="552" y="318"/>
                  </a:lnTo>
                  <a:lnTo>
                    <a:pt x="542" y="272"/>
                  </a:lnTo>
                  <a:lnTo>
                    <a:pt x="528" y="224"/>
                  </a:lnTo>
                  <a:lnTo>
                    <a:pt x="512" y="180"/>
                  </a:lnTo>
                  <a:lnTo>
                    <a:pt x="494" y="138"/>
                  </a:lnTo>
                  <a:lnTo>
                    <a:pt x="474" y="100"/>
                  </a:lnTo>
                  <a:lnTo>
                    <a:pt x="462" y="82"/>
                  </a:lnTo>
                  <a:lnTo>
                    <a:pt x="450" y="66"/>
                  </a:lnTo>
                  <a:lnTo>
                    <a:pt x="436" y="50"/>
                  </a:lnTo>
                  <a:lnTo>
                    <a:pt x="424" y="38"/>
                  </a:lnTo>
                  <a:lnTo>
                    <a:pt x="410" y="26"/>
                  </a:lnTo>
                  <a:lnTo>
                    <a:pt x="394" y="16"/>
                  </a:lnTo>
                  <a:lnTo>
                    <a:pt x="380" y="8"/>
                  </a:lnTo>
                  <a:lnTo>
                    <a:pt x="364" y="4"/>
                  </a:lnTo>
                  <a:lnTo>
                    <a:pt x="348" y="0"/>
                  </a:lnTo>
                  <a:lnTo>
                    <a:pt x="330" y="0"/>
                  </a:lnTo>
                  <a:lnTo>
                    <a:pt x="330"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p:cNvGrpSpPr/>
          <p:nvPr/>
        </p:nvGrpSpPr>
        <p:grpSpPr>
          <a:xfrm rot="877391">
            <a:off x="4118983" y="3721886"/>
            <a:ext cx="1017733" cy="407549"/>
            <a:chOff x="2392325" y="3012547"/>
            <a:chExt cx="753801" cy="301858"/>
          </a:xfrm>
        </p:grpSpPr>
        <p:sp>
          <p:nvSpPr>
            <p:cNvPr id="57" name="Freeform 7"/>
            <p:cNvSpPr>
              <a:spLocks/>
            </p:cNvSpPr>
            <p:nvPr/>
          </p:nvSpPr>
          <p:spPr bwMode="auto">
            <a:xfrm rot="5934235">
              <a:off x="2395287" y="3009585"/>
              <a:ext cx="208298" cy="214221"/>
            </a:xfrm>
            <a:custGeom>
              <a:avLst/>
              <a:gdLst>
                <a:gd name="T0" fmla="*/ 206 w 422"/>
                <a:gd name="T1" fmla="*/ 0 h 434"/>
                <a:gd name="T2" fmla="*/ 206 w 422"/>
                <a:gd name="T3" fmla="*/ 0 h 434"/>
                <a:gd name="T4" fmla="*/ 162 w 422"/>
                <a:gd name="T5" fmla="*/ 2 h 434"/>
                <a:gd name="T6" fmla="*/ 118 w 422"/>
                <a:gd name="T7" fmla="*/ 4 h 434"/>
                <a:gd name="T8" fmla="*/ 74 w 422"/>
                <a:gd name="T9" fmla="*/ 8 h 434"/>
                <a:gd name="T10" fmla="*/ 30 w 422"/>
                <a:gd name="T11" fmla="*/ 14 h 434"/>
                <a:gd name="T12" fmla="*/ 30 w 422"/>
                <a:gd name="T13" fmla="*/ 14 h 434"/>
                <a:gd name="T14" fmla="*/ 14 w 422"/>
                <a:gd name="T15" fmla="*/ 92 h 434"/>
                <a:gd name="T16" fmla="*/ 6 w 422"/>
                <a:gd name="T17" fmla="*/ 136 h 434"/>
                <a:gd name="T18" fmla="*/ 2 w 422"/>
                <a:gd name="T19" fmla="*/ 180 h 434"/>
                <a:gd name="T20" fmla="*/ 0 w 422"/>
                <a:gd name="T21" fmla="*/ 202 h 434"/>
                <a:gd name="T22" fmla="*/ 2 w 422"/>
                <a:gd name="T23" fmla="*/ 224 h 434"/>
                <a:gd name="T24" fmla="*/ 2 w 422"/>
                <a:gd name="T25" fmla="*/ 248 h 434"/>
                <a:gd name="T26" fmla="*/ 6 w 422"/>
                <a:gd name="T27" fmla="*/ 270 h 434"/>
                <a:gd name="T28" fmla="*/ 12 w 422"/>
                <a:gd name="T29" fmla="*/ 290 h 434"/>
                <a:gd name="T30" fmla="*/ 18 w 422"/>
                <a:gd name="T31" fmla="*/ 312 h 434"/>
                <a:gd name="T32" fmla="*/ 28 w 422"/>
                <a:gd name="T33" fmla="*/ 332 h 434"/>
                <a:gd name="T34" fmla="*/ 38 w 422"/>
                <a:gd name="T35" fmla="*/ 350 h 434"/>
                <a:gd name="T36" fmla="*/ 38 w 422"/>
                <a:gd name="T37" fmla="*/ 350 h 434"/>
                <a:gd name="T38" fmla="*/ 54 w 422"/>
                <a:gd name="T39" fmla="*/ 370 h 434"/>
                <a:gd name="T40" fmla="*/ 70 w 422"/>
                <a:gd name="T41" fmla="*/ 386 h 434"/>
                <a:gd name="T42" fmla="*/ 88 w 422"/>
                <a:gd name="T43" fmla="*/ 400 h 434"/>
                <a:gd name="T44" fmla="*/ 108 w 422"/>
                <a:gd name="T45" fmla="*/ 412 h 434"/>
                <a:gd name="T46" fmla="*/ 130 w 422"/>
                <a:gd name="T47" fmla="*/ 422 h 434"/>
                <a:gd name="T48" fmla="*/ 154 w 422"/>
                <a:gd name="T49" fmla="*/ 428 h 434"/>
                <a:gd name="T50" fmla="*/ 176 w 422"/>
                <a:gd name="T51" fmla="*/ 432 h 434"/>
                <a:gd name="T52" fmla="*/ 200 w 422"/>
                <a:gd name="T53" fmla="*/ 434 h 434"/>
                <a:gd name="T54" fmla="*/ 224 w 422"/>
                <a:gd name="T55" fmla="*/ 434 h 434"/>
                <a:gd name="T56" fmla="*/ 248 w 422"/>
                <a:gd name="T57" fmla="*/ 430 h 434"/>
                <a:gd name="T58" fmla="*/ 270 w 422"/>
                <a:gd name="T59" fmla="*/ 426 h 434"/>
                <a:gd name="T60" fmla="*/ 294 w 422"/>
                <a:gd name="T61" fmla="*/ 418 h 434"/>
                <a:gd name="T62" fmla="*/ 314 w 422"/>
                <a:gd name="T63" fmla="*/ 408 h 434"/>
                <a:gd name="T64" fmla="*/ 334 w 422"/>
                <a:gd name="T65" fmla="*/ 396 h 434"/>
                <a:gd name="T66" fmla="*/ 352 w 422"/>
                <a:gd name="T67" fmla="*/ 380 h 434"/>
                <a:gd name="T68" fmla="*/ 368 w 422"/>
                <a:gd name="T69" fmla="*/ 364 h 434"/>
                <a:gd name="T70" fmla="*/ 368 w 422"/>
                <a:gd name="T71" fmla="*/ 364 h 434"/>
                <a:gd name="T72" fmla="*/ 378 w 422"/>
                <a:gd name="T73" fmla="*/ 352 h 434"/>
                <a:gd name="T74" fmla="*/ 386 w 422"/>
                <a:gd name="T75" fmla="*/ 336 h 434"/>
                <a:gd name="T76" fmla="*/ 394 w 422"/>
                <a:gd name="T77" fmla="*/ 318 h 434"/>
                <a:gd name="T78" fmla="*/ 400 w 422"/>
                <a:gd name="T79" fmla="*/ 300 h 434"/>
                <a:gd name="T80" fmla="*/ 410 w 422"/>
                <a:gd name="T81" fmla="*/ 258 h 434"/>
                <a:gd name="T82" fmla="*/ 416 w 422"/>
                <a:gd name="T83" fmla="*/ 212 h 434"/>
                <a:gd name="T84" fmla="*/ 420 w 422"/>
                <a:gd name="T85" fmla="*/ 164 h 434"/>
                <a:gd name="T86" fmla="*/ 422 w 422"/>
                <a:gd name="T87" fmla="*/ 114 h 434"/>
                <a:gd name="T88" fmla="*/ 422 w 422"/>
                <a:gd name="T89" fmla="*/ 66 h 434"/>
                <a:gd name="T90" fmla="*/ 422 w 422"/>
                <a:gd name="T91" fmla="*/ 20 h 434"/>
                <a:gd name="T92" fmla="*/ 422 w 422"/>
                <a:gd name="T93" fmla="*/ 20 h 434"/>
                <a:gd name="T94" fmla="*/ 368 w 422"/>
                <a:gd name="T95" fmla="*/ 12 h 434"/>
                <a:gd name="T96" fmla="*/ 314 w 422"/>
                <a:gd name="T97" fmla="*/ 6 h 434"/>
                <a:gd name="T98" fmla="*/ 260 w 422"/>
                <a:gd name="T99" fmla="*/ 2 h 434"/>
                <a:gd name="T100" fmla="*/ 206 w 422"/>
                <a:gd name="T101" fmla="*/ 0 h 434"/>
                <a:gd name="T102" fmla="*/ 206 w 422"/>
                <a:gd name="T10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2" h="434">
                  <a:moveTo>
                    <a:pt x="206" y="0"/>
                  </a:moveTo>
                  <a:lnTo>
                    <a:pt x="206" y="0"/>
                  </a:lnTo>
                  <a:lnTo>
                    <a:pt x="162" y="2"/>
                  </a:lnTo>
                  <a:lnTo>
                    <a:pt x="118" y="4"/>
                  </a:lnTo>
                  <a:lnTo>
                    <a:pt x="74" y="8"/>
                  </a:lnTo>
                  <a:lnTo>
                    <a:pt x="30" y="14"/>
                  </a:lnTo>
                  <a:lnTo>
                    <a:pt x="30" y="14"/>
                  </a:lnTo>
                  <a:lnTo>
                    <a:pt x="14" y="92"/>
                  </a:lnTo>
                  <a:lnTo>
                    <a:pt x="6" y="136"/>
                  </a:lnTo>
                  <a:lnTo>
                    <a:pt x="2" y="180"/>
                  </a:lnTo>
                  <a:lnTo>
                    <a:pt x="0" y="202"/>
                  </a:lnTo>
                  <a:lnTo>
                    <a:pt x="2" y="224"/>
                  </a:lnTo>
                  <a:lnTo>
                    <a:pt x="2" y="248"/>
                  </a:lnTo>
                  <a:lnTo>
                    <a:pt x="6" y="270"/>
                  </a:lnTo>
                  <a:lnTo>
                    <a:pt x="12" y="290"/>
                  </a:lnTo>
                  <a:lnTo>
                    <a:pt x="18" y="312"/>
                  </a:lnTo>
                  <a:lnTo>
                    <a:pt x="28" y="332"/>
                  </a:lnTo>
                  <a:lnTo>
                    <a:pt x="38" y="350"/>
                  </a:lnTo>
                  <a:lnTo>
                    <a:pt x="38" y="350"/>
                  </a:lnTo>
                  <a:lnTo>
                    <a:pt x="54" y="370"/>
                  </a:lnTo>
                  <a:lnTo>
                    <a:pt x="70" y="386"/>
                  </a:lnTo>
                  <a:lnTo>
                    <a:pt x="88" y="400"/>
                  </a:lnTo>
                  <a:lnTo>
                    <a:pt x="108" y="412"/>
                  </a:lnTo>
                  <a:lnTo>
                    <a:pt x="130" y="422"/>
                  </a:lnTo>
                  <a:lnTo>
                    <a:pt x="154" y="428"/>
                  </a:lnTo>
                  <a:lnTo>
                    <a:pt x="176" y="432"/>
                  </a:lnTo>
                  <a:lnTo>
                    <a:pt x="200" y="434"/>
                  </a:lnTo>
                  <a:lnTo>
                    <a:pt x="224" y="434"/>
                  </a:lnTo>
                  <a:lnTo>
                    <a:pt x="248" y="430"/>
                  </a:lnTo>
                  <a:lnTo>
                    <a:pt x="270" y="426"/>
                  </a:lnTo>
                  <a:lnTo>
                    <a:pt x="294" y="418"/>
                  </a:lnTo>
                  <a:lnTo>
                    <a:pt x="314" y="408"/>
                  </a:lnTo>
                  <a:lnTo>
                    <a:pt x="334" y="396"/>
                  </a:lnTo>
                  <a:lnTo>
                    <a:pt x="352" y="380"/>
                  </a:lnTo>
                  <a:lnTo>
                    <a:pt x="368" y="364"/>
                  </a:lnTo>
                  <a:lnTo>
                    <a:pt x="368" y="364"/>
                  </a:lnTo>
                  <a:lnTo>
                    <a:pt x="378" y="352"/>
                  </a:lnTo>
                  <a:lnTo>
                    <a:pt x="386" y="336"/>
                  </a:lnTo>
                  <a:lnTo>
                    <a:pt x="394" y="318"/>
                  </a:lnTo>
                  <a:lnTo>
                    <a:pt x="400" y="300"/>
                  </a:lnTo>
                  <a:lnTo>
                    <a:pt x="410" y="258"/>
                  </a:lnTo>
                  <a:lnTo>
                    <a:pt x="416" y="212"/>
                  </a:lnTo>
                  <a:lnTo>
                    <a:pt x="420" y="164"/>
                  </a:lnTo>
                  <a:lnTo>
                    <a:pt x="422" y="114"/>
                  </a:lnTo>
                  <a:lnTo>
                    <a:pt x="422" y="66"/>
                  </a:lnTo>
                  <a:lnTo>
                    <a:pt x="422" y="20"/>
                  </a:lnTo>
                  <a:lnTo>
                    <a:pt x="422" y="20"/>
                  </a:lnTo>
                  <a:lnTo>
                    <a:pt x="368" y="12"/>
                  </a:lnTo>
                  <a:lnTo>
                    <a:pt x="314" y="6"/>
                  </a:lnTo>
                  <a:lnTo>
                    <a:pt x="260" y="2"/>
                  </a:lnTo>
                  <a:lnTo>
                    <a:pt x="206" y="0"/>
                  </a:lnTo>
                  <a:lnTo>
                    <a:pt x="20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p:cNvSpPr>
            <p:nvPr/>
          </p:nvSpPr>
          <p:spPr bwMode="auto">
            <a:xfrm rot="5934235">
              <a:off x="2742858" y="2911136"/>
              <a:ext cx="279376" cy="527161"/>
            </a:xfrm>
            <a:custGeom>
              <a:avLst/>
              <a:gdLst>
                <a:gd name="T0" fmla="*/ 236 w 566"/>
                <a:gd name="T1" fmla="*/ 0 h 1068"/>
                <a:gd name="T2" fmla="*/ 202 w 566"/>
                <a:gd name="T3" fmla="*/ 4 h 1068"/>
                <a:gd name="T4" fmla="*/ 172 w 566"/>
                <a:gd name="T5" fmla="*/ 18 h 1068"/>
                <a:gd name="T6" fmla="*/ 142 w 566"/>
                <a:gd name="T7" fmla="*/ 38 h 1068"/>
                <a:gd name="T8" fmla="*/ 116 w 566"/>
                <a:gd name="T9" fmla="*/ 66 h 1068"/>
                <a:gd name="T10" fmla="*/ 94 w 566"/>
                <a:gd name="T11" fmla="*/ 100 h 1068"/>
                <a:gd name="T12" fmla="*/ 54 w 566"/>
                <a:gd name="T13" fmla="*/ 182 h 1068"/>
                <a:gd name="T14" fmla="*/ 24 w 566"/>
                <a:gd name="T15" fmla="*/ 272 h 1068"/>
                <a:gd name="T16" fmla="*/ 6 w 566"/>
                <a:gd name="T17" fmla="*/ 366 h 1068"/>
                <a:gd name="T18" fmla="*/ 0 w 566"/>
                <a:gd name="T19" fmla="*/ 450 h 1068"/>
                <a:gd name="T20" fmla="*/ 4 w 566"/>
                <a:gd name="T21" fmla="*/ 520 h 1068"/>
                <a:gd name="T22" fmla="*/ 10 w 566"/>
                <a:gd name="T23" fmla="*/ 546 h 1068"/>
                <a:gd name="T24" fmla="*/ 86 w 566"/>
                <a:gd name="T25" fmla="*/ 748 h 1068"/>
                <a:gd name="T26" fmla="*/ 108 w 566"/>
                <a:gd name="T27" fmla="*/ 830 h 1068"/>
                <a:gd name="T28" fmla="*/ 114 w 566"/>
                <a:gd name="T29" fmla="*/ 864 h 1068"/>
                <a:gd name="T30" fmla="*/ 122 w 566"/>
                <a:gd name="T31" fmla="*/ 930 h 1068"/>
                <a:gd name="T32" fmla="*/ 122 w 566"/>
                <a:gd name="T33" fmla="*/ 1016 h 1068"/>
                <a:gd name="T34" fmla="*/ 118 w 566"/>
                <a:gd name="T35" fmla="*/ 1062 h 1068"/>
                <a:gd name="T36" fmla="*/ 240 w 566"/>
                <a:gd name="T37" fmla="*/ 1050 h 1068"/>
                <a:gd name="T38" fmla="*/ 282 w 566"/>
                <a:gd name="T39" fmla="*/ 1050 h 1068"/>
                <a:gd name="T40" fmla="*/ 390 w 566"/>
                <a:gd name="T41" fmla="*/ 1054 h 1068"/>
                <a:gd name="T42" fmla="*/ 494 w 566"/>
                <a:gd name="T43" fmla="*/ 1068 h 1068"/>
                <a:gd name="T44" fmla="*/ 492 w 566"/>
                <a:gd name="T45" fmla="*/ 1000 h 1068"/>
                <a:gd name="T46" fmla="*/ 494 w 566"/>
                <a:gd name="T47" fmla="*/ 960 h 1068"/>
                <a:gd name="T48" fmla="*/ 508 w 566"/>
                <a:gd name="T49" fmla="*/ 872 h 1068"/>
                <a:gd name="T50" fmla="*/ 540 w 566"/>
                <a:gd name="T51" fmla="*/ 734 h 1068"/>
                <a:gd name="T52" fmla="*/ 558 w 566"/>
                <a:gd name="T53" fmla="*/ 660 h 1068"/>
                <a:gd name="T54" fmla="*/ 564 w 566"/>
                <a:gd name="T55" fmla="*/ 616 h 1068"/>
                <a:gd name="T56" fmla="*/ 566 w 566"/>
                <a:gd name="T57" fmla="*/ 570 h 1068"/>
                <a:gd name="T58" fmla="*/ 554 w 566"/>
                <a:gd name="T59" fmla="*/ 466 h 1068"/>
                <a:gd name="T60" fmla="*/ 526 w 566"/>
                <a:gd name="T61" fmla="*/ 356 h 1068"/>
                <a:gd name="T62" fmla="*/ 484 w 566"/>
                <a:gd name="T63" fmla="*/ 250 h 1068"/>
                <a:gd name="T64" fmla="*/ 432 w 566"/>
                <a:gd name="T65" fmla="*/ 154 h 1068"/>
                <a:gd name="T66" fmla="*/ 386 w 566"/>
                <a:gd name="T67" fmla="*/ 94 h 1068"/>
                <a:gd name="T68" fmla="*/ 354 w 566"/>
                <a:gd name="T69" fmla="*/ 60 h 1068"/>
                <a:gd name="T70" fmla="*/ 322 w 566"/>
                <a:gd name="T71" fmla="*/ 32 h 1068"/>
                <a:gd name="T72" fmla="*/ 288 w 566"/>
                <a:gd name="T73" fmla="*/ 14 h 1068"/>
                <a:gd name="T74" fmla="*/ 254 w 566"/>
                <a:gd name="T75" fmla="*/ 2 h 1068"/>
                <a:gd name="T76" fmla="*/ 236 w 566"/>
                <a:gd name="T77" fmla="*/ 0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6" h="1068">
                  <a:moveTo>
                    <a:pt x="236" y="0"/>
                  </a:moveTo>
                  <a:lnTo>
                    <a:pt x="236" y="0"/>
                  </a:lnTo>
                  <a:lnTo>
                    <a:pt x="218" y="2"/>
                  </a:lnTo>
                  <a:lnTo>
                    <a:pt x="202" y="4"/>
                  </a:lnTo>
                  <a:lnTo>
                    <a:pt x="186" y="10"/>
                  </a:lnTo>
                  <a:lnTo>
                    <a:pt x="172" y="18"/>
                  </a:lnTo>
                  <a:lnTo>
                    <a:pt x="156" y="28"/>
                  </a:lnTo>
                  <a:lnTo>
                    <a:pt x="142" y="38"/>
                  </a:lnTo>
                  <a:lnTo>
                    <a:pt x="130" y="52"/>
                  </a:lnTo>
                  <a:lnTo>
                    <a:pt x="116" y="66"/>
                  </a:lnTo>
                  <a:lnTo>
                    <a:pt x="104" y="82"/>
                  </a:lnTo>
                  <a:lnTo>
                    <a:pt x="94" y="100"/>
                  </a:lnTo>
                  <a:lnTo>
                    <a:pt x="72" y="138"/>
                  </a:lnTo>
                  <a:lnTo>
                    <a:pt x="54" y="182"/>
                  </a:lnTo>
                  <a:lnTo>
                    <a:pt x="38" y="226"/>
                  </a:lnTo>
                  <a:lnTo>
                    <a:pt x="24" y="272"/>
                  </a:lnTo>
                  <a:lnTo>
                    <a:pt x="14" y="320"/>
                  </a:lnTo>
                  <a:lnTo>
                    <a:pt x="6" y="366"/>
                  </a:lnTo>
                  <a:lnTo>
                    <a:pt x="2" y="410"/>
                  </a:lnTo>
                  <a:lnTo>
                    <a:pt x="0" y="450"/>
                  </a:lnTo>
                  <a:lnTo>
                    <a:pt x="0" y="488"/>
                  </a:lnTo>
                  <a:lnTo>
                    <a:pt x="4" y="520"/>
                  </a:lnTo>
                  <a:lnTo>
                    <a:pt x="10" y="546"/>
                  </a:lnTo>
                  <a:lnTo>
                    <a:pt x="10" y="546"/>
                  </a:lnTo>
                  <a:lnTo>
                    <a:pt x="58" y="668"/>
                  </a:lnTo>
                  <a:lnTo>
                    <a:pt x="86" y="748"/>
                  </a:lnTo>
                  <a:lnTo>
                    <a:pt x="98" y="788"/>
                  </a:lnTo>
                  <a:lnTo>
                    <a:pt x="108" y="830"/>
                  </a:lnTo>
                  <a:lnTo>
                    <a:pt x="108" y="830"/>
                  </a:lnTo>
                  <a:lnTo>
                    <a:pt x="114" y="864"/>
                  </a:lnTo>
                  <a:lnTo>
                    <a:pt x="118" y="898"/>
                  </a:lnTo>
                  <a:lnTo>
                    <a:pt x="122" y="930"/>
                  </a:lnTo>
                  <a:lnTo>
                    <a:pt x="122" y="962"/>
                  </a:lnTo>
                  <a:lnTo>
                    <a:pt x="122" y="1016"/>
                  </a:lnTo>
                  <a:lnTo>
                    <a:pt x="118" y="1062"/>
                  </a:lnTo>
                  <a:lnTo>
                    <a:pt x="118" y="1062"/>
                  </a:lnTo>
                  <a:lnTo>
                    <a:pt x="200" y="1052"/>
                  </a:lnTo>
                  <a:lnTo>
                    <a:pt x="240" y="1050"/>
                  </a:lnTo>
                  <a:lnTo>
                    <a:pt x="282" y="1050"/>
                  </a:lnTo>
                  <a:lnTo>
                    <a:pt x="282" y="1050"/>
                  </a:lnTo>
                  <a:lnTo>
                    <a:pt x="336" y="1052"/>
                  </a:lnTo>
                  <a:lnTo>
                    <a:pt x="390" y="1054"/>
                  </a:lnTo>
                  <a:lnTo>
                    <a:pt x="442" y="1060"/>
                  </a:lnTo>
                  <a:lnTo>
                    <a:pt x="494" y="1068"/>
                  </a:lnTo>
                  <a:lnTo>
                    <a:pt x="494" y="1068"/>
                  </a:lnTo>
                  <a:lnTo>
                    <a:pt x="492" y="1000"/>
                  </a:lnTo>
                  <a:lnTo>
                    <a:pt x="492" y="1000"/>
                  </a:lnTo>
                  <a:lnTo>
                    <a:pt x="494" y="960"/>
                  </a:lnTo>
                  <a:lnTo>
                    <a:pt x="500" y="918"/>
                  </a:lnTo>
                  <a:lnTo>
                    <a:pt x="508" y="872"/>
                  </a:lnTo>
                  <a:lnTo>
                    <a:pt x="518" y="824"/>
                  </a:lnTo>
                  <a:lnTo>
                    <a:pt x="540" y="734"/>
                  </a:lnTo>
                  <a:lnTo>
                    <a:pt x="558" y="660"/>
                  </a:lnTo>
                  <a:lnTo>
                    <a:pt x="558" y="660"/>
                  </a:lnTo>
                  <a:lnTo>
                    <a:pt x="562" y="640"/>
                  </a:lnTo>
                  <a:lnTo>
                    <a:pt x="564" y="616"/>
                  </a:lnTo>
                  <a:lnTo>
                    <a:pt x="566" y="594"/>
                  </a:lnTo>
                  <a:lnTo>
                    <a:pt x="566" y="570"/>
                  </a:lnTo>
                  <a:lnTo>
                    <a:pt x="562" y="518"/>
                  </a:lnTo>
                  <a:lnTo>
                    <a:pt x="554" y="466"/>
                  </a:lnTo>
                  <a:lnTo>
                    <a:pt x="542" y="410"/>
                  </a:lnTo>
                  <a:lnTo>
                    <a:pt x="526" y="356"/>
                  </a:lnTo>
                  <a:lnTo>
                    <a:pt x="506" y="302"/>
                  </a:lnTo>
                  <a:lnTo>
                    <a:pt x="484" y="250"/>
                  </a:lnTo>
                  <a:lnTo>
                    <a:pt x="460" y="200"/>
                  </a:lnTo>
                  <a:lnTo>
                    <a:pt x="432" y="154"/>
                  </a:lnTo>
                  <a:lnTo>
                    <a:pt x="402" y="112"/>
                  </a:lnTo>
                  <a:lnTo>
                    <a:pt x="386" y="94"/>
                  </a:lnTo>
                  <a:lnTo>
                    <a:pt x="370" y="76"/>
                  </a:lnTo>
                  <a:lnTo>
                    <a:pt x="354" y="60"/>
                  </a:lnTo>
                  <a:lnTo>
                    <a:pt x="338" y="46"/>
                  </a:lnTo>
                  <a:lnTo>
                    <a:pt x="322" y="32"/>
                  </a:lnTo>
                  <a:lnTo>
                    <a:pt x="304" y="22"/>
                  </a:lnTo>
                  <a:lnTo>
                    <a:pt x="288" y="14"/>
                  </a:lnTo>
                  <a:lnTo>
                    <a:pt x="270" y="6"/>
                  </a:lnTo>
                  <a:lnTo>
                    <a:pt x="254" y="2"/>
                  </a:lnTo>
                  <a:lnTo>
                    <a:pt x="236" y="0"/>
                  </a:lnTo>
                  <a:lnTo>
                    <a:pt x="236" y="0"/>
                  </a:lnTo>
                  <a:close/>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44"/>
          <p:cNvSpPr>
            <a:spLocks/>
          </p:cNvSpPr>
          <p:nvPr/>
        </p:nvSpPr>
        <p:spPr bwMode="auto">
          <a:xfrm>
            <a:off x="996353" y="1966927"/>
            <a:ext cx="690120" cy="994049"/>
          </a:xfrm>
          <a:custGeom>
            <a:avLst/>
            <a:gdLst>
              <a:gd name="T0" fmla="*/ 1098 w 2198"/>
              <a:gd name="T1" fmla="*/ 0 h 3166"/>
              <a:gd name="T2" fmla="*/ 986 w 2198"/>
              <a:gd name="T3" fmla="*/ 6 h 3166"/>
              <a:gd name="T4" fmla="*/ 878 w 2198"/>
              <a:gd name="T5" fmla="*/ 22 h 3166"/>
              <a:gd name="T6" fmla="*/ 772 w 2198"/>
              <a:gd name="T7" fmla="*/ 50 h 3166"/>
              <a:gd name="T8" fmla="*/ 672 w 2198"/>
              <a:gd name="T9" fmla="*/ 86 h 3166"/>
              <a:gd name="T10" fmla="*/ 576 w 2198"/>
              <a:gd name="T11" fmla="*/ 134 h 3166"/>
              <a:gd name="T12" fmla="*/ 486 w 2198"/>
              <a:gd name="T13" fmla="*/ 188 h 3166"/>
              <a:gd name="T14" fmla="*/ 400 w 2198"/>
              <a:gd name="T15" fmla="*/ 252 h 3166"/>
              <a:gd name="T16" fmla="*/ 322 w 2198"/>
              <a:gd name="T17" fmla="*/ 322 h 3166"/>
              <a:gd name="T18" fmla="*/ 252 w 2198"/>
              <a:gd name="T19" fmla="*/ 400 h 3166"/>
              <a:gd name="T20" fmla="*/ 188 w 2198"/>
              <a:gd name="T21" fmla="*/ 486 h 3166"/>
              <a:gd name="T22" fmla="*/ 134 w 2198"/>
              <a:gd name="T23" fmla="*/ 576 h 3166"/>
              <a:gd name="T24" fmla="*/ 86 w 2198"/>
              <a:gd name="T25" fmla="*/ 672 h 3166"/>
              <a:gd name="T26" fmla="*/ 50 w 2198"/>
              <a:gd name="T27" fmla="*/ 772 h 3166"/>
              <a:gd name="T28" fmla="*/ 22 w 2198"/>
              <a:gd name="T29" fmla="*/ 878 h 3166"/>
              <a:gd name="T30" fmla="*/ 6 w 2198"/>
              <a:gd name="T31" fmla="*/ 986 h 3166"/>
              <a:gd name="T32" fmla="*/ 0 w 2198"/>
              <a:gd name="T33" fmla="*/ 1098 h 3166"/>
              <a:gd name="T34" fmla="*/ 0 w 2198"/>
              <a:gd name="T35" fmla="*/ 1126 h 3166"/>
              <a:gd name="T36" fmla="*/ 12 w 2198"/>
              <a:gd name="T37" fmla="*/ 1216 h 3166"/>
              <a:gd name="T38" fmla="*/ 44 w 2198"/>
              <a:gd name="T39" fmla="*/ 1350 h 3166"/>
              <a:gd name="T40" fmla="*/ 92 w 2198"/>
              <a:gd name="T41" fmla="*/ 1496 h 3166"/>
              <a:gd name="T42" fmla="*/ 156 w 2198"/>
              <a:gd name="T43" fmla="*/ 1650 h 3166"/>
              <a:gd name="T44" fmla="*/ 232 w 2198"/>
              <a:gd name="T45" fmla="*/ 1810 h 3166"/>
              <a:gd name="T46" fmla="*/ 318 w 2198"/>
              <a:gd name="T47" fmla="*/ 1974 h 3166"/>
              <a:gd name="T48" fmla="*/ 410 w 2198"/>
              <a:gd name="T49" fmla="*/ 2138 h 3166"/>
              <a:gd name="T50" fmla="*/ 600 w 2198"/>
              <a:gd name="T51" fmla="*/ 2452 h 3166"/>
              <a:gd name="T52" fmla="*/ 780 w 2198"/>
              <a:gd name="T53" fmla="*/ 2730 h 3166"/>
              <a:gd name="T54" fmla="*/ 982 w 2198"/>
              <a:gd name="T55" fmla="*/ 3024 h 3166"/>
              <a:gd name="T56" fmla="*/ 1080 w 2198"/>
              <a:gd name="T57" fmla="*/ 3156 h 3166"/>
              <a:gd name="T58" fmla="*/ 1082 w 2198"/>
              <a:gd name="T59" fmla="*/ 3160 h 3166"/>
              <a:gd name="T60" fmla="*/ 1094 w 2198"/>
              <a:gd name="T61" fmla="*/ 3166 h 3166"/>
              <a:gd name="T62" fmla="*/ 1098 w 2198"/>
              <a:gd name="T63" fmla="*/ 3166 h 3166"/>
              <a:gd name="T64" fmla="*/ 1110 w 2198"/>
              <a:gd name="T65" fmla="*/ 3164 h 3166"/>
              <a:gd name="T66" fmla="*/ 1118 w 2198"/>
              <a:gd name="T67" fmla="*/ 3156 h 3166"/>
              <a:gd name="T68" fmla="*/ 1158 w 2198"/>
              <a:gd name="T69" fmla="*/ 3102 h 3166"/>
              <a:gd name="T70" fmla="*/ 1338 w 2198"/>
              <a:gd name="T71" fmla="*/ 2846 h 3166"/>
              <a:gd name="T72" fmla="*/ 1506 w 2198"/>
              <a:gd name="T73" fmla="*/ 2596 h 3166"/>
              <a:gd name="T74" fmla="*/ 1694 w 2198"/>
              <a:gd name="T75" fmla="*/ 2298 h 3166"/>
              <a:gd name="T76" fmla="*/ 1834 w 2198"/>
              <a:gd name="T77" fmla="*/ 2056 h 3166"/>
              <a:gd name="T78" fmla="*/ 1924 w 2198"/>
              <a:gd name="T79" fmla="*/ 1892 h 3166"/>
              <a:gd name="T80" fmla="*/ 2004 w 2198"/>
              <a:gd name="T81" fmla="*/ 1730 h 3166"/>
              <a:gd name="T82" fmla="*/ 2074 w 2198"/>
              <a:gd name="T83" fmla="*/ 1572 h 3166"/>
              <a:gd name="T84" fmla="*/ 2132 w 2198"/>
              <a:gd name="T85" fmla="*/ 1422 h 3166"/>
              <a:gd name="T86" fmla="*/ 2172 w 2198"/>
              <a:gd name="T87" fmla="*/ 1282 h 3166"/>
              <a:gd name="T88" fmla="*/ 2194 w 2198"/>
              <a:gd name="T89" fmla="*/ 1156 h 3166"/>
              <a:gd name="T90" fmla="*/ 2198 w 2198"/>
              <a:gd name="T91" fmla="*/ 1098 h 3166"/>
              <a:gd name="T92" fmla="*/ 2196 w 2198"/>
              <a:gd name="T93" fmla="*/ 1042 h 3166"/>
              <a:gd name="T94" fmla="*/ 2184 w 2198"/>
              <a:gd name="T95" fmla="*/ 932 h 3166"/>
              <a:gd name="T96" fmla="*/ 2162 w 2198"/>
              <a:gd name="T97" fmla="*/ 824 h 3166"/>
              <a:gd name="T98" fmla="*/ 2130 w 2198"/>
              <a:gd name="T99" fmla="*/ 722 h 3166"/>
              <a:gd name="T100" fmla="*/ 2088 w 2198"/>
              <a:gd name="T101" fmla="*/ 624 h 3166"/>
              <a:gd name="T102" fmla="*/ 2038 w 2198"/>
              <a:gd name="T103" fmla="*/ 530 h 3166"/>
              <a:gd name="T104" fmla="*/ 1978 w 2198"/>
              <a:gd name="T105" fmla="*/ 442 h 3166"/>
              <a:gd name="T106" fmla="*/ 1912 w 2198"/>
              <a:gd name="T107" fmla="*/ 360 h 3166"/>
              <a:gd name="T108" fmla="*/ 1838 w 2198"/>
              <a:gd name="T109" fmla="*/ 286 h 3166"/>
              <a:gd name="T110" fmla="*/ 1756 w 2198"/>
              <a:gd name="T111" fmla="*/ 218 h 3166"/>
              <a:gd name="T112" fmla="*/ 1668 w 2198"/>
              <a:gd name="T113" fmla="*/ 160 h 3166"/>
              <a:gd name="T114" fmla="*/ 1574 w 2198"/>
              <a:gd name="T115" fmla="*/ 108 h 3166"/>
              <a:gd name="T116" fmla="*/ 1476 w 2198"/>
              <a:gd name="T117" fmla="*/ 68 h 3166"/>
              <a:gd name="T118" fmla="*/ 1374 w 2198"/>
              <a:gd name="T119" fmla="*/ 34 h 3166"/>
              <a:gd name="T120" fmla="*/ 1266 w 2198"/>
              <a:gd name="T121" fmla="*/ 14 h 3166"/>
              <a:gd name="T122" fmla="*/ 1156 w 2198"/>
              <a:gd name="T123" fmla="*/ 2 h 3166"/>
              <a:gd name="T124" fmla="*/ 1098 w 2198"/>
              <a:gd name="T125" fmla="*/ 0 h 3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8" h="3166">
                <a:moveTo>
                  <a:pt x="1098" y="0"/>
                </a:moveTo>
                <a:lnTo>
                  <a:pt x="1098" y="0"/>
                </a:lnTo>
                <a:lnTo>
                  <a:pt x="1042" y="2"/>
                </a:lnTo>
                <a:lnTo>
                  <a:pt x="986" y="6"/>
                </a:lnTo>
                <a:lnTo>
                  <a:pt x="932" y="14"/>
                </a:lnTo>
                <a:lnTo>
                  <a:pt x="878" y="22"/>
                </a:lnTo>
                <a:lnTo>
                  <a:pt x="824" y="34"/>
                </a:lnTo>
                <a:lnTo>
                  <a:pt x="772" y="50"/>
                </a:lnTo>
                <a:lnTo>
                  <a:pt x="722" y="68"/>
                </a:lnTo>
                <a:lnTo>
                  <a:pt x="672" y="86"/>
                </a:lnTo>
                <a:lnTo>
                  <a:pt x="622" y="108"/>
                </a:lnTo>
                <a:lnTo>
                  <a:pt x="576" y="134"/>
                </a:lnTo>
                <a:lnTo>
                  <a:pt x="530" y="160"/>
                </a:lnTo>
                <a:lnTo>
                  <a:pt x="486" y="188"/>
                </a:lnTo>
                <a:lnTo>
                  <a:pt x="442" y="218"/>
                </a:lnTo>
                <a:lnTo>
                  <a:pt x="400" y="252"/>
                </a:lnTo>
                <a:lnTo>
                  <a:pt x="360" y="286"/>
                </a:lnTo>
                <a:lnTo>
                  <a:pt x="322" y="322"/>
                </a:lnTo>
                <a:lnTo>
                  <a:pt x="286" y="360"/>
                </a:lnTo>
                <a:lnTo>
                  <a:pt x="252" y="400"/>
                </a:lnTo>
                <a:lnTo>
                  <a:pt x="218" y="442"/>
                </a:lnTo>
                <a:lnTo>
                  <a:pt x="188" y="486"/>
                </a:lnTo>
                <a:lnTo>
                  <a:pt x="160" y="530"/>
                </a:lnTo>
                <a:lnTo>
                  <a:pt x="134" y="576"/>
                </a:lnTo>
                <a:lnTo>
                  <a:pt x="108" y="624"/>
                </a:lnTo>
                <a:lnTo>
                  <a:pt x="86" y="672"/>
                </a:lnTo>
                <a:lnTo>
                  <a:pt x="68" y="722"/>
                </a:lnTo>
                <a:lnTo>
                  <a:pt x="50" y="772"/>
                </a:lnTo>
                <a:lnTo>
                  <a:pt x="34" y="824"/>
                </a:lnTo>
                <a:lnTo>
                  <a:pt x="22" y="878"/>
                </a:lnTo>
                <a:lnTo>
                  <a:pt x="12" y="932"/>
                </a:lnTo>
                <a:lnTo>
                  <a:pt x="6" y="986"/>
                </a:lnTo>
                <a:lnTo>
                  <a:pt x="2" y="1042"/>
                </a:lnTo>
                <a:lnTo>
                  <a:pt x="0" y="1098"/>
                </a:lnTo>
                <a:lnTo>
                  <a:pt x="0" y="1098"/>
                </a:lnTo>
                <a:lnTo>
                  <a:pt x="0" y="1126"/>
                </a:lnTo>
                <a:lnTo>
                  <a:pt x="4" y="1156"/>
                </a:lnTo>
                <a:lnTo>
                  <a:pt x="12" y="1216"/>
                </a:lnTo>
                <a:lnTo>
                  <a:pt x="24" y="1282"/>
                </a:lnTo>
                <a:lnTo>
                  <a:pt x="44" y="1350"/>
                </a:lnTo>
                <a:lnTo>
                  <a:pt x="66" y="1422"/>
                </a:lnTo>
                <a:lnTo>
                  <a:pt x="92" y="1496"/>
                </a:lnTo>
                <a:lnTo>
                  <a:pt x="122" y="1572"/>
                </a:lnTo>
                <a:lnTo>
                  <a:pt x="156" y="1650"/>
                </a:lnTo>
                <a:lnTo>
                  <a:pt x="194" y="1730"/>
                </a:lnTo>
                <a:lnTo>
                  <a:pt x="232" y="1810"/>
                </a:lnTo>
                <a:lnTo>
                  <a:pt x="274" y="1892"/>
                </a:lnTo>
                <a:lnTo>
                  <a:pt x="318" y="1974"/>
                </a:lnTo>
                <a:lnTo>
                  <a:pt x="362" y="2056"/>
                </a:lnTo>
                <a:lnTo>
                  <a:pt x="410" y="2138"/>
                </a:lnTo>
                <a:lnTo>
                  <a:pt x="504" y="2298"/>
                </a:lnTo>
                <a:lnTo>
                  <a:pt x="600" y="2452"/>
                </a:lnTo>
                <a:lnTo>
                  <a:pt x="692" y="2596"/>
                </a:lnTo>
                <a:lnTo>
                  <a:pt x="780" y="2730"/>
                </a:lnTo>
                <a:lnTo>
                  <a:pt x="860" y="2846"/>
                </a:lnTo>
                <a:lnTo>
                  <a:pt x="982" y="3024"/>
                </a:lnTo>
                <a:lnTo>
                  <a:pt x="1040" y="3102"/>
                </a:lnTo>
                <a:lnTo>
                  <a:pt x="1080" y="3156"/>
                </a:lnTo>
                <a:lnTo>
                  <a:pt x="1080" y="3156"/>
                </a:lnTo>
                <a:lnTo>
                  <a:pt x="1082" y="3160"/>
                </a:lnTo>
                <a:lnTo>
                  <a:pt x="1088" y="3164"/>
                </a:lnTo>
                <a:lnTo>
                  <a:pt x="1094" y="3166"/>
                </a:lnTo>
                <a:lnTo>
                  <a:pt x="1098" y="3166"/>
                </a:lnTo>
                <a:lnTo>
                  <a:pt x="1098" y="3166"/>
                </a:lnTo>
                <a:lnTo>
                  <a:pt x="1104" y="3166"/>
                </a:lnTo>
                <a:lnTo>
                  <a:pt x="1110" y="3164"/>
                </a:lnTo>
                <a:lnTo>
                  <a:pt x="1114" y="3160"/>
                </a:lnTo>
                <a:lnTo>
                  <a:pt x="1118" y="3156"/>
                </a:lnTo>
                <a:lnTo>
                  <a:pt x="1158" y="3102"/>
                </a:lnTo>
                <a:lnTo>
                  <a:pt x="1158" y="3102"/>
                </a:lnTo>
                <a:lnTo>
                  <a:pt x="1216" y="3024"/>
                </a:lnTo>
                <a:lnTo>
                  <a:pt x="1338" y="2846"/>
                </a:lnTo>
                <a:lnTo>
                  <a:pt x="1418" y="2730"/>
                </a:lnTo>
                <a:lnTo>
                  <a:pt x="1506" y="2596"/>
                </a:lnTo>
                <a:lnTo>
                  <a:pt x="1598" y="2452"/>
                </a:lnTo>
                <a:lnTo>
                  <a:pt x="1694" y="2298"/>
                </a:lnTo>
                <a:lnTo>
                  <a:pt x="1788" y="2138"/>
                </a:lnTo>
                <a:lnTo>
                  <a:pt x="1834" y="2056"/>
                </a:lnTo>
                <a:lnTo>
                  <a:pt x="1880" y="1974"/>
                </a:lnTo>
                <a:lnTo>
                  <a:pt x="1924" y="1892"/>
                </a:lnTo>
                <a:lnTo>
                  <a:pt x="1964" y="1810"/>
                </a:lnTo>
                <a:lnTo>
                  <a:pt x="2004" y="1730"/>
                </a:lnTo>
                <a:lnTo>
                  <a:pt x="2042" y="1650"/>
                </a:lnTo>
                <a:lnTo>
                  <a:pt x="2074" y="1572"/>
                </a:lnTo>
                <a:lnTo>
                  <a:pt x="2106" y="1496"/>
                </a:lnTo>
                <a:lnTo>
                  <a:pt x="2132" y="1422"/>
                </a:lnTo>
                <a:lnTo>
                  <a:pt x="2154" y="1350"/>
                </a:lnTo>
                <a:lnTo>
                  <a:pt x="2172" y="1282"/>
                </a:lnTo>
                <a:lnTo>
                  <a:pt x="2186" y="1216"/>
                </a:lnTo>
                <a:lnTo>
                  <a:pt x="2194" y="1156"/>
                </a:lnTo>
                <a:lnTo>
                  <a:pt x="2196" y="1126"/>
                </a:lnTo>
                <a:lnTo>
                  <a:pt x="2198" y="1098"/>
                </a:lnTo>
                <a:lnTo>
                  <a:pt x="2198" y="1098"/>
                </a:lnTo>
                <a:lnTo>
                  <a:pt x="2196" y="1042"/>
                </a:lnTo>
                <a:lnTo>
                  <a:pt x="2192" y="986"/>
                </a:lnTo>
                <a:lnTo>
                  <a:pt x="2184" y="932"/>
                </a:lnTo>
                <a:lnTo>
                  <a:pt x="2176" y="878"/>
                </a:lnTo>
                <a:lnTo>
                  <a:pt x="2162" y="824"/>
                </a:lnTo>
                <a:lnTo>
                  <a:pt x="2148" y="772"/>
                </a:lnTo>
                <a:lnTo>
                  <a:pt x="2130" y="722"/>
                </a:lnTo>
                <a:lnTo>
                  <a:pt x="2110" y="672"/>
                </a:lnTo>
                <a:lnTo>
                  <a:pt x="2088" y="624"/>
                </a:lnTo>
                <a:lnTo>
                  <a:pt x="2064" y="576"/>
                </a:lnTo>
                <a:lnTo>
                  <a:pt x="2038" y="530"/>
                </a:lnTo>
                <a:lnTo>
                  <a:pt x="2010" y="486"/>
                </a:lnTo>
                <a:lnTo>
                  <a:pt x="1978" y="442"/>
                </a:lnTo>
                <a:lnTo>
                  <a:pt x="1946" y="400"/>
                </a:lnTo>
                <a:lnTo>
                  <a:pt x="1912" y="360"/>
                </a:lnTo>
                <a:lnTo>
                  <a:pt x="1876" y="322"/>
                </a:lnTo>
                <a:lnTo>
                  <a:pt x="1838" y="286"/>
                </a:lnTo>
                <a:lnTo>
                  <a:pt x="1798" y="252"/>
                </a:lnTo>
                <a:lnTo>
                  <a:pt x="1756" y="218"/>
                </a:lnTo>
                <a:lnTo>
                  <a:pt x="1712" y="188"/>
                </a:lnTo>
                <a:lnTo>
                  <a:pt x="1668" y="160"/>
                </a:lnTo>
                <a:lnTo>
                  <a:pt x="1622" y="134"/>
                </a:lnTo>
                <a:lnTo>
                  <a:pt x="1574" y="108"/>
                </a:lnTo>
                <a:lnTo>
                  <a:pt x="1526" y="86"/>
                </a:lnTo>
                <a:lnTo>
                  <a:pt x="1476" y="68"/>
                </a:lnTo>
                <a:lnTo>
                  <a:pt x="1426" y="50"/>
                </a:lnTo>
                <a:lnTo>
                  <a:pt x="1374" y="34"/>
                </a:lnTo>
                <a:lnTo>
                  <a:pt x="1320" y="22"/>
                </a:lnTo>
                <a:lnTo>
                  <a:pt x="1266" y="14"/>
                </a:lnTo>
                <a:lnTo>
                  <a:pt x="1210" y="6"/>
                </a:lnTo>
                <a:lnTo>
                  <a:pt x="1156" y="2"/>
                </a:lnTo>
                <a:lnTo>
                  <a:pt x="1098" y="0"/>
                </a:lnTo>
                <a:lnTo>
                  <a:pt x="1098" y="0"/>
                </a:lnTo>
                <a:close/>
              </a:path>
            </a:pathLst>
          </a:custGeom>
          <a:solidFill>
            <a:srgbClr val="80B940"/>
          </a:solidFill>
          <a:ln>
            <a:noFill/>
          </a:ln>
        </p:spPr>
        <p:txBody>
          <a:bodyPr vert="horz" wrap="square" lIns="91440" tIns="45720" rIns="91440" bIns="45720" numCol="1" anchor="t" anchorCtr="0" compatLnSpc="1">
            <a:prstTxWarp prst="textNoShape">
              <a:avLst/>
            </a:prstTxWarp>
          </a:bodyPr>
          <a:lstStyle/>
          <a:p>
            <a:pPr algn="ctr"/>
            <a:r>
              <a:rPr lang="en-US" sz="4400" b="1" dirty="0">
                <a:solidFill>
                  <a:schemeClr val="bg1"/>
                </a:solidFill>
              </a:rPr>
              <a:t>!</a:t>
            </a:r>
          </a:p>
        </p:txBody>
      </p:sp>
      <p:sp>
        <p:nvSpPr>
          <p:cNvPr id="59" name="Freeform 44"/>
          <p:cNvSpPr>
            <a:spLocks/>
          </p:cNvSpPr>
          <p:nvPr/>
        </p:nvSpPr>
        <p:spPr bwMode="auto">
          <a:xfrm>
            <a:off x="2430951" y="2591884"/>
            <a:ext cx="690120" cy="994049"/>
          </a:xfrm>
          <a:custGeom>
            <a:avLst/>
            <a:gdLst>
              <a:gd name="T0" fmla="*/ 1098 w 2198"/>
              <a:gd name="T1" fmla="*/ 0 h 3166"/>
              <a:gd name="T2" fmla="*/ 986 w 2198"/>
              <a:gd name="T3" fmla="*/ 6 h 3166"/>
              <a:gd name="T4" fmla="*/ 878 w 2198"/>
              <a:gd name="T5" fmla="*/ 22 h 3166"/>
              <a:gd name="T6" fmla="*/ 772 w 2198"/>
              <a:gd name="T7" fmla="*/ 50 h 3166"/>
              <a:gd name="T8" fmla="*/ 672 w 2198"/>
              <a:gd name="T9" fmla="*/ 86 h 3166"/>
              <a:gd name="T10" fmla="*/ 576 w 2198"/>
              <a:gd name="T11" fmla="*/ 134 h 3166"/>
              <a:gd name="T12" fmla="*/ 486 w 2198"/>
              <a:gd name="T13" fmla="*/ 188 h 3166"/>
              <a:gd name="T14" fmla="*/ 400 w 2198"/>
              <a:gd name="T15" fmla="*/ 252 h 3166"/>
              <a:gd name="T16" fmla="*/ 322 w 2198"/>
              <a:gd name="T17" fmla="*/ 322 h 3166"/>
              <a:gd name="T18" fmla="*/ 252 w 2198"/>
              <a:gd name="T19" fmla="*/ 400 h 3166"/>
              <a:gd name="T20" fmla="*/ 188 w 2198"/>
              <a:gd name="T21" fmla="*/ 486 h 3166"/>
              <a:gd name="T22" fmla="*/ 134 w 2198"/>
              <a:gd name="T23" fmla="*/ 576 h 3166"/>
              <a:gd name="T24" fmla="*/ 86 w 2198"/>
              <a:gd name="T25" fmla="*/ 672 h 3166"/>
              <a:gd name="T26" fmla="*/ 50 w 2198"/>
              <a:gd name="T27" fmla="*/ 772 h 3166"/>
              <a:gd name="T28" fmla="*/ 22 w 2198"/>
              <a:gd name="T29" fmla="*/ 878 h 3166"/>
              <a:gd name="T30" fmla="*/ 6 w 2198"/>
              <a:gd name="T31" fmla="*/ 986 h 3166"/>
              <a:gd name="T32" fmla="*/ 0 w 2198"/>
              <a:gd name="T33" fmla="*/ 1098 h 3166"/>
              <a:gd name="T34" fmla="*/ 0 w 2198"/>
              <a:gd name="T35" fmla="*/ 1126 h 3166"/>
              <a:gd name="T36" fmla="*/ 12 w 2198"/>
              <a:gd name="T37" fmla="*/ 1216 h 3166"/>
              <a:gd name="T38" fmla="*/ 44 w 2198"/>
              <a:gd name="T39" fmla="*/ 1350 h 3166"/>
              <a:gd name="T40" fmla="*/ 92 w 2198"/>
              <a:gd name="T41" fmla="*/ 1496 h 3166"/>
              <a:gd name="T42" fmla="*/ 156 w 2198"/>
              <a:gd name="T43" fmla="*/ 1650 h 3166"/>
              <a:gd name="T44" fmla="*/ 232 w 2198"/>
              <a:gd name="T45" fmla="*/ 1810 h 3166"/>
              <a:gd name="T46" fmla="*/ 318 w 2198"/>
              <a:gd name="T47" fmla="*/ 1974 h 3166"/>
              <a:gd name="T48" fmla="*/ 410 w 2198"/>
              <a:gd name="T49" fmla="*/ 2138 h 3166"/>
              <a:gd name="T50" fmla="*/ 600 w 2198"/>
              <a:gd name="T51" fmla="*/ 2452 h 3166"/>
              <a:gd name="T52" fmla="*/ 780 w 2198"/>
              <a:gd name="T53" fmla="*/ 2730 h 3166"/>
              <a:gd name="T54" fmla="*/ 982 w 2198"/>
              <a:gd name="T55" fmla="*/ 3024 h 3166"/>
              <a:gd name="T56" fmla="*/ 1080 w 2198"/>
              <a:gd name="T57" fmla="*/ 3156 h 3166"/>
              <a:gd name="T58" fmla="*/ 1082 w 2198"/>
              <a:gd name="T59" fmla="*/ 3160 h 3166"/>
              <a:gd name="T60" fmla="*/ 1094 w 2198"/>
              <a:gd name="T61" fmla="*/ 3166 h 3166"/>
              <a:gd name="T62" fmla="*/ 1098 w 2198"/>
              <a:gd name="T63" fmla="*/ 3166 h 3166"/>
              <a:gd name="T64" fmla="*/ 1110 w 2198"/>
              <a:gd name="T65" fmla="*/ 3164 h 3166"/>
              <a:gd name="T66" fmla="*/ 1118 w 2198"/>
              <a:gd name="T67" fmla="*/ 3156 h 3166"/>
              <a:gd name="T68" fmla="*/ 1158 w 2198"/>
              <a:gd name="T69" fmla="*/ 3102 h 3166"/>
              <a:gd name="T70" fmla="*/ 1338 w 2198"/>
              <a:gd name="T71" fmla="*/ 2846 h 3166"/>
              <a:gd name="T72" fmla="*/ 1506 w 2198"/>
              <a:gd name="T73" fmla="*/ 2596 h 3166"/>
              <a:gd name="T74" fmla="*/ 1694 w 2198"/>
              <a:gd name="T75" fmla="*/ 2298 h 3166"/>
              <a:gd name="T76" fmla="*/ 1834 w 2198"/>
              <a:gd name="T77" fmla="*/ 2056 h 3166"/>
              <a:gd name="T78" fmla="*/ 1924 w 2198"/>
              <a:gd name="T79" fmla="*/ 1892 h 3166"/>
              <a:gd name="T80" fmla="*/ 2004 w 2198"/>
              <a:gd name="T81" fmla="*/ 1730 h 3166"/>
              <a:gd name="T82" fmla="*/ 2074 w 2198"/>
              <a:gd name="T83" fmla="*/ 1572 h 3166"/>
              <a:gd name="T84" fmla="*/ 2132 w 2198"/>
              <a:gd name="T85" fmla="*/ 1422 h 3166"/>
              <a:gd name="T86" fmla="*/ 2172 w 2198"/>
              <a:gd name="T87" fmla="*/ 1282 h 3166"/>
              <a:gd name="T88" fmla="*/ 2194 w 2198"/>
              <a:gd name="T89" fmla="*/ 1156 h 3166"/>
              <a:gd name="T90" fmla="*/ 2198 w 2198"/>
              <a:gd name="T91" fmla="*/ 1098 h 3166"/>
              <a:gd name="T92" fmla="*/ 2196 w 2198"/>
              <a:gd name="T93" fmla="*/ 1042 h 3166"/>
              <a:gd name="T94" fmla="*/ 2184 w 2198"/>
              <a:gd name="T95" fmla="*/ 932 h 3166"/>
              <a:gd name="T96" fmla="*/ 2162 w 2198"/>
              <a:gd name="T97" fmla="*/ 824 h 3166"/>
              <a:gd name="T98" fmla="*/ 2130 w 2198"/>
              <a:gd name="T99" fmla="*/ 722 h 3166"/>
              <a:gd name="T100" fmla="*/ 2088 w 2198"/>
              <a:gd name="T101" fmla="*/ 624 h 3166"/>
              <a:gd name="T102" fmla="*/ 2038 w 2198"/>
              <a:gd name="T103" fmla="*/ 530 h 3166"/>
              <a:gd name="T104" fmla="*/ 1978 w 2198"/>
              <a:gd name="T105" fmla="*/ 442 h 3166"/>
              <a:gd name="T106" fmla="*/ 1912 w 2198"/>
              <a:gd name="T107" fmla="*/ 360 h 3166"/>
              <a:gd name="T108" fmla="*/ 1838 w 2198"/>
              <a:gd name="T109" fmla="*/ 286 h 3166"/>
              <a:gd name="T110" fmla="*/ 1756 w 2198"/>
              <a:gd name="T111" fmla="*/ 218 h 3166"/>
              <a:gd name="T112" fmla="*/ 1668 w 2198"/>
              <a:gd name="T113" fmla="*/ 160 h 3166"/>
              <a:gd name="T114" fmla="*/ 1574 w 2198"/>
              <a:gd name="T115" fmla="*/ 108 h 3166"/>
              <a:gd name="T116" fmla="*/ 1476 w 2198"/>
              <a:gd name="T117" fmla="*/ 68 h 3166"/>
              <a:gd name="T118" fmla="*/ 1374 w 2198"/>
              <a:gd name="T119" fmla="*/ 34 h 3166"/>
              <a:gd name="T120" fmla="*/ 1266 w 2198"/>
              <a:gd name="T121" fmla="*/ 14 h 3166"/>
              <a:gd name="T122" fmla="*/ 1156 w 2198"/>
              <a:gd name="T123" fmla="*/ 2 h 3166"/>
              <a:gd name="T124" fmla="*/ 1098 w 2198"/>
              <a:gd name="T125" fmla="*/ 0 h 3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8" h="3166">
                <a:moveTo>
                  <a:pt x="1098" y="0"/>
                </a:moveTo>
                <a:lnTo>
                  <a:pt x="1098" y="0"/>
                </a:lnTo>
                <a:lnTo>
                  <a:pt x="1042" y="2"/>
                </a:lnTo>
                <a:lnTo>
                  <a:pt x="986" y="6"/>
                </a:lnTo>
                <a:lnTo>
                  <a:pt x="932" y="14"/>
                </a:lnTo>
                <a:lnTo>
                  <a:pt x="878" y="22"/>
                </a:lnTo>
                <a:lnTo>
                  <a:pt x="824" y="34"/>
                </a:lnTo>
                <a:lnTo>
                  <a:pt x="772" y="50"/>
                </a:lnTo>
                <a:lnTo>
                  <a:pt x="722" y="68"/>
                </a:lnTo>
                <a:lnTo>
                  <a:pt x="672" y="86"/>
                </a:lnTo>
                <a:lnTo>
                  <a:pt x="622" y="108"/>
                </a:lnTo>
                <a:lnTo>
                  <a:pt x="576" y="134"/>
                </a:lnTo>
                <a:lnTo>
                  <a:pt x="530" y="160"/>
                </a:lnTo>
                <a:lnTo>
                  <a:pt x="486" y="188"/>
                </a:lnTo>
                <a:lnTo>
                  <a:pt x="442" y="218"/>
                </a:lnTo>
                <a:lnTo>
                  <a:pt x="400" y="252"/>
                </a:lnTo>
                <a:lnTo>
                  <a:pt x="360" y="286"/>
                </a:lnTo>
                <a:lnTo>
                  <a:pt x="322" y="322"/>
                </a:lnTo>
                <a:lnTo>
                  <a:pt x="286" y="360"/>
                </a:lnTo>
                <a:lnTo>
                  <a:pt x="252" y="400"/>
                </a:lnTo>
                <a:lnTo>
                  <a:pt x="218" y="442"/>
                </a:lnTo>
                <a:lnTo>
                  <a:pt x="188" y="486"/>
                </a:lnTo>
                <a:lnTo>
                  <a:pt x="160" y="530"/>
                </a:lnTo>
                <a:lnTo>
                  <a:pt x="134" y="576"/>
                </a:lnTo>
                <a:lnTo>
                  <a:pt x="108" y="624"/>
                </a:lnTo>
                <a:lnTo>
                  <a:pt x="86" y="672"/>
                </a:lnTo>
                <a:lnTo>
                  <a:pt x="68" y="722"/>
                </a:lnTo>
                <a:lnTo>
                  <a:pt x="50" y="772"/>
                </a:lnTo>
                <a:lnTo>
                  <a:pt x="34" y="824"/>
                </a:lnTo>
                <a:lnTo>
                  <a:pt x="22" y="878"/>
                </a:lnTo>
                <a:lnTo>
                  <a:pt x="12" y="932"/>
                </a:lnTo>
                <a:lnTo>
                  <a:pt x="6" y="986"/>
                </a:lnTo>
                <a:lnTo>
                  <a:pt x="2" y="1042"/>
                </a:lnTo>
                <a:lnTo>
                  <a:pt x="0" y="1098"/>
                </a:lnTo>
                <a:lnTo>
                  <a:pt x="0" y="1098"/>
                </a:lnTo>
                <a:lnTo>
                  <a:pt x="0" y="1126"/>
                </a:lnTo>
                <a:lnTo>
                  <a:pt x="4" y="1156"/>
                </a:lnTo>
                <a:lnTo>
                  <a:pt x="12" y="1216"/>
                </a:lnTo>
                <a:lnTo>
                  <a:pt x="24" y="1282"/>
                </a:lnTo>
                <a:lnTo>
                  <a:pt x="44" y="1350"/>
                </a:lnTo>
                <a:lnTo>
                  <a:pt x="66" y="1422"/>
                </a:lnTo>
                <a:lnTo>
                  <a:pt x="92" y="1496"/>
                </a:lnTo>
                <a:lnTo>
                  <a:pt x="122" y="1572"/>
                </a:lnTo>
                <a:lnTo>
                  <a:pt x="156" y="1650"/>
                </a:lnTo>
                <a:lnTo>
                  <a:pt x="194" y="1730"/>
                </a:lnTo>
                <a:lnTo>
                  <a:pt x="232" y="1810"/>
                </a:lnTo>
                <a:lnTo>
                  <a:pt x="274" y="1892"/>
                </a:lnTo>
                <a:lnTo>
                  <a:pt x="318" y="1974"/>
                </a:lnTo>
                <a:lnTo>
                  <a:pt x="362" y="2056"/>
                </a:lnTo>
                <a:lnTo>
                  <a:pt x="410" y="2138"/>
                </a:lnTo>
                <a:lnTo>
                  <a:pt x="504" y="2298"/>
                </a:lnTo>
                <a:lnTo>
                  <a:pt x="600" y="2452"/>
                </a:lnTo>
                <a:lnTo>
                  <a:pt x="692" y="2596"/>
                </a:lnTo>
                <a:lnTo>
                  <a:pt x="780" y="2730"/>
                </a:lnTo>
                <a:lnTo>
                  <a:pt x="860" y="2846"/>
                </a:lnTo>
                <a:lnTo>
                  <a:pt x="982" y="3024"/>
                </a:lnTo>
                <a:lnTo>
                  <a:pt x="1040" y="3102"/>
                </a:lnTo>
                <a:lnTo>
                  <a:pt x="1080" y="3156"/>
                </a:lnTo>
                <a:lnTo>
                  <a:pt x="1080" y="3156"/>
                </a:lnTo>
                <a:lnTo>
                  <a:pt x="1082" y="3160"/>
                </a:lnTo>
                <a:lnTo>
                  <a:pt x="1088" y="3164"/>
                </a:lnTo>
                <a:lnTo>
                  <a:pt x="1094" y="3166"/>
                </a:lnTo>
                <a:lnTo>
                  <a:pt x="1098" y="3166"/>
                </a:lnTo>
                <a:lnTo>
                  <a:pt x="1098" y="3166"/>
                </a:lnTo>
                <a:lnTo>
                  <a:pt x="1104" y="3166"/>
                </a:lnTo>
                <a:lnTo>
                  <a:pt x="1110" y="3164"/>
                </a:lnTo>
                <a:lnTo>
                  <a:pt x="1114" y="3160"/>
                </a:lnTo>
                <a:lnTo>
                  <a:pt x="1118" y="3156"/>
                </a:lnTo>
                <a:lnTo>
                  <a:pt x="1158" y="3102"/>
                </a:lnTo>
                <a:lnTo>
                  <a:pt x="1158" y="3102"/>
                </a:lnTo>
                <a:lnTo>
                  <a:pt x="1216" y="3024"/>
                </a:lnTo>
                <a:lnTo>
                  <a:pt x="1338" y="2846"/>
                </a:lnTo>
                <a:lnTo>
                  <a:pt x="1418" y="2730"/>
                </a:lnTo>
                <a:lnTo>
                  <a:pt x="1506" y="2596"/>
                </a:lnTo>
                <a:lnTo>
                  <a:pt x="1598" y="2452"/>
                </a:lnTo>
                <a:lnTo>
                  <a:pt x="1694" y="2298"/>
                </a:lnTo>
                <a:lnTo>
                  <a:pt x="1788" y="2138"/>
                </a:lnTo>
                <a:lnTo>
                  <a:pt x="1834" y="2056"/>
                </a:lnTo>
                <a:lnTo>
                  <a:pt x="1880" y="1974"/>
                </a:lnTo>
                <a:lnTo>
                  <a:pt x="1924" y="1892"/>
                </a:lnTo>
                <a:lnTo>
                  <a:pt x="1964" y="1810"/>
                </a:lnTo>
                <a:lnTo>
                  <a:pt x="2004" y="1730"/>
                </a:lnTo>
                <a:lnTo>
                  <a:pt x="2042" y="1650"/>
                </a:lnTo>
                <a:lnTo>
                  <a:pt x="2074" y="1572"/>
                </a:lnTo>
                <a:lnTo>
                  <a:pt x="2106" y="1496"/>
                </a:lnTo>
                <a:lnTo>
                  <a:pt x="2132" y="1422"/>
                </a:lnTo>
                <a:lnTo>
                  <a:pt x="2154" y="1350"/>
                </a:lnTo>
                <a:lnTo>
                  <a:pt x="2172" y="1282"/>
                </a:lnTo>
                <a:lnTo>
                  <a:pt x="2186" y="1216"/>
                </a:lnTo>
                <a:lnTo>
                  <a:pt x="2194" y="1156"/>
                </a:lnTo>
                <a:lnTo>
                  <a:pt x="2196" y="1126"/>
                </a:lnTo>
                <a:lnTo>
                  <a:pt x="2198" y="1098"/>
                </a:lnTo>
                <a:lnTo>
                  <a:pt x="2198" y="1098"/>
                </a:lnTo>
                <a:lnTo>
                  <a:pt x="2196" y="1042"/>
                </a:lnTo>
                <a:lnTo>
                  <a:pt x="2192" y="986"/>
                </a:lnTo>
                <a:lnTo>
                  <a:pt x="2184" y="932"/>
                </a:lnTo>
                <a:lnTo>
                  <a:pt x="2176" y="878"/>
                </a:lnTo>
                <a:lnTo>
                  <a:pt x="2162" y="824"/>
                </a:lnTo>
                <a:lnTo>
                  <a:pt x="2148" y="772"/>
                </a:lnTo>
                <a:lnTo>
                  <a:pt x="2130" y="722"/>
                </a:lnTo>
                <a:lnTo>
                  <a:pt x="2110" y="672"/>
                </a:lnTo>
                <a:lnTo>
                  <a:pt x="2088" y="624"/>
                </a:lnTo>
                <a:lnTo>
                  <a:pt x="2064" y="576"/>
                </a:lnTo>
                <a:lnTo>
                  <a:pt x="2038" y="530"/>
                </a:lnTo>
                <a:lnTo>
                  <a:pt x="2010" y="486"/>
                </a:lnTo>
                <a:lnTo>
                  <a:pt x="1978" y="442"/>
                </a:lnTo>
                <a:lnTo>
                  <a:pt x="1946" y="400"/>
                </a:lnTo>
                <a:lnTo>
                  <a:pt x="1912" y="360"/>
                </a:lnTo>
                <a:lnTo>
                  <a:pt x="1876" y="322"/>
                </a:lnTo>
                <a:lnTo>
                  <a:pt x="1838" y="286"/>
                </a:lnTo>
                <a:lnTo>
                  <a:pt x="1798" y="252"/>
                </a:lnTo>
                <a:lnTo>
                  <a:pt x="1756" y="218"/>
                </a:lnTo>
                <a:lnTo>
                  <a:pt x="1712" y="188"/>
                </a:lnTo>
                <a:lnTo>
                  <a:pt x="1668" y="160"/>
                </a:lnTo>
                <a:lnTo>
                  <a:pt x="1622" y="134"/>
                </a:lnTo>
                <a:lnTo>
                  <a:pt x="1574" y="108"/>
                </a:lnTo>
                <a:lnTo>
                  <a:pt x="1526" y="86"/>
                </a:lnTo>
                <a:lnTo>
                  <a:pt x="1476" y="68"/>
                </a:lnTo>
                <a:lnTo>
                  <a:pt x="1426" y="50"/>
                </a:lnTo>
                <a:lnTo>
                  <a:pt x="1374" y="34"/>
                </a:lnTo>
                <a:lnTo>
                  <a:pt x="1320" y="22"/>
                </a:lnTo>
                <a:lnTo>
                  <a:pt x="1266" y="14"/>
                </a:lnTo>
                <a:lnTo>
                  <a:pt x="1210" y="6"/>
                </a:lnTo>
                <a:lnTo>
                  <a:pt x="1156" y="2"/>
                </a:lnTo>
                <a:lnTo>
                  <a:pt x="1098" y="0"/>
                </a:lnTo>
                <a:lnTo>
                  <a:pt x="1098" y="0"/>
                </a:lnTo>
                <a:close/>
              </a:path>
            </a:pathLst>
          </a:custGeom>
          <a:solidFill>
            <a:srgbClr val="80B940"/>
          </a:solidFill>
          <a:ln>
            <a:noFill/>
          </a:ln>
        </p:spPr>
        <p:txBody>
          <a:bodyPr vert="horz" wrap="square" lIns="91440" tIns="45720" rIns="91440" bIns="45720" numCol="1" anchor="t" anchorCtr="0" compatLnSpc="1">
            <a:prstTxWarp prst="textNoShape">
              <a:avLst/>
            </a:prstTxWarp>
          </a:bodyPr>
          <a:lstStyle/>
          <a:p>
            <a:pPr algn="ctr"/>
            <a:r>
              <a:rPr lang="en-US" sz="4400" b="1" dirty="0">
                <a:solidFill>
                  <a:schemeClr val="bg1"/>
                </a:solidFill>
              </a:rPr>
              <a:t>!</a:t>
            </a:r>
          </a:p>
        </p:txBody>
      </p:sp>
      <p:sp>
        <p:nvSpPr>
          <p:cNvPr id="60" name="Freeform 44"/>
          <p:cNvSpPr>
            <a:spLocks/>
          </p:cNvSpPr>
          <p:nvPr/>
        </p:nvSpPr>
        <p:spPr bwMode="auto">
          <a:xfrm>
            <a:off x="4467110" y="2538131"/>
            <a:ext cx="690120" cy="994049"/>
          </a:xfrm>
          <a:custGeom>
            <a:avLst/>
            <a:gdLst>
              <a:gd name="T0" fmla="*/ 1098 w 2198"/>
              <a:gd name="T1" fmla="*/ 0 h 3166"/>
              <a:gd name="T2" fmla="*/ 986 w 2198"/>
              <a:gd name="T3" fmla="*/ 6 h 3166"/>
              <a:gd name="T4" fmla="*/ 878 w 2198"/>
              <a:gd name="T5" fmla="*/ 22 h 3166"/>
              <a:gd name="T6" fmla="*/ 772 w 2198"/>
              <a:gd name="T7" fmla="*/ 50 h 3166"/>
              <a:gd name="T8" fmla="*/ 672 w 2198"/>
              <a:gd name="T9" fmla="*/ 86 h 3166"/>
              <a:gd name="T10" fmla="*/ 576 w 2198"/>
              <a:gd name="T11" fmla="*/ 134 h 3166"/>
              <a:gd name="T12" fmla="*/ 486 w 2198"/>
              <a:gd name="T13" fmla="*/ 188 h 3166"/>
              <a:gd name="T14" fmla="*/ 400 w 2198"/>
              <a:gd name="T15" fmla="*/ 252 h 3166"/>
              <a:gd name="T16" fmla="*/ 322 w 2198"/>
              <a:gd name="T17" fmla="*/ 322 h 3166"/>
              <a:gd name="T18" fmla="*/ 252 w 2198"/>
              <a:gd name="T19" fmla="*/ 400 h 3166"/>
              <a:gd name="T20" fmla="*/ 188 w 2198"/>
              <a:gd name="T21" fmla="*/ 486 h 3166"/>
              <a:gd name="T22" fmla="*/ 134 w 2198"/>
              <a:gd name="T23" fmla="*/ 576 h 3166"/>
              <a:gd name="T24" fmla="*/ 86 w 2198"/>
              <a:gd name="T25" fmla="*/ 672 h 3166"/>
              <a:gd name="T26" fmla="*/ 50 w 2198"/>
              <a:gd name="T27" fmla="*/ 772 h 3166"/>
              <a:gd name="T28" fmla="*/ 22 w 2198"/>
              <a:gd name="T29" fmla="*/ 878 h 3166"/>
              <a:gd name="T30" fmla="*/ 6 w 2198"/>
              <a:gd name="T31" fmla="*/ 986 h 3166"/>
              <a:gd name="T32" fmla="*/ 0 w 2198"/>
              <a:gd name="T33" fmla="*/ 1098 h 3166"/>
              <a:gd name="T34" fmla="*/ 0 w 2198"/>
              <a:gd name="T35" fmla="*/ 1126 h 3166"/>
              <a:gd name="T36" fmla="*/ 12 w 2198"/>
              <a:gd name="T37" fmla="*/ 1216 h 3166"/>
              <a:gd name="T38" fmla="*/ 44 w 2198"/>
              <a:gd name="T39" fmla="*/ 1350 h 3166"/>
              <a:gd name="T40" fmla="*/ 92 w 2198"/>
              <a:gd name="T41" fmla="*/ 1496 h 3166"/>
              <a:gd name="T42" fmla="*/ 156 w 2198"/>
              <a:gd name="T43" fmla="*/ 1650 h 3166"/>
              <a:gd name="T44" fmla="*/ 232 w 2198"/>
              <a:gd name="T45" fmla="*/ 1810 h 3166"/>
              <a:gd name="T46" fmla="*/ 318 w 2198"/>
              <a:gd name="T47" fmla="*/ 1974 h 3166"/>
              <a:gd name="T48" fmla="*/ 410 w 2198"/>
              <a:gd name="T49" fmla="*/ 2138 h 3166"/>
              <a:gd name="T50" fmla="*/ 600 w 2198"/>
              <a:gd name="T51" fmla="*/ 2452 h 3166"/>
              <a:gd name="T52" fmla="*/ 780 w 2198"/>
              <a:gd name="T53" fmla="*/ 2730 h 3166"/>
              <a:gd name="T54" fmla="*/ 982 w 2198"/>
              <a:gd name="T55" fmla="*/ 3024 h 3166"/>
              <a:gd name="T56" fmla="*/ 1080 w 2198"/>
              <a:gd name="T57" fmla="*/ 3156 h 3166"/>
              <a:gd name="T58" fmla="*/ 1082 w 2198"/>
              <a:gd name="T59" fmla="*/ 3160 h 3166"/>
              <a:gd name="T60" fmla="*/ 1094 w 2198"/>
              <a:gd name="T61" fmla="*/ 3166 h 3166"/>
              <a:gd name="T62" fmla="*/ 1098 w 2198"/>
              <a:gd name="T63" fmla="*/ 3166 h 3166"/>
              <a:gd name="T64" fmla="*/ 1110 w 2198"/>
              <a:gd name="T65" fmla="*/ 3164 h 3166"/>
              <a:gd name="T66" fmla="*/ 1118 w 2198"/>
              <a:gd name="T67" fmla="*/ 3156 h 3166"/>
              <a:gd name="T68" fmla="*/ 1158 w 2198"/>
              <a:gd name="T69" fmla="*/ 3102 h 3166"/>
              <a:gd name="T70" fmla="*/ 1338 w 2198"/>
              <a:gd name="T71" fmla="*/ 2846 h 3166"/>
              <a:gd name="T72" fmla="*/ 1506 w 2198"/>
              <a:gd name="T73" fmla="*/ 2596 h 3166"/>
              <a:gd name="T74" fmla="*/ 1694 w 2198"/>
              <a:gd name="T75" fmla="*/ 2298 h 3166"/>
              <a:gd name="T76" fmla="*/ 1834 w 2198"/>
              <a:gd name="T77" fmla="*/ 2056 h 3166"/>
              <a:gd name="T78" fmla="*/ 1924 w 2198"/>
              <a:gd name="T79" fmla="*/ 1892 h 3166"/>
              <a:gd name="T80" fmla="*/ 2004 w 2198"/>
              <a:gd name="T81" fmla="*/ 1730 h 3166"/>
              <a:gd name="T82" fmla="*/ 2074 w 2198"/>
              <a:gd name="T83" fmla="*/ 1572 h 3166"/>
              <a:gd name="T84" fmla="*/ 2132 w 2198"/>
              <a:gd name="T85" fmla="*/ 1422 h 3166"/>
              <a:gd name="T86" fmla="*/ 2172 w 2198"/>
              <a:gd name="T87" fmla="*/ 1282 h 3166"/>
              <a:gd name="T88" fmla="*/ 2194 w 2198"/>
              <a:gd name="T89" fmla="*/ 1156 h 3166"/>
              <a:gd name="T90" fmla="*/ 2198 w 2198"/>
              <a:gd name="T91" fmla="*/ 1098 h 3166"/>
              <a:gd name="T92" fmla="*/ 2196 w 2198"/>
              <a:gd name="T93" fmla="*/ 1042 h 3166"/>
              <a:gd name="T94" fmla="*/ 2184 w 2198"/>
              <a:gd name="T95" fmla="*/ 932 h 3166"/>
              <a:gd name="T96" fmla="*/ 2162 w 2198"/>
              <a:gd name="T97" fmla="*/ 824 h 3166"/>
              <a:gd name="T98" fmla="*/ 2130 w 2198"/>
              <a:gd name="T99" fmla="*/ 722 h 3166"/>
              <a:gd name="T100" fmla="*/ 2088 w 2198"/>
              <a:gd name="T101" fmla="*/ 624 h 3166"/>
              <a:gd name="T102" fmla="*/ 2038 w 2198"/>
              <a:gd name="T103" fmla="*/ 530 h 3166"/>
              <a:gd name="T104" fmla="*/ 1978 w 2198"/>
              <a:gd name="T105" fmla="*/ 442 h 3166"/>
              <a:gd name="T106" fmla="*/ 1912 w 2198"/>
              <a:gd name="T107" fmla="*/ 360 h 3166"/>
              <a:gd name="T108" fmla="*/ 1838 w 2198"/>
              <a:gd name="T109" fmla="*/ 286 h 3166"/>
              <a:gd name="T110" fmla="*/ 1756 w 2198"/>
              <a:gd name="T111" fmla="*/ 218 h 3166"/>
              <a:gd name="T112" fmla="*/ 1668 w 2198"/>
              <a:gd name="T113" fmla="*/ 160 h 3166"/>
              <a:gd name="T114" fmla="*/ 1574 w 2198"/>
              <a:gd name="T115" fmla="*/ 108 h 3166"/>
              <a:gd name="T116" fmla="*/ 1476 w 2198"/>
              <a:gd name="T117" fmla="*/ 68 h 3166"/>
              <a:gd name="T118" fmla="*/ 1374 w 2198"/>
              <a:gd name="T119" fmla="*/ 34 h 3166"/>
              <a:gd name="T120" fmla="*/ 1266 w 2198"/>
              <a:gd name="T121" fmla="*/ 14 h 3166"/>
              <a:gd name="T122" fmla="*/ 1156 w 2198"/>
              <a:gd name="T123" fmla="*/ 2 h 3166"/>
              <a:gd name="T124" fmla="*/ 1098 w 2198"/>
              <a:gd name="T125" fmla="*/ 0 h 3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8" h="3166">
                <a:moveTo>
                  <a:pt x="1098" y="0"/>
                </a:moveTo>
                <a:lnTo>
                  <a:pt x="1098" y="0"/>
                </a:lnTo>
                <a:lnTo>
                  <a:pt x="1042" y="2"/>
                </a:lnTo>
                <a:lnTo>
                  <a:pt x="986" y="6"/>
                </a:lnTo>
                <a:lnTo>
                  <a:pt x="932" y="14"/>
                </a:lnTo>
                <a:lnTo>
                  <a:pt x="878" y="22"/>
                </a:lnTo>
                <a:lnTo>
                  <a:pt x="824" y="34"/>
                </a:lnTo>
                <a:lnTo>
                  <a:pt x="772" y="50"/>
                </a:lnTo>
                <a:lnTo>
                  <a:pt x="722" y="68"/>
                </a:lnTo>
                <a:lnTo>
                  <a:pt x="672" y="86"/>
                </a:lnTo>
                <a:lnTo>
                  <a:pt x="622" y="108"/>
                </a:lnTo>
                <a:lnTo>
                  <a:pt x="576" y="134"/>
                </a:lnTo>
                <a:lnTo>
                  <a:pt x="530" y="160"/>
                </a:lnTo>
                <a:lnTo>
                  <a:pt x="486" y="188"/>
                </a:lnTo>
                <a:lnTo>
                  <a:pt x="442" y="218"/>
                </a:lnTo>
                <a:lnTo>
                  <a:pt x="400" y="252"/>
                </a:lnTo>
                <a:lnTo>
                  <a:pt x="360" y="286"/>
                </a:lnTo>
                <a:lnTo>
                  <a:pt x="322" y="322"/>
                </a:lnTo>
                <a:lnTo>
                  <a:pt x="286" y="360"/>
                </a:lnTo>
                <a:lnTo>
                  <a:pt x="252" y="400"/>
                </a:lnTo>
                <a:lnTo>
                  <a:pt x="218" y="442"/>
                </a:lnTo>
                <a:lnTo>
                  <a:pt x="188" y="486"/>
                </a:lnTo>
                <a:lnTo>
                  <a:pt x="160" y="530"/>
                </a:lnTo>
                <a:lnTo>
                  <a:pt x="134" y="576"/>
                </a:lnTo>
                <a:lnTo>
                  <a:pt x="108" y="624"/>
                </a:lnTo>
                <a:lnTo>
                  <a:pt x="86" y="672"/>
                </a:lnTo>
                <a:lnTo>
                  <a:pt x="68" y="722"/>
                </a:lnTo>
                <a:lnTo>
                  <a:pt x="50" y="772"/>
                </a:lnTo>
                <a:lnTo>
                  <a:pt x="34" y="824"/>
                </a:lnTo>
                <a:lnTo>
                  <a:pt x="22" y="878"/>
                </a:lnTo>
                <a:lnTo>
                  <a:pt x="12" y="932"/>
                </a:lnTo>
                <a:lnTo>
                  <a:pt x="6" y="986"/>
                </a:lnTo>
                <a:lnTo>
                  <a:pt x="2" y="1042"/>
                </a:lnTo>
                <a:lnTo>
                  <a:pt x="0" y="1098"/>
                </a:lnTo>
                <a:lnTo>
                  <a:pt x="0" y="1098"/>
                </a:lnTo>
                <a:lnTo>
                  <a:pt x="0" y="1126"/>
                </a:lnTo>
                <a:lnTo>
                  <a:pt x="4" y="1156"/>
                </a:lnTo>
                <a:lnTo>
                  <a:pt x="12" y="1216"/>
                </a:lnTo>
                <a:lnTo>
                  <a:pt x="24" y="1282"/>
                </a:lnTo>
                <a:lnTo>
                  <a:pt x="44" y="1350"/>
                </a:lnTo>
                <a:lnTo>
                  <a:pt x="66" y="1422"/>
                </a:lnTo>
                <a:lnTo>
                  <a:pt x="92" y="1496"/>
                </a:lnTo>
                <a:lnTo>
                  <a:pt x="122" y="1572"/>
                </a:lnTo>
                <a:lnTo>
                  <a:pt x="156" y="1650"/>
                </a:lnTo>
                <a:lnTo>
                  <a:pt x="194" y="1730"/>
                </a:lnTo>
                <a:lnTo>
                  <a:pt x="232" y="1810"/>
                </a:lnTo>
                <a:lnTo>
                  <a:pt x="274" y="1892"/>
                </a:lnTo>
                <a:lnTo>
                  <a:pt x="318" y="1974"/>
                </a:lnTo>
                <a:lnTo>
                  <a:pt x="362" y="2056"/>
                </a:lnTo>
                <a:lnTo>
                  <a:pt x="410" y="2138"/>
                </a:lnTo>
                <a:lnTo>
                  <a:pt x="504" y="2298"/>
                </a:lnTo>
                <a:lnTo>
                  <a:pt x="600" y="2452"/>
                </a:lnTo>
                <a:lnTo>
                  <a:pt x="692" y="2596"/>
                </a:lnTo>
                <a:lnTo>
                  <a:pt x="780" y="2730"/>
                </a:lnTo>
                <a:lnTo>
                  <a:pt x="860" y="2846"/>
                </a:lnTo>
                <a:lnTo>
                  <a:pt x="982" y="3024"/>
                </a:lnTo>
                <a:lnTo>
                  <a:pt x="1040" y="3102"/>
                </a:lnTo>
                <a:lnTo>
                  <a:pt x="1080" y="3156"/>
                </a:lnTo>
                <a:lnTo>
                  <a:pt x="1080" y="3156"/>
                </a:lnTo>
                <a:lnTo>
                  <a:pt x="1082" y="3160"/>
                </a:lnTo>
                <a:lnTo>
                  <a:pt x="1088" y="3164"/>
                </a:lnTo>
                <a:lnTo>
                  <a:pt x="1094" y="3166"/>
                </a:lnTo>
                <a:lnTo>
                  <a:pt x="1098" y="3166"/>
                </a:lnTo>
                <a:lnTo>
                  <a:pt x="1098" y="3166"/>
                </a:lnTo>
                <a:lnTo>
                  <a:pt x="1104" y="3166"/>
                </a:lnTo>
                <a:lnTo>
                  <a:pt x="1110" y="3164"/>
                </a:lnTo>
                <a:lnTo>
                  <a:pt x="1114" y="3160"/>
                </a:lnTo>
                <a:lnTo>
                  <a:pt x="1118" y="3156"/>
                </a:lnTo>
                <a:lnTo>
                  <a:pt x="1158" y="3102"/>
                </a:lnTo>
                <a:lnTo>
                  <a:pt x="1158" y="3102"/>
                </a:lnTo>
                <a:lnTo>
                  <a:pt x="1216" y="3024"/>
                </a:lnTo>
                <a:lnTo>
                  <a:pt x="1338" y="2846"/>
                </a:lnTo>
                <a:lnTo>
                  <a:pt x="1418" y="2730"/>
                </a:lnTo>
                <a:lnTo>
                  <a:pt x="1506" y="2596"/>
                </a:lnTo>
                <a:lnTo>
                  <a:pt x="1598" y="2452"/>
                </a:lnTo>
                <a:lnTo>
                  <a:pt x="1694" y="2298"/>
                </a:lnTo>
                <a:lnTo>
                  <a:pt x="1788" y="2138"/>
                </a:lnTo>
                <a:lnTo>
                  <a:pt x="1834" y="2056"/>
                </a:lnTo>
                <a:lnTo>
                  <a:pt x="1880" y="1974"/>
                </a:lnTo>
                <a:lnTo>
                  <a:pt x="1924" y="1892"/>
                </a:lnTo>
                <a:lnTo>
                  <a:pt x="1964" y="1810"/>
                </a:lnTo>
                <a:lnTo>
                  <a:pt x="2004" y="1730"/>
                </a:lnTo>
                <a:lnTo>
                  <a:pt x="2042" y="1650"/>
                </a:lnTo>
                <a:lnTo>
                  <a:pt x="2074" y="1572"/>
                </a:lnTo>
                <a:lnTo>
                  <a:pt x="2106" y="1496"/>
                </a:lnTo>
                <a:lnTo>
                  <a:pt x="2132" y="1422"/>
                </a:lnTo>
                <a:lnTo>
                  <a:pt x="2154" y="1350"/>
                </a:lnTo>
                <a:lnTo>
                  <a:pt x="2172" y="1282"/>
                </a:lnTo>
                <a:lnTo>
                  <a:pt x="2186" y="1216"/>
                </a:lnTo>
                <a:lnTo>
                  <a:pt x="2194" y="1156"/>
                </a:lnTo>
                <a:lnTo>
                  <a:pt x="2196" y="1126"/>
                </a:lnTo>
                <a:lnTo>
                  <a:pt x="2198" y="1098"/>
                </a:lnTo>
                <a:lnTo>
                  <a:pt x="2198" y="1098"/>
                </a:lnTo>
                <a:lnTo>
                  <a:pt x="2196" y="1042"/>
                </a:lnTo>
                <a:lnTo>
                  <a:pt x="2192" y="986"/>
                </a:lnTo>
                <a:lnTo>
                  <a:pt x="2184" y="932"/>
                </a:lnTo>
                <a:lnTo>
                  <a:pt x="2176" y="878"/>
                </a:lnTo>
                <a:lnTo>
                  <a:pt x="2162" y="824"/>
                </a:lnTo>
                <a:lnTo>
                  <a:pt x="2148" y="772"/>
                </a:lnTo>
                <a:lnTo>
                  <a:pt x="2130" y="722"/>
                </a:lnTo>
                <a:lnTo>
                  <a:pt x="2110" y="672"/>
                </a:lnTo>
                <a:lnTo>
                  <a:pt x="2088" y="624"/>
                </a:lnTo>
                <a:lnTo>
                  <a:pt x="2064" y="576"/>
                </a:lnTo>
                <a:lnTo>
                  <a:pt x="2038" y="530"/>
                </a:lnTo>
                <a:lnTo>
                  <a:pt x="2010" y="486"/>
                </a:lnTo>
                <a:lnTo>
                  <a:pt x="1978" y="442"/>
                </a:lnTo>
                <a:lnTo>
                  <a:pt x="1946" y="400"/>
                </a:lnTo>
                <a:lnTo>
                  <a:pt x="1912" y="360"/>
                </a:lnTo>
                <a:lnTo>
                  <a:pt x="1876" y="322"/>
                </a:lnTo>
                <a:lnTo>
                  <a:pt x="1838" y="286"/>
                </a:lnTo>
                <a:lnTo>
                  <a:pt x="1798" y="252"/>
                </a:lnTo>
                <a:lnTo>
                  <a:pt x="1756" y="218"/>
                </a:lnTo>
                <a:lnTo>
                  <a:pt x="1712" y="188"/>
                </a:lnTo>
                <a:lnTo>
                  <a:pt x="1668" y="160"/>
                </a:lnTo>
                <a:lnTo>
                  <a:pt x="1622" y="134"/>
                </a:lnTo>
                <a:lnTo>
                  <a:pt x="1574" y="108"/>
                </a:lnTo>
                <a:lnTo>
                  <a:pt x="1526" y="86"/>
                </a:lnTo>
                <a:lnTo>
                  <a:pt x="1476" y="68"/>
                </a:lnTo>
                <a:lnTo>
                  <a:pt x="1426" y="50"/>
                </a:lnTo>
                <a:lnTo>
                  <a:pt x="1374" y="34"/>
                </a:lnTo>
                <a:lnTo>
                  <a:pt x="1320" y="22"/>
                </a:lnTo>
                <a:lnTo>
                  <a:pt x="1266" y="14"/>
                </a:lnTo>
                <a:lnTo>
                  <a:pt x="1210" y="6"/>
                </a:lnTo>
                <a:lnTo>
                  <a:pt x="1156" y="2"/>
                </a:lnTo>
                <a:lnTo>
                  <a:pt x="1098" y="0"/>
                </a:lnTo>
                <a:lnTo>
                  <a:pt x="1098" y="0"/>
                </a:lnTo>
                <a:close/>
              </a:path>
            </a:pathLst>
          </a:custGeom>
          <a:solidFill>
            <a:srgbClr val="80B940"/>
          </a:solidFill>
          <a:ln>
            <a:noFill/>
          </a:ln>
        </p:spPr>
        <p:txBody>
          <a:bodyPr vert="horz" wrap="square" lIns="91440" tIns="45720" rIns="91440" bIns="45720" numCol="1" anchor="t" anchorCtr="0" compatLnSpc="1">
            <a:prstTxWarp prst="textNoShape">
              <a:avLst/>
            </a:prstTxWarp>
          </a:bodyPr>
          <a:lstStyle/>
          <a:p>
            <a:pPr algn="ctr"/>
            <a:r>
              <a:rPr lang="en-US" sz="4400" b="1" dirty="0">
                <a:solidFill>
                  <a:schemeClr val="bg1"/>
                </a:solidFill>
              </a:rPr>
              <a:t>!</a:t>
            </a:r>
          </a:p>
        </p:txBody>
      </p:sp>
      <p:grpSp>
        <p:nvGrpSpPr>
          <p:cNvPr id="52" name="Group 51"/>
          <p:cNvGrpSpPr/>
          <p:nvPr/>
        </p:nvGrpSpPr>
        <p:grpSpPr>
          <a:xfrm>
            <a:off x="2760" y="6512578"/>
            <a:ext cx="12192000" cy="345422"/>
            <a:chOff x="0" y="6520441"/>
            <a:chExt cx="12319257" cy="337559"/>
          </a:xfrm>
        </p:grpSpPr>
        <p:sp>
          <p:nvSpPr>
            <p:cNvPr id="61" name="Rectangle 60"/>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62" name="Rectangle 61"/>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63" name="Rectangle 62"/>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64" name="Rectangle 63"/>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272983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6988496" y="2638179"/>
            <a:ext cx="2911320" cy="2728686"/>
          </a:xfrm>
          <a:custGeom>
            <a:avLst/>
            <a:gdLst>
              <a:gd name="connsiteX0" fmla="*/ 0 w 1929372"/>
              <a:gd name="connsiteY0" fmla="*/ 812292 h 1624584"/>
              <a:gd name="connsiteX1" fmla="*/ 964686 w 1929372"/>
              <a:gd name="connsiteY1" fmla="*/ 0 h 1624584"/>
              <a:gd name="connsiteX2" fmla="*/ 1929372 w 1929372"/>
              <a:gd name="connsiteY2" fmla="*/ 812292 h 1624584"/>
              <a:gd name="connsiteX3" fmla="*/ 964686 w 1929372"/>
              <a:gd name="connsiteY3" fmla="*/ 1624584 h 1624584"/>
              <a:gd name="connsiteX4" fmla="*/ 0 w 1929372"/>
              <a:gd name="connsiteY4" fmla="*/ 812292 h 1624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372" h="1624584">
                <a:moveTo>
                  <a:pt x="0" y="812292"/>
                </a:moveTo>
                <a:cubicBezTo>
                  <a:pt x="0" y="363676"/>
                  <a:pt x="431905" y="0"/>
                  <a:pt x="964686" y="0"/>
                </a:cubicBezTo>
                <a:cubicBezTo>
                  <a:pt x="1497467" y="0"/>
                  <a:pt x="1929372" y="363676"/>
                  <a:pt x="1929372" y="812292"/>
                </a:cubicBezTo>
                <a:cubicBezTo>
                  <a:pt x="1929372" y="1260908"/>
                  <a:pt x="1497467" y="1624584"/>
                  <a:pt x="964686" y="1624584"/>
                </a:cubicBezTo>
                <a:cubicBezTo>
                  <a:pt x="431905" y="1624584"/>
                  <a:pt x="0" y="1260908"/>
                  <a:pt x="0" y="812292"/>
                </a:cubicBezTo>
                <a:close/>
              </a:path>
            </a:pathLst>
          </a:custGeom>
          <a:noFill/>
          <a:ln w="38100">
            <a:solidFill>
              <a:srgbClr val="80B940"/>
            </a:solidFill>
          </a:ln>
        </p:spPr>
        <p:style>
          <a:lnRef idx="2">
            <a:schemeClr val="lt1">
              <a:hueOff val="0"/>
              <a:satOff val="0"/>
              <a:lumOff val="0"/>
              <a:alphaOff val="0"/>
            </a:schemeClr>
          </a:lnRef>
          <a:fillRef idx="1">
            <a:schemeClr val="accent5">
              <a:alpha val="50000"/>
              <a:hueOff val="-12397374"/>
              <a:satOff val="18550"/>
              <a:lumOff val="-20783"/>
              <a:alphaOff val="0"/>
            </a:schemeClr>
          </a:fillRef>
          <a:effectRef idx="0">
            <a:schemeClr val="accent5">
              <a:alpha val="50000"/>
              <a:hueOff val="-12397374"/>
              <a:satOff val="18550"/>
              <a:lumOff val="-20783"/>
              <a:alphaOff val="0"/>
            </a:schemeClr>
          </a:effectRef>
          <a:fontRef idx="minor">
            <a:schemeClr val="tx1"/>
          </a:fontRef>
        </p:style>
        <p:txBody>
          <a:bodyPr spcFirstLastPara="0" vert="horz" wrap="square" lIns="148413" tIns="187452" rIns="640080" bIns="0" numCol="1" spcCol="1270" anchor="ctr" anchorCtr="0">
            <a:noAutofit/>
          </a:bodyPr>
          <a:lstStyle/>
          <a:p>
            <a:pPr defTabSz="1066703">
              <a:lnSpc>
                <a:spcPct val="90000"/>
              </a:lnSpc>
              <a:spcBef>
                <a:spcPct val="0"/>
              </a:spcBef>
            </a:pPr>
            <a:r>
              <a:rPr lang="en-US" sz="3600" dirty="0">
                <a:solidFill>
                  <a:prstClr val="black"/>
                </a:solidFill>
              </a:rPr>
              <a:t>  </a:t>
            </a:r>
          </a:p>
        </p:txBody>
      </p:sp>
      <p:sp>
        <p:nvSpPr>
          <p:cNvPr id="14" name="Rectangle 13"/>
          <p:cNvSpPr/>
          <p:nvPr/>
        </p:nvSpPr>
        <p:spPr bwMode="auto">
          <a:xfrm>
            <a:off x="-1" y="0"/>
            <a:ext cx="12192001" cy="1227428"/>
          </a:xfrm>
          <a:prstGeom prst="rect">
            <a:avLst/>
          </a:prstGeom>
          <a:solidFill>
            <a:srgbClr val="E34F2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sp>
        <p:nvSpPr>
          <p:cNvPr id="15" name="Title 1"/>
          <p:cNvSpPr txBox="1">
            <a:spLocks/>
          </p:cNvSpPr>
          <p:nvPr/>
        </p:nvSpPr>
        <p:spPr>
          <a:xfrm>
            <a:off x="560798"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prstClr val="white"/>
              </a:solidFill>
            </a:endParaRPr>
          </a:p>
        </p:txBody>
      </p:sp>
      <p:sp>
        <p:nvSpPr>
          <p:cNvPr id="16" name="Half Frame 15"/>
          <p:cNvSpPr/>
          <p:nvPr/>
        </p:nvSpPr>
        <p:spPr>
          <a:xfrm rot="10800000">
            <a:off x="9127472" y="2745965"/>
            <a:ext cx="478781" cy="409628"/>
          </a:xfrm>
          <a:prstGeom prst="halfFram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5" name="TextBox 4"/>
          <p:cNvSpPr txBox="1"/>
          <p:nvPr/>
        </p:nvSpPr>
        <p:spPr>
          <a:xfrm>
            <a:off x="9486643" y="2485519"/>
            <a:ext cx="1253902" cy="646331"/>
          </a:xfrm>
          <a:prstGeom prst="rect">
            <a:avLst/>
          </a:prstGeom>
          <a:noFill/>
        </p:spPr>
        <p:txBody>
          <a:bodyPr wrap="square" rtlCol="0">
            <a:spAutoFit/>
          </a:bodyPr>
          <a:lstStyle/>
          <a:p>
            <a:pPr algn="r"/>
            <a:r>
              <a:rPr lang="en-US" dirty="0">
                <a:solidFill>
                  <a:srgbClr val="44546A"/>
                </a:solidFill>
              </a:rPr>
              <a:t>Security analytics</a:t>
            </a:r>
          </a:p>
        </p:txBody>
      </p:sp>
      <p:sp>
        <p:nvSpPr>
          <p:cNvPr id="22" name="TextBox 21"/>
          <p:cNvSpPr txBox="1"/>
          <p:nvPr/>
        </p:nvSpPr>
        <p:spPr>
          <a:xfrm>
            <a:off x="9611316" y="4232148"/>
            <a:ext cx="2258458" cy="646331"/>
          </a:xfrm>
          <a:prstGeom prst="rect">
            <a:avLst/>
          </a:prstGeom>
          <a:noFill/>
        </p:spPr>
        <p:txBody>
          <a:bodyPr wrap="square" rtlCol="0">
            <a:spAutoFit/>
          </a:bodyPr>
          <a:lstStyle/>
          <a:p>
            <a:pPr algn="r"/>
            <a:r>
              <a:rPr lang="en-US" dirty="0">
                <a:solidFill>
                  <a:srgbClr val="44546A"/>
                </a:solidFill>
              </a:rPr>
              <a:t>Risk management best practices</a:t>
            </a:r>
          </a:p>
        </p:txBody>
      </p:sp>
      <p:sp>
        <p:nvSpPr>
          <p:cNvPr id="23" name="TextBox 22"/>
          <p:cNvSpPr txBox="1"/>
          <p:nvPr/>
        </p:nvSpPr>
        <p:spPr>
          <a:xfrm>
            <a:off x="5705417" y="4232148"/>
            <a:ext cx="1529402" cy="923330"/>
          </a:xfrm>
          <a:prstGeom prst="rect">
            <a:avLst/>
          </a:prstGeom>
          <a:noFill/>
        </p:spPr>
        <p:txBody>
          <a:bodyPr wrap="square" rtlCol="0">
            <a:spAutoFit/>
          </a:bodyPr>
          <a:lstStyle/>
          <a:p>
            <a:r>
              <a:rPr lang="en-US" dirty="0">
                <a:solidFill>
                  <a:srgbClr val="44546A"/>
                </a:solidFill>
              </a:rPr>
              <a:t>Security benchmark analysis</a:t>
            </a:r>
          </a:p>
        </p:txBody>
      </p:sp>
      <p:sp>
        <p:nvSpPr>
          <p:cNvPr id="24" name="TextBox 23"/>
          <p:cNvSpPr txBox="1"/>
          <p:nvPr/>
        </p:nvSpPr>
        <p:spPr>
          <a:xfrm>
            <a:off x="6232830" y="2485519"/>
            <a:ext cx="1045345" cy="646331"/>
          </a:xfrm>
          <a:prstGeom prst="rect">
            <a:avLst/>
          </a:prstGeom>
          <a:noFill/>
        </p:spPr>
        <p:txBody>
          <a:bodyPr wrap="square" rtlCol="0">
            <a:spAutoFit/>
          </a:bodyPr>
          <a:lstStyle/>
          <a:p>
            <a:r>
              <a:rPr lang="en-US" dirty="0">
                <a:solidFill>
                  <a:srgbClr val="44546A"/>
                </a:solidFill>
              </a:rPr>
              <a:t>Test and audit</a:t>
            </a:r>
          </a:p>
        </p:txBody>
      </p:sp>
      <p:sp>
        <p:nvSpPr>
          <p:cNvPr id="6" name="TextBox 5"/>
          <p:cNvSpPr txBox="1"/>
          <p:nvPr/>
        </p:nvSpPr>
        <p:spPr>
          <a:xfrm>
            <a:off x="7239196" y="3282412"/>
            <a:ext cx="2455485" cy="1200329"/>
          </a:xfrm>
          <a:prstGeom prst="rect">
            <a:avLst/>
          </a:prstGeom>
          <a:noFill/>
        </p:spPr>
        <p:txBody>
          <a:bodyPr wrap="square" rtlCol="0">
            <a:spAutoFit/>
          </a:bodyPr>
          <a:lstStyle/>
          <a:p>
            <a:pPr algn="ctr"/>
            <a:r>
              <a:rPr lang="en-US" sz="2400" dirty="0">
                <a:solidFill>
                  <a:srgbClr val="44546A"/>
                </a:solidFill>
              </a:rPr>
              <a:t>Security Compliance</a:t>
            </a:r>
          </a:p>
          <a:p>
            <a:pPr algn="ctr"/>
            <a:r>
              <a:rPr lang="en-US" sz="2400" dirty="0">
                <a:solidFill>
                  <a:srgbClr val="44546A"/>
                </a:solidFill>
              </a:rPr>
              <a:t>Framework</a:t>
            </a:r>
          </a:p>
        </p:txBody>
      </p:sp>
      <p:sp>
        <p:nvSpPr>
          <p:cNvPr id="27" name="TextBox 26"/>
          <p:cNvSpPr txBox="1"/>
          <p:nvPr/>
        </p:nvSpPr>
        <p:spPr>
          <a:xfrm>
            <a:off x="556376" y="2021712"/>
            <a:ext cx="3715228" cy="3846181"/>
          </a:xfrm>
          <a:prstGeom prst="rect">
            <a:avLst/>
          </a:prstGeom>
          <a:noFill/>
        </p:spPr>
        <p:txBody>
          <a:bodyPr wrap="square" rtlCol="0">
            <a:spAutoFit/>
          </a:bodyPr>
          <a:lstStyle/>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Security goals set in context of business and industry requirements</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Security analytics &amp; best practices deployed to detect and respond to threats</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Benchmarked to a high bar of certifications and accreditations to ensure compliance </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Continual monitoring, test and audit</a:t>
            </a:r>
          </a:p>
          <a:p>
            <a:pPr marL="233363" indent="-233363" defTabSz="914363" fontAlgn="base">
              <a:lnSpc>
                <a:spcPct val="90000"/>
              </a:lnSpc>
              <a:spcBef>
                <a:spcPts val="1000"/>
              </a:spcBef>
              <a:buSzPct val="90000"/>
              <a:buFont typeface="Arial" pitchFamily="34" charset="0"/>
              <a:buChar char="•"/>
              <a:defRPr/>
            </a:pPr>
            <a:r>
              <a:rPr lang="en-US" dirty="0">
                <a:solidFill>
                  <a:srgbClr val="44546A"/>
                </a:solidFill>
              </a:rPr>
              <a:t>Ongoing update of certifications for new services</a:t>
            </a:r>
          </a:p>
        </p:txBody>
      </p:sp>
      <p:cxnSp>
        <p:nvCxnSpPr>
          <p:cNvPr id="28" name="Straight Connector 27"/>
          <p:cNvCxnSpPr/>
          <p:nvPr/>
        </p:nvCxnSpPr>
        <p:spPr>
          <a:xfrm flipV="1">
            <a:off x="4697140" y="1805656"/>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custDataLst>
              <p:tags r:id="rId1"/>
            </p:custDataLst>
          </p:nvPr>
        </p:nvSpPr>
        <p:spPr bwMode="auto">
          <a:xfrm rot="10800000">
            <a:off x="5401651" y="1965958"/>
            <a:ext cx="1341911" cy="283246"/>
          </a:xfrm>
          <a:prstGeom prst="triangle">
            <a:avLst/>
          </a:prstGeom>
          <a:solidFill>
            <a:srgbClr val="D1FFE6"/>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772" fontAlgn="base">
              <a:spcBef>
                <a:spcPct val="0"/>
              </a:spcBef>
              <a:spcAft>
                <a:spcPct val="0"/>
              </a:spcAft>
            </a:pPr>
            <a:endParaRPr lang="en-US" sz="2266" dirty="0">
              <a:gradFill flip="none" rotWithShape="1">
                <a:gsLst>
                  <a:gs pos="0">
                    <a:srgbClr val="000000"/>
                  </a:gs>
                  <a:gs pos="100000">
                    <a:srgbClr val="000000"/>
                  </a:gs>
                </a:gsLst>
                <a:lin ang="5400000" scaled="0"/>
                <a:tileRect/>
              </a:gradFill>
              <a:latin typeface="Segoe Light" pitchFamily="34" charset="0"/>
            </a:endParaRPr>
          </a:p>
        </p:txBody>
      </p:sp>
      <p:sp>
        <p:nvSpPr>
          <p:cNvPr id="30" name="Rounded Rectangle 29"/>
          <p:cNvSpPr/>
          <p:nvPr>
            <p:custDataLst>
              <p:tags r:id="rId2"/>
            </p:custDataLst>
          </p:nvPr>
        </p:nvSpPr>
        <p:spPr bwMode="auto">
          <a:xfrm>
            <a:off x="4949371" y="1404523"/>
            <a:ext cx="7024915" cy="850709"/>
          </a:xfrm>
          <a:prstGeom prst="roundRect">
            <a:avLst>
              <a:gd name="adj" fmla="val 0"/>
            </a:avLst>
          </a:prstGeom>
          <a:solidFill>
            <a:srgbClr val="E8E8E8"/>
          </a:solidFill>
          <a:ln w="9525" cap="flat" cmpd="sng" algn="ctr">
            <a:noFill/>
            <a:prstDash val="soli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772" fontAlgn="base">
              <a:spcBef>
                <a:spcPct val="0"/>
              </a:spcBef>
              <a:spcAft>
                <a:spcPct val="0"/>
              </a:spcAft>
            </a:pPr>
            <a:endParaRPr lang="en-US" sz="2266" dirty="0">
              <a:gradFill flip="none" rotWithShape="1">
                <a:gsLst>
                  <a:gs pos="0">
                    <a:srgbClr val="000000"/>
                  </a:gs>
                  <a:gs pos="100000">
                    <a:srgbClr val="000000"/>
                  </a:gs>
                </a:gsLst>
                <a:lin ang="5400000" scaled="0"/>
                <a:tileRect/>
              </a:gradFill>
              <a:latin typeface="Segoe Light" pitchFamily="34" charset="0"/>
            </a:endParaRPr>
          </a:p>
        </p:txBody>
      </p:sp>
      <p:sp>
        <p:nvSpPr>
          <p:cNvPr id="32" name="Rounded Rectangle 31"/>
          <p:cNvSpPr/>
          <p:nvPr/>
        </p:nvSpPr>
        <p:spPr bwMode="auto">
          <a:xfrm>
            <a:off x="5053170" y="1534215"/>
            <a:ext cx="2881823" cy="591325"/>
          </a:xfrm>
          <a:prstGeom prst="roundRect">
            <a:avLst>
              <a:gd name="adj" fmla="val 0"/>
            </a:avLst>
          </a:prstGeom>
          <a:solidFill>
            <a:srgbClr val="C53E19"/>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7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Business Objectives</a:t>
            </a:r>
          </a:p>
        </p:txBody>
      </p:sp>
      <p:sp>
        <p:nvSpPr>
          <p:cNvPr id="33" name="Rounded Rectangle 32"/>
          <p:cNvSpPr/>
          <p:nvPr/>
        </p:nvSpPr>
        <p:spPr bwMode="auto">
          <a:xfrm>
            <a:off x="8948967" y="1534215"/>
            <a:ext cx="2881823" cy="591325"/>
          </a:xfrm>
          <a:prstGeom prst="roundRect">
            <a:avLst>
              <a:gd name="adj" fmla="val 0"/>
            </a:avLst>
          </a:prstGeom>
          <a:solidFill>
            <a:srgbClr val="C53E19"/>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7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Industry Standards </a:t>
            </a:r>
            <a:br>
              <a:rPr lang="en-US" sz="16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&amp; Regulations</a:t>
            </a:r>
          </a:p>
        </p:txBody>
      </p:sp>
      <p:sp>
        <p:nvSpPr>
          <p:cNvPr id="34" name="Plus 33"/>
          <p:cNvSpPr>
            <a:spLocks noChangeAspect="1"/>
          </p:cNvSpPr>
          <p:nvPr/>
        </p:nvSpPr>
        <p:spPr bwMode="auto">
          <a:xfrm>
            <a:off x="8144800" y="1532775"/>
            <a:ext cx="594360" cy="594205"/>
          </a:xfrm>
          <a:prstGeom prst="mathPlus">
            <a:avLst>
              <a:gd name="adj1" fmla="val 15301"/>
            </a:avLst>
          </a:prstGeom>
          <a:solidFill>
            <a:srgbClr val="E34F2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772" fontAlgn="base">
              <a:spcBef>
                <a:spcPct val="0"/>
              </a:spcBef>
              <a:spcAft>
                <a:spcPct val="0"/>
              </a:spcAft>
            </a:pPr>
            <a:endParaRPr lang="en-US" sz="2266" dirty="0">
              <a:solidFill>
                <a:srgbClr val="00A600"/>
              </a:solidFill>
              <a:latin typeface="Segoe Light" pitchFamily="34" charset="0"/>
            </a:endParaRPr>
          </a:p>
        </p:txBody>
      </p:sp>
      <p:sp>
        <p:nvSpPr>
          <p:cNvPr id="35" name="Half Frame 34"/>
          <p:cNvSpPr/>
          <p:nvPr/>
        </p:nvSpPr>
        <p:spPr>
          <a:xfrm rot="20997479" flipV="1">
            <a:off x="9519483" y="4378726"/>
            <a:ext cx="478781" cy="406428"/>
          </a:xfrm>
          <a:prstGeom prst="halfFram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6" name="Half Frame 35"/>
          <p:cNvSpPr/>
          <p:nvPr/>
        </p:nvSpPr>
        <p:spPr>
          <a:xfrm rot="6385926" flipV="1">
            <a:off x="7095596" y="4640990"/>
            <a:ext cx="365156" cy="400740"/>
          </a:xfrm>
          <a:prstGeom prst="halfFram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7" name="Half Frame 36"/>
          <p:cNvSpPr/>
          <p:nvPr/>
        </p:nvSpPr>
        <p:spPr>
          <a:xfrm rot="10800000" flipV="1">
            <a:off x="7202274" y="2908205"/>
            <a:ext cx="365156" cy="400740"/>
          </a:xfrm>
          <a:prstGeom prst="halfFram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8" name="Isosceles Triangle 37"/>
          <p:cNvSpPr>
            <a:spLocks noChangeAspect="1"/>
          </p:cNvSpPr>
          <p:nvPr>
            <p:custDataLst>
              <p:tags r:id="rId3"/>
            </p:custDataLst>
          </p:nvPr>
        </p:nvSpPr>
        <p:spPr bwMode="auto">
          <a:xfrm rot="10800000">
            <a:off x="7790873" y="2255733"/>
            <a:ext cx="1341911" cy="283246"/>
          </a:xfrm>
          <a:prstGeom prst="triangle">
            <a:avLst/>
          </a:prstGeom>
          <a:solidFill>
            <a:srgbClr val="E8E8E8"/>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772" fontAlgn="base">
              <a:spcBef>
                <a:spcPct val="0"/>
              </a:spcBef>
              <a:spcAft>
                <a:spcPct val="0"/>
              </a:spcAft>
            </a:pPr>
            <a:endParaRPr lang="en-US" sz="2266" dirty="0">
              <a:gradFill flip="none" rotWithShape="1">
                <a:gsLst>
                  <a:gs pos="0">
                    <a:srgbClr val="000000"/>
                  </a:gs>
                  <a:gs pos="100000">
                    <a:srgbClr val="000000"/>
                  </a:gs>
                </a:gsLst>
                <a:lin ang="5400000" scaled="0"/>
                <a:tileRect/>
              </a:gradFill>
              <a:latin typeface="Segoe Light" pitchFamily="34" charset="0"/>
            </a:endParaRPr>
          </a:p>
        </p:txBody>
      </p:sp>
      <p:sp>
        <p:nvSpPr>
          <p:cNvPr id="39" name="Round Same Side Corner Rectangle 38"/>
          <p:cNvSpPr/>
          <p:nvPr/>
        </p:nvSpPr>
        <p:spPr bwMode="auto">
          <a:xfrm>
            <a:off x="4949371" y="5696790"/>
            <a:ext cx="7024915" cy="519904"/>
          </a:xfrm>
          <a:prstGeom prst="round2SameRect">
            <a:avLst>
              <a:gd name="adj1" fmla="val 0"/>
              <a:gd name="adj2" fmla="val 0"/>
            </a:avLst>
          </a:prstGeom>
          <a:solidFill>
            <a:srgbClr val="ED7D3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772" fontAlgn="base">
              <a:spcBef>
                <a:spcPct val="0"/>
              </a:spcBef>
              <a:spcAft>
                <a:spcPct val="0"/>
              </a:spcAft>
            </a:pPr>
            <a:r>
              <a:rPr lang="en-US" sz="1999" dirty="0">
                <a:gradFill>
                  <a:gsLst>
                    <a:gs pos="0">
                      <a:srgbClr val="FFFFFF"/>
                    </a:gs>
                    <a:gs pos="100000">
                      <a:srgbClr val="FFFFFF"/>
                    </a:gs>
                  </a:gsLst>
                  <a:lin ang="5400000" scaled="0"/>
                </a:gradFill>
                <a:ea typeface="Segoe UI" pitchFamily="34" charset="0"/>
                <a:cs typeface="Segoe UI" pitchFamily="34" charset="0"/>
              </a:rPr>
              <a:t>Certificates and Attestations</a:t>
            </a:r>
          </a:p>
        </p:txBody>
      </p:sp>
      <p:sp>
        <p:nvSpPr>
          <p:cNvPr id="40" name="Isosceles Triangle 39"/>
          <p:cNvSpPr>
            <a:spLocks noChangeAspect="1"/>
          </p:cNvSpPr>
          <p:nvPr>
            <p:custDataLst>
              <p:tags r:id="rId4"/>
            </p:custDataLst>
          </p:nvPr>
        </p:nvSpPr>
        <p:spPr bwMode="auto">
          <a:xfrm rot="10800000">
            <a:off x="7790873" y="5406387"/>
            <a:ext cx="1341911" cy="378534"/>
          </a:xfrm>
          <a:prstGeom prst="triangle">
            <a:avLst/>
          </a:prstGeom>
          <a:solidFill>
            <a:srgbClr val="E8E8E8"/>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772" fontAlgn="base">
              <a:spcBef>
                <a:spcPct val="0"/>
              </a:spcBef>
              <a:spcAft>
                <a:spcPct val="0"/>
              </a:spcAft>
            </a:pPr>
            <a:endParaRPr lang="en-US" sz="2266" dirty="0">
              <a:gradFill flip="none" rotWithShape="1">
                <a:gsLst>
                  <a:gs pos="0">
                    <a:srgbClr val="000000"/>
                  </a:gs>
                  <a:gs pos="100000">
                    <a:srgbClr val="000000"/>
                  </a:gs>
                </a:gsLst>
                <a:lin ang="5400000" scaled="0"/>
                <a:tileRect/>
              </a:gradFill>
              <a:latin typeface="Segoe Light" pitchFamily="34" charset="0"/>
            </a:endParaRPr>
          </a:p>
        </p:txBody>
      </p:sp>
      <p:sp>
        <p:nvSpPr>
          <p:cNvPr id="2" name="Title 1"/>
          <p:cNvSpPr>
            <a:spLocks noGrp="1"/>
          </p:cNvSpPr>
          <p:nvPr>
            <p:ph type="title"/>
          </p:nvPr>
        </p:nvSpPr>
        <p:spPr/>
        <p:txBody>
          <a:bodyPr/>
          <a:lstStyle/>
          <a:p>
            <a:r>
              <a:rPr lang="en-US" dirty="0">
                <a:solidFill>
                  <a:schemeClr val="bg1"/>
                </a:solidFill>
              </a:rPr>
              <a:t>Security compliance strategy</a:t>
            </a:r>
          </a:p>
        </p:txBody>
      </p:sp>
      <p:grpSp>
        <p:nvGrpSpPr>
          <p:cNvPr id="25" name="Group 24"/>
          <p:cNvGrpSpPr/>
          <p:nvPr/>
        </p:nvGrpSpPr>
        <p:grpSpPr>
          <a:xfrm>
            <a:off x="2760" y="6512578"/>
            <a:ext cx="12192000" cy="345422"/>
            <a:chOff x="0" y="6520441"/>
            <a:chExt cx="12319257" cy="337559"/>
          </a:xfrm>
        </p:grpSpPr>
        <p:sp>
          <p:nvSpPr>
            <p:cNvPr id="26" name="Rectangle 25"/>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31" name="Rectangle 30"/>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41" name="Rectangle 4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42" name="Rectangle 41"/>
            <p:cNvSpPr/>
            <p:nvPr/>
          </p:nvSpPr>
          <p:spPr bwMode="auto">
            <a:xfrm>
              <a:off x="9276531" y="6520441"/>
              <a:ext cx="3042726" cy="337559"/>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9292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Horizontal)">
                                      <p:cBhvr>
                                        <p:cTn id="7" dur="500"/>
                                        <p:tgtEl>
                                          <p:spTgt spid="28"/>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outHorizontal)">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a Cloud Enabled World</a:t>
            </a:r>
          </a:p>
        </p:txBody>
      </p:sp>
      <p:sp>
        <p:nvSpPr>
          <p:cNvPr id="3" name="Content Placeholder 2"/>
          <p:cNvSpPr>
            <a:spLocks noGrp="1"/>
          </p:cNvSpPr>
          <p:nvPr>
            <p:ph type="body" sz="quarter" idx="10"/>
          </p:nvPr>
        </p:nvSpPr>
        <p:spPr>
          <a:xfrm>
            <a:off x="4811209" y="1189494"/>
            <a:ext cx="7263274" cy="1876738"/>
          </a:xfrm>
          <a:prstGeom prst="rect">
            <a:avLst/>
          </a:prstGeom>
        </p:spPr>
        <p:txBody>
          <a:bodyPr>
            <a:noAutofit/>
          </a:bodyPr>
          <a:lstStyle/>
          <a:p>
            <a:pPr marL="224054" indent="-224054" defTabSz="896214">
              <a:lnSpc>
                <a:spcPct val="100000"/>
              </a:lnSpc>
              <a:spcBef>
                <a:spcPts val="980"/>
              </a:spcBef>
            </a:pPr>
            <a:r>
              <a:rPr lang="en-US" dirty="0"/>
              <a:t>Security challenges increasing at all layers</a:t>
            </a:r>
          </a:p>
          <a:p>
            <a:pPr marL="224054" indent="-224054" defTabSz="896214">
              <a:lnSpc>
                <a:spcPct val="100000"/>
              </a:lnSpc>
              <a:spcBef>
                <a:spcPts val="980"/>
              </a:spcBef>
            </a:pPr>
            <a:r>
              <a:rPr lang="en-US" dirty="0"/>
              <a:t>Attacks ultimately target data</a:t>
            </a:r>
          </a:p>
          <a:p>
            <a:pPr lvl="1"/>
            <a:r>
              <a:rPr lang="en-US" dirty="0"/>
              <a:t>Everything else required to secure the data</a:t>
            </a:r>
          </a:p>
          <a:p>
            <a:pPr marL="224054" indent="-224054" defTabSz="896214">
              <a:lnSpc>
                <a:spcPct val="100000"/>
              </a:lnSpc>
              <a:spcBef>
                <a:spcPts val="980"/>
              </a:spcBef>
            </a:pPr>
            <a:r>
              <a:rPr lang="en-US" dirty="0"/>
              <a:t>Security responsibilities shift</a:t>
            </a:r>
          </a:p>
          <a:p>
            <a:pPr marL="224054" lvl="1" indent="-224054" defTabSz="896214">
              <a:lnSpc>
                <a:spcPct val="100000"/>
              </a:lnSpc>
              <a:spcBef>
                <a:spcPts val="980"/>
              </a:spcBef>
            </a:pPr>
            <a:r>
              <a:rPr lang="en-US" dirty="0"/>
              <a:t>Per workload</a:t>
            </a:r>
          </a:p>
        </p:txBody>
      </p:sp>
      <p:sp>
        <p:nvSpPr>
          <p:cNvPr id="4" name="Rectangle 3"/>
          <p:cNvSpPr/>
          <p:nvPr/>
        </p:nvSpPr>
        <p:spPr>
          <a:xfrm>
            <a:off x="5050171" y="3967325"/>
            <a:ext cx="432039" cy="432039"/>
          </a:xfrm>
          <a:prstGeom prst="rect">
            <a:avLst/>
          </a:prstGeom>
          <a:solidFill>
            <a:srgbClr val="BFB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2000">
              <a:solidFill>
                <a:srgbClr val="FFFFFF"/>
              </a:solidFill>
              <a:latin typeface="Segoe UI"/>
            </a:endParaRPr>
          </a:p>
        </p:txBody>
      </p:sp>
      <p:sp>
        <p:nvSpPr>
          <p:cNvPr id="7" name="Rectangle 6"/>
          <p:cNvSpPr/>
          <p:nvPr/>
        </p:nvSpPr>
        <p:spPr>
          <a:xfrm>
            <a:off x="5050171" y="4493878"/>
            <a:ext cx="432039" cy="432039"/>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2000">
              <a:solidFill>
                <a:srgbClr val="FFFFFF"/>
              </a:solidFill>
              <a:latin typeface="Segoe UI"/>
            </a:endParaRPr>
          </a:p>
        </p:txBody>
      </p:sp>
      <p:sp>
        <p:nvSpPr>
          <p:cNvPr id="9" name="Rectangle 8"/>
          <p:cNvSpPr/>
          <p:nvPr/>
        </p:nvSpPr>
        <p:spPr>
          <a:xfrm>
            <a:off x="5560606" y="3987837"/>
            <a:ext cx="5227539" cy="362072"/>
          </a:xfrm>
          <a:prstGeom prst="rect">
            <a:avLst/>
          </a:prstGeom>
        </p:spPr>
        <p:txBody>
          <a:bodyPr wrap="square">
            <a:spAutoFit/>
          </a:bodyPr>
          <a:lstStyle/>
          <a:p>
            <a:pPr marL="0" lvl="1" defTabSz="914367">
              <a:lnSpc>
                <a:spcPct val="90000"/>
              </a:lnSpc>
              <a:spcBef>
                <a:spcPts val="500"/>
              </a:spcBef>
              <a:defRPr/>
            </a:pPr>
            <a:r>
              <a:rPr lang="en-US" sz="1961" dirty="0">
                <a:solidFill>
                  <a:srgbClr val="FFFFFF"/>
                </a:solidFill>
                <a:latin typeface="Segoe UI"/>
              </a:rPr>
              <a:t>Cloud service provider responsibility</a:t>
            </a:r>
          </a:p>
        </p:txBody>
      </p:sp>
      <p:sp>
        <p:nvSpPr>
          <p:cNvPr id="10" name="Rectangle 9"/>
          <p:cNvSpPr/>
          <p:nvPr/>
        </p:nvSpPr>
        <p:spPr>
          <a:xfrm>
            <a:off x="5560606" y="4525259"/>
            <a:ext cx="2454040" cy="392245"/>
          </a:xfrm>
          <a:prstGeom prst="rect">
            <a:avLst/>
          </a:prstGeom>
        </p:spPr>
        <p:txBody>
          <a:bodyPr wrap="none">
            <a:spAutoFit/>
          </a:bodyPr>
          <a:lstStyle/>
          <a:p>
            <a:pPr defTabSz="914367">
              <a:defRPr/>
            </a:pPr>
            <a:r>
              <a:rPr lang="en-US" sz="1961" dirty="0">
                <a:solidFill>
                  <a:srgbClr val="FFFFFF"/>
                </a:solidFill>
                <a:latin typeface="Segoe UI"/>
              </a:rPr>
              <a:t>Tenant responsibility</a:t>
            </a:r>
          </a:p>
        </p:txBody>
      </p:sp>
      <p:pic>
        <p:nvPicPr>
          <p:cNvPr id="5" name="Picture 4"/>
          <p:cNvPicPr>
            <a:picLocks noChangeAspect="1"/>
          </p:cNvPicPr>
          <p:nvPr/>
        </p:nvPicPr>
        <p:blipFill rotWithShape="1">
          <a:blip r:embed="rId3"/>
          <a:srcRect l="3424" r="4118"/>
          <a:stretch/>
        </p:blipFill>
        <p:spPr>
          <a:xfrm>
            <a:off x="418643" y="1377769"/>
            <a:ext cx="4194068" cy="4815208"/>
          </a:xfrm>
          <a:prstGeom prst="rect">
            <a:avLst/>
          </a:prstGeom>
        </p:spPr>
      </p:pic>
    </p:spTree>
    <p:extLst>
      <p:ext uri="{BB962C8B-B14F-4D97-AF65-F5344CB8AC3E}">
        <p14:creationId xmlns:p14="http://schemas.microsoft.com/office/powerpoint/2010/main" val="379392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909964099"/>
              </p:ext>
            </p:extLst>
          </p:nvPr>
        </p:nvGraphicFramePr>
        <p:xfrm>
          <a:off x="560798" y="1305323"/>
          <a:ext cx="11340050" cy="5038325"/>
        </p:xfrm>
        <a:graphic>
          <a:graphicData uri="http://schemas.openxmlformats.org/drawingml/2006/table">
            <a:tbl>
              <a:tblPr firstRow="1" bandRow="1">
                <a:tableStyleId>{F5AB1C69-6EDB-4FF4-983F-18BD219EF322}</a:tableStyleId>
              </a:tblPr>
              <a:tblGrid>
                <a:gridCol w="2216169">
                  <a:extLst>
                    <a:ext uri="{9D8B030D-6E8A-4147-A177-3AD203B41FA5}">
                      <a16:colId xmlns:a16="http://schemas.microsoft.com/office/drawing/2014/main" val="20000"/>
                    </a:ext>
                  </a:extLst>
                </a:gridCol>
                <a:gridCol w="9123881">
                  <a:extLst>
                    <a:ext uri="{9D8B030D-6E8A-4147-A177-3AD203B41FA5}">
                      <a16:colId xmlns:a16="http://schemas.microsoft.com/office/drawing/2014/main" val="20001"/>
                    </a:ext>
                  </a:extLst>
                </a:gridCol>
              </a:tblGrid>
              <a:tr h="312361">
                <a:tc>
                  <a:txBody>
                    <a:bodyPr/>
                    <a:lstStyle/>
                    <a:p>
                      <a:r>
                        <a:rPr lang="en-US" sz="1400" baseline="0" dirty="0"/>
                        <a:t>Program</a:t>
                      </a:r>
                      <a:endParaRPr lang="en-US" sz="1400" b="1" baseline="0" dirty="0">
                        <a:latin typeface="+mn-lt"/>
                      </a:endParaRPr>
                    </a:p>
                  </a:txBody>
                  <a:tcPr>
                    <a:solidFill>
                      <a:srgbClr val="E34F24"/>
                    </a:solidFill>
                  </a:tcPr>
                </a:tc>
                <a:tc>
                  <a:txBody>
                    <a:bodyPr/>
                    <a:lstStyle/>
                    <a:p>
                      <a:pPr algn="ctr"/>
                      <a:r>
                        <a:rPr lang="en-US" sz="1400" baseline="0" dirty="0"/>
                        <a:t>Description</a:t>
                      </a:r>
                      <a:endParaRPr lang="en-US" sz="1400" b="1" baseline="0" dirty="0">
                        <a:latin typeface="+mn-lt"/>
                      </a:endParaRPr>
                    </a:p>
                  </a:txBody>
                  <a:tcPr>
                    <a:solidFill>
                      <a:srgbClr val="E34F24"/>
                    </a:solidFill>
                  </a:tcPr>
                </a:tc>
                <a:extLst>
                  <a:ext uri="{0D108BD9-81ED-4DB2-BD59-A6C34878D82A}">
                    <a16:rowId xmlns:a16="http://schemas.microsoft.com/office/drawing/2014/main" val="10000"/>
                  </a:ext>
                </a:extLst>
              </a:tr>
              <a:tr h="520142">
                <a:tc>
                  <a:txBody>
                    <a:bodyPr/>
                    <a:lstStyle/>
                    <a:p>
                      <a:pPr algn="l">
                        <a:spcAft>
                          <a:spcPts val="300"/>
                        </a:spcAft>
                      </a:pPr>
                      <a:r>
                        <a:rPr lang="en-US" sz="1600" dirty="0"/>
                        <a:t>ISO/IEC 27001</a:t>
                      </a:r>
                      <a:endParaRPr lang="en-US" sz="1600" b="0" dirty="0">
                        <a:latin typeface="+mn-lt"/>
                      </a:endParaRPr>
                    </a:p>
                  </a:txBody>
                  <a:tcPr anchor="ctr"/>
                </a:tc>
                <a:tc>
                  <a:txBody>
                    <a:bodyPr/>
                    <a:lstStyle/>
                    <a:p>
                      <a:pPr marL="0" indent="0">
                        <a:buFont typeface="Arial" pitchFamily="34" charset="0"/>
                        <a:buNone/>
                      </a:pPr>
                      <a:r>
                        <a:rPr lang="en-US" sz="1400" dirty="0"/>
                        <a:t>The ISO/IEC 27001:2005 certificate validates that Azure has implemented the internationally recognized information security controls defined in this standard.</a:t>
                      </a:r>
                    </a:p>
                  </a:txBody>
                  <a:tcPr anchor="ctr"/>
                </a:tc>
                <a:extLst>
                  <a:ext uri="{0D108BD9-81ED-4DB2-BD59-A6C34878D82A}">
                    <a16:rowId xmlns:a16="http://schemas.microsoft.com/office/drawing/2014/main" val="10001"/>
                  </a:ext>
                </a:extLst>
              </a:tr>
              <a:tr h="730317">
                <a:tc>
                  <a:txBody>
                    <a:bodyPr/>
                    <a:lstStyle/>
                    <a:p>
                      <a:pPr algn="l">
                        <a:spcAft>
                          <a:spcPts val="300"/>
                        </a:spcAft>
                      </a:pPr>
                      <a:r>
                        <a:rPr lang="en-US" sz="1600" dirty="0"/>
                        <a:t>SOC 1</a:t>
                      </a:r>
                      <a:br>
                        <a:rPr lang="en-US" sz="1600" dirty="0"/>
                      </a:br>
                      <a:r>
                        <a:rPr lang="en-US" sz="1600" dirty="0"/>
                        <a:t>SSAE 16/ISAE 3402</a:t>
                      </a:r>
                      <a:endParaRPr lang="en-US" sz="1600" b="0" dirty="0">
                        <a:latin typeface="+mn-lt"/>
                      </a:endParaRPr>
                    </a:p>
                  </a:txBody>
                  <a:tcPr anchor="ctr"/>
                </a:tc>
                <a:tc>
                  <a:txBody>
                    <a:bodyPr/>
                    <a:lstStyle/>
                    <a:p>
                      <a:pPr marL="0" indent="0" algn="l" defTabSz="914400" rtl="0" eaLnBrk="1" latinLnBrk="0" hangingPunct="1">
                        <a:spcAft>
                          <a:spcPts val="1200"/>
                        </a:spcAft>
                        <a:buFont typeface="Arial" pitchFamily="34" charset="0"/>
                        <a:buNone/>
                      </a:pPr>
                      <a:r>
                        <a:rPr lang="en-US" sz="1400" kern="1200" dirty="0"/>
                        <a:t>Azure has also been audited against the Service Organization Control (SOC) reporting framework for SOC 1 Type 2 (formerly SAS 70), attesting to the design and operating effectiveness of its controls.</a:t>
                      </a:r>
                      <a:endParaRPr 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675198">
                <a:tc>
                  <a:txBody>
                    <a:bodyPr/>
                    <a:lstStyle/>
                    <a:p>
                      <a:pPr algn="l">
                        <a:spcAft>
                          <a:spcPts val="300"/>
                        </a:spcAft>
                      </a:pPr>
                      <a:r>
                        <a:rPr lang="en-US" sz="1600" dirty="0"/>
                        <a:t>SOC 2</a:t>
                      </a:r>
                      <a:endParaRPr lang="en-US" sz="1600" b="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1200"/>
                        </a:spcAft>
                        <a:buClrTx/>
                        <a:buSzTx/>
                        <a:buFont typeface="Arial" pitchFamily="34" charset="0"/>
                        <a:buNone/>
                        <a:tabLst/>
                        <a:defRPr/>
                      </a:pPr>
                      <a:r>
                        <a:rPr lang="en-US" sz="1400" kern="1200" dirty="0"/>
                        <a:t>Azure has been audited for SOC 2 Type 2, which includes a further examination of Azure controls related to security, availability, and confidentiality</a:t>
                      </a:r>
                      <a:endParaRPr 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723488">
                <a:tc>
                  <a:txBody>
                    <a:bodyPr/>
                    <a:lstStyle/>
                    <a:p>
                      <a:pPr algn="l">
                        <a:spcAft>
                          <a:spcPts val="300"/>
                        </a:spcAft>
                      </a:pPr>
                      <a:r>
                        <a:rPr lang="en-US" sz="1600" dirty="0"/>
                        <a:t>FedRAMP/FISMA</a:t>
                      </a:r>
                      <a:endParaRPr lang="en-US" sz="1600" b="0" dirty="0">
                        <a:latin typeface="+mn-lt"/>
                      </a:endParaRPr>
                    </a:p>
                  </a:txBody>
                  <a:tcPr anchor="ctr"/>
                </a:tc>
                <a:tc>
                  <a:txBody>
                    <a:bodyPr/>
                    <a:lstStyle/>
                    <a:p>
                      <a:pPr marL="0" indent="0" algn="l" defTabSz="914400" rtl="0" eaLnBrk="1" latinLnBrk="0" hangingPunct="1">
                        <a:spcAft>
                          <a:spcPts val="1200"/>
                        </a:spcAft>
                        <a:buFont typeface="Arial" pitchFamily="34" charset="0"/>
                        <a:buNone/>
                      </a:pPr>
                      <a:r>
                        <a:rPr lang="en-US" sz="1400" kern="1200" dirty="0"/>
                        <a:t>Azure has received Provisional Authorization to Operate from the Federal Risk and Authorization Management Program (</a:t>
                      </a:r>
                      <a:r>
                        <a:rPr lang="en-US" sz="1400" kern="1200" dirty="0" err="1"/>
                        <a:t>FedRAMP</a:t>
                      </a:r>
                      <a:r>
                        <a:rPr lang="en-US" sz="1400" kern="1200" dirty="0"/>
                        <a:t>) Joint Authorization Board (JAB), having undergone the assessments necessary to verify that it meets </a:t>
                      </a:r>
                      <a:r>
                        <a:rPr lang="en-US" sz="1400" kern="1200" dirty="0" err="1"/>
                        <a:t>FedRAMP</a:t>
                      </a:r>
                      <a:r>
                        <a:rPr lang="en-US" sz="1400" kern="1200" dirty="0"/>
                        <a:t> security standards. </a:t>
                      </a:r>
                      <a:endParaRPr 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0004"/>
                  </a:ext>
                </a:extLst>
              </a:tr>
              <a:tr h="514307">
                <a:tc>
                  <a:txBody>
                    <a:bodyPr/>
                    <a:lstStyle/>
                    <a:p>
                      <a:pPr algn="l"/>
                      <a:r>
                        <a:rPr lang="en-US" sz="1600" kern="1200" dirty="0"/>
                        <a:t>PCI DSS Level 1</a:t>
                      </a:r>
                      <a:endParaRPr lang="en-US" sz="1600" b="0" kern="1200" dirty="0">
                        <a:solidFill>
                          <a:schemeClr val="dk1"/>
                        </a:solidFill>
                        <a:latin typeface="+mn-lt"/>
                        <a:ea typeface="+mn-ea"/>
                        <a:cs typeface="+mn-cs"/>
                      </a:endParaRPr>
                    </a:p>
                  </a:txBody>
                  <a:tcPr anchor="ctr"/>
                </a:tc>
                <a:tc>
                  <a:txBody>
                    <a:bodyPr/>
                    <a:lstStyle/>
                    <a:p>
                      <a:pPr marL="0" indent="0" algn="l" defTabSz="914400" rtl="0" eaLnBrk="1" latinLnBrk="0" hangingPunct="1">
                        <a:spcAft>
                          <a:spcPts val="1200"/>
                        </a:spcAft>
                        <a:buFont typeface="Arial" pitchFamily="34" charset="0"/>
                        <a:buNone/>
                      </a:pPr>
                      <a:r>
                        <a:rPr lang="en-US" sz="1400" kern="1200" dirty="0"/>
                        <a:t>Azure has been validated for PCI-DSS Level 1 compliance by an independent Qualified Security Assessor (QSA). </a:t>
                      </a:r>
                      <a:endParaRPr 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r h="514307">
                <a:tc>
                  <a:txBody>
                    <a:bodyPr/>
                    <a:lstStyle/>
                    <a:p>
                      <a:pPr algn="l">
                        <a:spcAft>
                          <a:spcPts val="300"/>
                        </a:spcAft>
                      </a:pPr>
                      <a:r>
                        <a:rPr lang="en-US" sz="1600" dirty="0"/>
                        <a:t>UK G-Cloud IL2</a:t>
                      </a:r>
                      <a:endParaRPr lang="en-US" sz="1600" b="0" dirty="0">
                        <a:latin typeface="+mn-lt"/>
                      </a:endParaRPr>
                    </a:p>
                  </a:txBody>
                  <a:tcPr anchor="ctr"/>
                </a:tc>
                <a:tc>
                  <a:txBody>
                    <a:bodyPr/>
                    <a:lstStyle/>
                    <a:p>
                      <a:pPr marL="0" indent="0" algn="l" defTabSz="914400" rtl="0" eaLnBrk="1" latinLnBrk="0" hangingPunct="1">
                        <a:spcAft>
                          <a:spcPts val="1200"/>
                        </a:spcAft>
                        <a:buFont typeface="Arial" pitchFamily="34" charset="0"/>
                        <a:buNone/>
                      </a:pPr>
                      <a:r>
                        <a:rPr lang="en-US" sz="1400" kern="1200" dirty="0"/>
                        <a:t>In the United Kingdom, Azure has been awarded Impact Level 2 (IL2) accreditation, further enhancing Microsoft and its partner offerings on the current G-Cloud procurement Framework and </a:t>
                      </a:r>
                      <a:r>
                        <a:rPr lang="en-US" sz="1400" kern="1200" dirty="0" err="1"/>
                        <a:t>CloudStore</a:t>
                      </a:r>
                      <a:r>
                        <a:rPr lang="en-US" sz="1400" kern="1200" dirty="0"/>
                        <a:t>. </a:t>
                      </a:r>
                      <a:endParaRPr 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0006"/>
                  </a:ext>
                </a:extLst>
              </a:tr>
              <a:tr h="514307">
                <a:tc>
                  <a:txBody>
                    <a:bodyPr/>
                    <a:lstStyle/>
                    <a:p>
                      <a:pPr algn="l">
                        <a:spcAft>
                          <a:spcPts val="300"/>
                        </a:spcAft>
                      </a:pPr>
                      <a:r>
                        <a:rPr lang="en-US" sz="1600" dirty="0"/>
                        <a:t>HIPAA BAA</a:t>
                      </a:r>
                      <a:endParaRPr lang="en-US" sz="1600" b="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kern="1200" baseline="0" dirty="0"/>
                        <a:t>To help customers comply with HIPAA and HITECH Act security and privacy provisions, Microsoft offers a HIPAA Business Associate Agreement (BAA) to healthcare entities with access to Protected Health Information (PHI).</a:t>
                      </a:r>
                      <a:endParaRPr lang="en-US" sz="1400"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7"/>
                  </a:ext>
                </a:extLst>
              </a:tr>
              <a:tr h="514307">
                <a:tc>
                  <a:txBody>
                    <a:bodyPr/>
                    <a:lstStyle/>
                    <a:p>
                      <a:pPr algn="l">
                        <a:spcAft>
                          <a:spcPts val="300"/>
                        </a:spcAft>
                      </a:pPr>
                      <a:r>
                        <a:rPr lang="en-US" sz="1600" b="0" dirty="0">
                          <a:latin typeface="+mn-lt"/>
                        </a:rPr>
                        <a:t>Spain ENS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dirty="0">
                          <a:effectLst/>
                        </a:rPr>
                        <a:t>Microsoft was the first </a:t>
                      </a:r>
                      <a:r>
                        <a:rPr lang="en-US" sz="1400" dirty="0" err="1">
                          <a:effectLst/>
                        </a:rPr>
                        <a:t>hyperscale</a:t>
                      </a:r>
                      <a:r>
                        <a:rPr lang="en-US" sz="1400" dirty="0">
                          <a:effectLst/>
                        </a:rPr>
                        <a:t> CSP to receive this ENS certification—for Microsoft Azure and Microsoft Office 365</a:t>
                      </a:r>
                      <a:endParaRPr lang="en-US" sz="1400" kern="1200" baseline="0" dirty="0">
                        <a:solidFill>
                          <a:schemeClr val="dk1"/>
                        </a:solidFill>
                        <a:latin typeface="+mn-lt"/>
                        <a:ea typeface="+mn-ea"/>
                        <a:cs typeface="+mn-cs"/>
                      </a:endParaRPr>
                    </a:p>
                  </a:txBody>
                  <a:tcPr anchor="ctr"/>
                </a:tc>
                <a:extLst>
                  <a:ext uri="{0D108BD9-81ED-4DB2-BD59-A6C34878D82A}">
                    <a16:rowId xmlns:a16="http://schemas.microsoft.com/office/drawing/2014/main" val="3353749804"/>
                  </a:ext>
                </a:extLst>
              </a:tr>
            </a:tbl>
          </a:graphicData>
        </a:graphic>
      </p:graphicFrame>
      <p:sp>
        <p:nvSpPr>
          <p:cNvPr id="14" name="Rectangle 13"/>
          <p:cNvSpPr/>
          <p:nvPr/>
        </p:nvSpPr>
        <p:spPr bwMode="auto">
          <a:xfrm>
            <a:off x="1" y="0"/>
            <a:ext cx="12192000" cy="1208086"/>
          </a:xfrm>
          <a:prstGeom prst="rect">
            <a:avLst/>
          </a:prstGeom>
          <a:solidFill>
            <a:srgbClr val="E34F2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sp>
        <p:nvSpPr>
          <p:cNvPr id="15" name="Title 1"/>
          <p:cNvSpPr txBox="1">
            <a:spLocks/>
          </p:cNvSpPr>
          <p:nvPr/>
        </p:nvSpPr>
        <p:spPr>
          <a:xfrm>
            <a:off x="560798"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prstClr val="white"/>
              </a:solidFill>
            </a:endParaRPr>
          </a:p>
        </p:txBody>
      </p:sp>
      <p:sp>
        <p:nvSpPr>
          <p:cNvPr id="2" name="Title 1"/>
          <p:cNvSpPr>
            <a:spLocks noGrp="1"/>
          </p:cNvSpPr>
          <p:nvPr>
            <p:ph type="title"/>
          </p:nvPr>
        </p:nvSpPr>
        <p:spPr/>
        <p:txBody>
          <a:bodyPr/>
          <a:lstStyle/>
          <a:p>
            <a:r>
              <a:rPr lang="en-US" dirty="0">
                <a:solidFill>
                  <a:prstClr val="white"/>
                </a:solidFill>
              </a:rPr>
              <a:t>Certifications &amp; programs</a:t>
            </a:r>
            <a:endParaRPr lang="en-US" dirty="0"/>
          </a:p>
        </p:txBody>
      </p:sp>
      <p:grpSp>
        <p:nvGrpSpPr>
          <p:cNvPr id="6" name="Group 5"/>
          <p:cNvGrpSpPr/>
          <p:nvPr/>
        </p:nvGrpSpPr>
        <p:grpSpPr>
          <a:xfrm>
            <a:off x="2760" y="6512578"/>
            <a:ext cx="12192000" cy="345422"/>
            <a:chOff x="0" y="6520441"/>
            <a:chExt cx="12319257" cy="337559"/>
          </a:xfrm>
        </p:grpSpPr>
        <p:sp>
          <p:nvSpPr>
            <p:cNvPr id="8" name="Rectangle 7"/>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9" name="Rectangle 8"/>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10" name="Rectangle 9"/>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11" name="Rectangle 10"/>
            <p:cNvSpPr/>
            <p:nvPr/>
          </p:nvSpPr>
          <p:spPr bwMode="auto">
            <a:xfrm>
              <a:off x="9276531" y="6520441"/>
              <a:ext cx="3042726" cy="337559"/>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17836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45427"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Azure Compliance</a:t>
            </a:r>
          </a:p>
        </p:txBody>
      </p:sp>
      <p:sp>
        <p:nvSpPr>
          <p:cNvPr id="7" name="Text Placeholder 6"/>
          <p:cNvSpPr>
            <a:spLocks noGrp="1"/>
          </p:cNvSpPr>
          <p:nvPr>
            <p:ph type="body" sz="quarter" idx="10"/>
          </p:nvPr>
        </p:nvSpPr>
        <p:spPr/>
        <p:txBody>
          <a:bodyPr/>
          <a:lstStyle/>
          <a:p>
            <a:r>
              <a:rPr lang="en-US" dirty="0"/>
              <a:t>The largest compliance portfolio in the industry</a:t>
            </a:r>
          </a:p>
        </p:txBody>
      </p:sp>
      <p:grpSp>
        <p:nvGrpSpPr>
          <p:cNvPr id="8" name="Group 7"/>
          <p:cNvGrpSpPr/>
          <p:nvPr/>
        </p:nvGrpSpPr>
        <p:grpSpPr>
          <a:xfrm>
            <a:off x="269241" y="1852258"/>
            <a:ext cx="11077287" cy="4614844"/>
            <a:chOff x="2419305" y="1976585"/>
            <a:chExt cx="9578922" cy="4112716"/>
          </a:xfrm>
        </p:grpSpPr>
        <p:grpSp>
          <p:nvGrpSpPr>
            <p:cNvPr id="2" name="Group 1"/>
            <p:cNvGrpSpPr/>
            <p:nvPr/>
          </p:nvGrpSpPr>
          <p:grpSpPr>
            <a:xfrm>
              <a:off x="2483667" y="3410649"/>
              <a:ext cx="9450199" cy="1172824"/>
              <a:chOff x="2419305" y="3410649"/>
              <a:chExt cx="9450199" cy="1172824"/>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36003"/>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HIPAA / HITECH</a:t>
                </a:r>
              </a:p>
            </p:txBody>
          </p:sp>
          <p:sp>
            <p:nvSpPr>
              <p:cNvPr id="267" name="Rectangle 266"/>
              <p:cNvSpPr/>
              <p:nvPr/>
            </p:nvSpPr>
            <p:spPr>
              <a:xfrm>
                <a:off x="2419305" y="4247470"/>
                <a:ext cx="968575" cy="336003"/>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err="1">
                    <a:gradFill>
                      <a:gsLst>
                        <a:gs pos="0">
                          <a:srgbClr val="505050"/>
                        </a:gs>
                        <a:gs pos="100000">
                          <a:srgbClr val="505050"/>
                        </a:gs>
                      </a:gsLst>
                      <a:lin ang="5400000" scaled="0"/>
                    </a:gradFill>
                    <a:ea typeface="MS PGothic" panose="020B0600070205080204" pitchFamily="34" charset="-128"/>
                  </a:rPr>
                  <a:t>FedRAMP</a:t>
                </a:r>
                <a:r>
                  <a:rPr lang="en-US" sz="1028" dirty="0">
                    <a:gradFill>
                      <a:gsLst>
                        <a:gs pos="0">
                          <a:srgbClr val="505050"/>
                        </a:gs>
                        <a:gs pos="100000">
                          <a:srgbClr val="505050"/>
                        </a:gs>
                      </a:gsLst>
                      <a:lin ang="5400000" scaled="0"/>
                    </a:gradFill>
                    <a:ea typeface="MS PGothic" panose="020B0600070205080204" pitchFamily="34" charset="-128"/>
                  </a:rPr>
                  <a:t>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7387" y="4247470"/>
                <a:ext cx="691979" cy="209145"/>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09145"/>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64046" y="4247470"/>
                <a:ext cx="784852" cy="209145"/>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23361" y="4247470"/>
                <a:ext cx="716930" cy="209145"/>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ITAR-ready</a:t>
                </a:r>
              </a:p>
            </p:txBody>
          </p:sp>
          <p:sp>
            <p:nvSpPr>
              <p:cNvPr id="280" name="Rectangle 279"/>
              <p:cNvSpPr/>
              <p:nvPr/>
            </p:nvSpPr>
            <p:spPr>
              <a:xfrm>
                <a:off x="8672070" y="4247470"/>
                <a:ext cx="362069" cy="209145"/>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CJIS</a:t>
                </a:r>
              </a:p>
            </p:txBody>
          </p:sp>
          <p:sp>
            <p:nvSpPr>
              <p:cNvPr id="281" name="Rectangle 280"/>
              <p:cNvSpPr/>
              <p:nvPr/>
            </p:nvSpPr>
            <p:spPr>
              <a:xfrm>
                <a:off x="5908722" y="4247470"/>
                <a:ext cx="514548" cy="336003"/>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21 CFR</a:t>
                </a:r>
              </a:p>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Part 11</a:t>
                </a:r>
              </a:p>
            </p:txBody>
          </p:sp>
          <p:sp>
            <p:nvSpPr>
              <p:cNvPr id="282" name="Rectangle 281"/>
              <p:cNvSpPr/>
              <p:nvPr/>
            </p:nvSpPr>
            <p:spPr>
              <a:xfrm>
                <a:off x="9419864" y="4247470"/>
                <a:ext cx="594946" cy="209145"/>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36003"/>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Cloud Controls</a:t>
                </a:r>
                <a:br>
                  <a:rPr lang="en-US" sz="1009" dirty="0">
                    <a:gradFill>
                      <a:gsLst>
                        <a:gs pos="0">
                          <a:srgbClr val="505050"/>
                        </a:gs>
                        <a:gs pos="100000">
                          <a:srgbClr val="505050"/>
                        </a:gs>
                      </a:gsLst>
                      <a:lin ang="5400000" scaled="0"/>
                    </a:gradFill>
                    <a:ea typeface="MS PGothic" panose="020B0600070205080204" pitchFamily="34" charset="-128"/>
                  </a:rPr>
                </a:br>
                <a:r>
                  <a:rPr lang="en-US" sz="1009" dirty="0">
                    <a:gradFill>
                      <a:gsLst>
                        <a:gs pos="0">
                          <a:srgbClr val="505050"/>
                        </a:gs>
                        <a:gs pos="100000">
                          <a:srgbClr val="505050"/>
                        </a:gs>
                      </a:gsLst>
                      <a:lin ang="5400000" scaled="0"/>
                    </a:gradFill>
                    <a:ea typeface="MS PGothic" panose="020B0600070205080204" pitchFamily="34" charset="-128"/>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Content Delivery and</a:t>
                </a:r>
                <a:br>
                  <a:rPr lang="en-US" sz="1009" dirty="0">
                    <a:gradFill>
                      <a:gsLst>
                        <a:gs pos="0">
                          <a:srgbClr val="505050"/>
                        </a:gs>
                        <a:gs pos="100000">
                          <a:srgbClr val="505050"/>
                        </a:gs>
                      </a:gsLst>
                      <a:lin ang="5400000" scaled="0"/>
                    </a:gradFill>
                    <a:ea typeface="MS PGothic" panose="020B0600070205080204" pitchFamily="34" charset="-128"/>
                  </a:rPr>
                </a:br>
                <a:r>
                  <a:rPr lang="en-US" sz="1009" dirty="0">
                    <a:gradFill>
                      <a:gsLst>
                        <a:gs pos="0">
                          <a:srgbClr val="505050"/>
                        </a:gs>
                        <a:gs pos="100000">
                          <a:srgbClr val="505050"/>
                        </a:gs>
                      </a:gsLst>
                      <a:lin ang="5400000" scaled="0"/>
                    </a:gradFill>
                    <a:ea typeface="MS PGothic" panose="020B0600070205080204" pitchFamily="34" charset="-128"/>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Shared</a:t>
                </a:r>
              </a:p>
              <a:p>
                <a:pPr algn="ctr" defTabSz="585383"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70410"/>
              <a:chOff x="2197351" y="4814116"/>
              <a:chExt cx="9578922" cy="1170410"/>
            </a:xfrm>
          </p:grpSpPr>
          <p:sp>
            <p:nvSpPr>
              <p:cNvPr id="135" name="Rectangle 134"/>
              <p:cNvSpPr/>
              <p:nvPr/>
            </p:nvSpPr>
            <p:spPr>
              <a:xfrm>
                <a:off x="2197351" y="5487035"/>
                <a:ext cx="1129567"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European Union</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Model Clauses</a:t>
                </a:r>
              </a:p>
            </p:txBody>
          </p:sp>
          <p:grpSp>
            <p:nvGrpSpPr>
              <p:cNvPr id="136" name="Group 135"/>
              <p:cNvGrpSpPr/>
              <p:nvPr/>
            </p:nvGrpSpPr>
            <p:grpSpPr>
              <a:xfrm>
                <a:off x="2358769" y="4814116"/>
                <a:ext cx="9417504" cy="1170410"/>
                <a:chOff x="2358769" y="4814116"/>
                <a:chExt cx="9417504" cy="1170410"/>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United Kingdom </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G-Cloud</a:t>
                  </a:r>
                </a:p>
              </p:txBody>
            </p:sp>
            <p:pic>
              <p:nvPicPr>
                <p:cNvPr id="139" name="Picture 1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5"/>
                  <a:ext cx="1175682"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Singapore</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5"/>
                  <a:ext cx="957835" cy="497491"/>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Australian Signals </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Japan</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9" cy="497491"/>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China Multi</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Layer Protection Scheme</a:t>
                  </a:r>
                </a:p>
              </p:txBody>
            </p:sp>
            <p:sp>
              <p:nvSpPr>
                <p:cNvPr id="151" name="Rectangle 150"/>
                <p:cNvSpPr/>
                <p:nvPr/>
              </p:nvSpPr>
              <p:spPr>
                <a:xfrm>
                  <a:off x="6416230" y="5487035"/>
                  <a:ext cx="725005"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China</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CCCPPF</a:t>
                  </a:r>
                </a:p>
              </p:txBody>
            </p:sp>
            <p:sp>
              <p:nvSpPr>
                <p:cNvPr id="152" name="Rectangle 151"/>
                <p:cNvSpPr/>
                <p:nvPr/>
              </p:nvSpPr>
              <p:spPr>
                <a:xfrm>
                  <a:off x="8927190" y="5487035"/>
                  <a:ext cx="1102500" cy="497491"/>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 New </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Zealand </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GCIO</a:t>
                  </a:r>
                </a:p>
              </p:txBody>
            </p:sp>
            <p:sp>
              <p:nvSpPr>
                <p:cNvPr id="153" name="Rectangle 152"/>
                <p:cNvSpPr/>
                <p:nvPr/>
              </p:nvSpPr>
              <p:spPr>
                <a:xfrm>
                  <a:off x="5635812" y="5487035"/>
                  <a:ext cx="759061"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China</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EU Safe Harbor</a:t>
                  </a:r>
                </a:p>
              </p:txBody>
            </p:sp>
            <p:sp>
              <p:nvSpPr>
                <p:cNvPr id="156" name="Rectangle 155"/>
                <p:cNvSpPr/>
                <p:nvPr/>
              </p:nvSpPr>
              <p:spPr>
                <a:xfrm>
                  <a:off x="10624239" y="5511527"/>
                  <a:ext cx="1152034" cy="359089"/>
                </a:xfrm>
                <a:prstGeom prst="rect">
                  <a:avLst/>
                </a:prstGeom>
              </p:spPr>
              <p:txBody>
                <a:bodyPr wrap="square">
                  <a:spAutoFit/>
                </a:bodyPr>
                <a:lstStyle/>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ENISA</a:t>
                  </a:r>
                </a:p>
                <a:p>
                  <a:pPr algn="ctr" defTabSz="559717"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grpSp>
        <p:nvGrpSpPr>
          <p:cNvPr id="84" name="Group 83"/>
          <p:cNvGrpSpPr/>
          <p:nvPr/>
        </p:nvGrpSpPr>
        <p:grpSpPr>
          <a:xfrm>
            <a:off x="2760" y="6512578"/>
            <a:ext cx="12192000" cy="345422"/>
            <a:chOff x="0" y="6520441"/>
            <a:chExt cx="12319257" cy="337559"/>
          </a:xfrm>
        </p:grpSpPr>
        <p:sp>
          <p:nvSpPr>
            <p:cNvPr id="85" name="Rectangle 84"/>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86" name="Rectangle 85"/>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87" name="Rectangle 86"/>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88" name="Rectangle 87"/>
            <p:cNvSpPr/>
            <p:nvPr/>
          </p:nvSpPr>
          <p:spPr bwMode="auto">
            <a:xfrm>
              <a:off x="9276531" y="6520441"/>
              <a:ext cx="3042726" cy="337559"/>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363192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46442"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Azure Compliance</a:t>
            </a:r>
          </a:p>
        </p:txBody>
      </p:sp>
      <p:sp>
        <p:nvSpPr>
          <p:cNvPr id="7" name="Text Placeholder 6"/>
          <p:cNvSpPr>
            <a:spLocks noGrp="1"/>
          </p:cNvSpPr>
          <p:nvPr>
            <p:ph type="body" sz="quarter" idx="10"/>
          </p:nvPr>
        </p:nvSpPr>
        <p:spPr/>
        <p:txBody>
          <a:bodyPr/>
          <a:lstStyle/>
          <a:p>
            <a:r>
              <a:rPr lang="en-US" dirty="0"/>
              <a:t>ENS Certificate</a:t>
            </a:r>
          </a:p>
        </p:txBody>
      </p:sp>
      <p:grpSp>
        <p:nvGrpSpPr>
          <p:cNvPr id="84" name="Group 83"/>
          <p:cNvGrpSpPr/>
          <p:nvPr/>
        </p:nvGrpSpPr>
        <p:grpSpPr>
          <a:xfrm>
            <a:off x="2760" y="6512578"/>
            <a:ext cx="12192000" cy="345422"/>
            <a:chOff x="0" y="6520441"/>
            <a:chExt cx="12319257" cy="337559"/>
          </a:xfrm>
        </p:grpSpPr>
        <p:sp>
          <p:nvSpPr>
            <p:cNvPr id="85" name="Rectangle 84"/>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86" name="Rectangle 85"/>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87" name="Rectangle 86"/>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88" name="Rectangle 87"/>
            <p:cNvSpPr/>
            <p:nvPr/>
          </p:nvSpPr>
          <p:spPr bwMode="auto">
            <a:xfrm>
              <a:off x="9276531" y="6520441"/>
              <a:ext cx="3042726" cy="337559"/>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pic>
        <p:nvPicPr>
          <p:cNvPr id="4" name="Picture 3"/>
          <p:cNvPicPr>
            <a:picLocks noChangeAspect="1"/>
          </p:cNvPicPr>
          <p:nvPr/>
        </p:nvPicPr>
        <p:blipFill>
          <a:blip r:embed="rId7"/>
          <a:stretch>
            <a:fillRect/>
          </a:stretch>
        </p:blipFill>
        <p:spPr>
          <a:xfrm>
            <a:off x="2095829" y="1610773"/>
            <a:ext cx="8059510" cy="4654141"/>
          </a:xfrm>
          <a:prstGeom prst="rect">
            <a:avLst/>
          </a:prstGeom>
        </p:spPr>
      </p:pic>
      <p:pic>
        <p:nvPicPr>
          <p:cNvPr id="6" name="Picture 5"/>
          <p:cNvPicPr>
            <a:picLocks noChangeAspect="1"/>
          </p:cNvPicPr>
          <p:nvPr/>
        </p:nvPicPr>
        <p:blipFill>
          <a:blip r:embed="rId8"/>
          <a:stretch>
            <a:fillRect/>
          </a:stretch>
        </p:blipFill>
        <p:spPr>
          <a:xfrm>
            <a:off x="7441973" y="102246"/>
            <a:ext cx="4486275" cy="4191000"/>
          </a:xfrm>
          <a:prstGeom prst="rect">
            <a:avLst/>
          </a:prstGeom>
        </p:spPr>
      </p:pic>
    </p:spTree>
    <p:extLst>
      <p:ext uri="{BB962C8B-B14F-4D97-AF65-F5344CB8AC3E}">
        <p14:creationId xmlns:p14="http://schemas.microsoft.com/office/powerpoint/2010/main" val="4091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p:cNvGrpSpPr/>
          <p:nvPr/>
        </p:nvGrpSpPr>
        <p:grpSpPr>
          <a:xfrm>
            <a:off x="716087" y="3730170"/>
            <a:ext cx="2300220" cy="1723667"/>
            <a:chOff x="688217" y="4027901"/>
            <a:chExt cx="2300220" cy="1326142"/>
          </a:xfrm>
          <a:solidFill>
            <a:schemeClr val="bg1"/>
          </a:solidFill>
        </p:grpSpPr>
        <p:sp>
          <p:nvSpPr>
            <p:cNvPr id="17" name="TextBox 16"/>
            <p:cNvSpPr txBox="1"/>
            <p:nvPr/>
          </p:nvSpPr>
          <p:spPr>
            <a:xfrm>
              <a:off x="693738" y="4027901"/>
              <a:ext cx="2282824" cy="1152776"/>
            </a:xfrm>
            <a:prstGeom prst="rect">
              <a:avLst/>
            </a:prstGeom>
            <a:grpFill/>
          </p:spPr>
          <p:txBody>
            <a:bodyPr wrap="square" lIns="91440" tIns="137160" rIns="0" rtlCol="0">
              <a:noAutofit/>
            </a:bodyPr>
            <a:lstStyle/>
            <a:p>
              <a:endParaRPr lang="en-US" sz="2800" kern="0" dirty="0">
                <a:solidFill>
                  <a:srgbClr val="3C454F"/>
                </a:solidFill>
                <a:latin typeface="Segoe UI Semilight" panose="020B0402040204020203" pitchFamily="34" charset="0"/>
                <a:cs typeface="Segoe UI Semilight" panose="020B0402040204020203" pitchFamily="34" charset="0"/>
              </a:endParaRPr>
            </a:p>
          </p:txBody>
        </p:sp>
        <p:sp>
          <p:nvSpPr>
            <p:cNvPr id="21" name="Rectangle 20"/>
            <p:cNvSpPr/>
            <p:nvPr/>
          </p:nvSpPr>
          <p:spPr>
            <a:xfrm>
              <a:off x="688217" y="4027991"/>
              <a:ext cx="2300220" cy="1326052"/>
            </a:xfrm>
            <a:prstGeom prst="rect">
              <a:avLst/>
            </a:prstGeom>
            <a:grpFill/>
          </p:spPr>
          <p:txBody>
            <a:bodyPr wrap="square">
              <a:spAutoFit/>
            </a:bodyPr>
            <a:lstStyle/>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Identity &amp; Access</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Data Control</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Host Protection</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Operations Management Suite</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Azure Security Center</a:t>
              </a:r>
            </a:p>
          </p:txBody>
        </p:sp>
      </p:grpSp>
      <p:grpSp>
        <p:nvGrpSpPr>
          <p:cNvPr id="25" name="Group 24"/>
          <p:cNvGrpSpPr/>
          <p:nvPr/>
        </p:nvGrpSpPr>
        <p:grpSpPr>
          <a:xfrm>
            <a:off x="5181319" y="3780855"/>
            <a:ext cx="4737890" cy="2425201"/>
            <a:chOff x="5265738" y="3272595"/>
            <a:chExt cx="4749376" cy="1976299"/>
          </a:xfrm>
        </p:grpSpPr>
        <p:sp>
          <p:nvSpPr>
            <p:cNvPr id="26" name="TextBox 25"/>
            <p:cNvSpPr txBox="1"/>
            <p:nvPr/>
          </p:nvSpPr>
          <p:spPr>
            <a:xfrm>
              <a:off x="5265738" y="4027901"/>
              <a:ext cx="2282824" cy="1220993"/>
            </a:xfrm>
            <a:prstGeom prst="rect">
              <a:avLst/>
            </a:prstGeom>
            <a:noFill/>
          </p:spPr>
          <p:txBody>
            <a:bodyPr wrap="square" lIns="91440" tIns="137160" rIns="0" rtlCol="0">
              <a:noAutofit/>
            </a:bodyPr>
            <a:lstStyle/>
            <a:p>
              <a:endParaRPr lang="en-US" sz="2800" kern="0" dirty="0">
                <a:solidFill>
                  <a:srgbClr val="3C454F"/>
                </a:solidFill>
                <a:latin typeface="Segoe UI Semilight" panose="020B0402040204020203" pitchFamily="34" charset="0"/>
                <a:cs typeface="Segoe UI Semilight" panose="020B0402040204020203" pitchFamily="34" charset="0"/>
              </a:endParaRPr>
            </a:p>
          </p:txBody>
        </p:sp>
        <p:sp>
          <p:nvSpPr>
            <p:cNvPr id="27" name="Rectangle 26"/>
            <p:cNvSpPr/>
            <p:nvPr/>
          </p:nvSpPr>
          <p:spPr>
            <a:xfrm>
              <a:off x="7726757" y="3272595"/>
              <a:ext cx="2288357" cy="275888"/>
            </a:xfrm>
            <a:prstGeom prst="rect">
              <a:avLst/>
            </a:prstGeom>
            <a:noFill/>
          </p:spPr>
          <p:txBody>
            <a:bodyPr wrap="square">
              <a:spAutoFit/>
            </a:bodyPr>
            <a:lstStyle/>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Azure Marketplace</a:t>
              </a:r>
            </a:p>
          </p:txBody>
        </p:sp>
      </p:grpSp>
      <p:sp>
        <p:nvSpPr>
          <p:cNvPr id="2" name="Title 1"/>
          <p:cNvSpPr>
            <a:spLocks noGrp="1"/>
          </p:cNvSpPr>
          <p:nvPr>
            <p:ph type="title"/>
          </p:nvPr>
        </p:nvSpPr>
        <p:spPr>
          <a:xfrm>
            <a:off x="598972" y="283971"/>
            <a:ext cx="11079822" cy="1325563"/>
          </a:xfrm>
        </p:spPr>
        <p:txBody>
          <a:bodyPr>
            <a:normAutofit/>
          </a:bodyPr>
          <a:lstStyle/>
          <a:p>
            <a:r>
              <a:rPr lang="en-US" dirty="0">
                <a:solidFill>
                  <a:srgbClr val="247BC2"/>
                </a:solidFill>
              </a:rPr>
              <a:t>Empowering You</a:t>
            </a:r>
          </a:p>
        </p:txBody>
      </p:sp>
      <p:sp>
        <p:nvSpPr>
          <p:cNvPr id="13" name="TextBox 12"/>
          <p:cNvSpPr txBox="1"/>
          <p:nvPr/>
        </p:nvSpPr>
        <p:spPr>
          <a:xfrm>
            <a:off x="2998910" y="1680971"/>
            <a:ext cx="2282824" cy="1892784"/>
          </a:xfrm>
          <a:prstGeom prst="rect">
            <a:avLst/>
          </a:prstGeom>
          <a:solidFill>
            <a:srgbClr val="00ABEC"/>
          </a:solidFill>
        </p:spPr>
        <p:txBody>
          <a:bodyPr wrap="square" lIns="182880" tIns="137160" rIns="0" rtlCol="0">
            <a:noAutofit/>
          </a:bodyPr>
          <a:lstStyle/>
          <a:p>
            <a:pPr defTabSz="932316">
              <a:lnSpc>
                <a:spcPts val="3000"/>
              </a:lnSpc>
              <a:defRPr/>
            </a:pPr>
            <a:r>
              <a:rPr lang="en-US" sz="2800" kern="0" spc="-90" dirty="0">
                <a:solidFill>
                  <a:srgbClr val="FFFFFF"/>
                </a:solidFill>
                <a:latin typeface="Segoe UI Light"/>
              </a:rPr>
              <a:t>Encryption</a:t>
            </a:r>
          </a:p>
        </p:txBody>
      </p:sp>
      <p:sp>
        <p:nvSpPr>
          <p:cNvPr id="14" name="TextBox 13"/>
          <p:cNvSpPr txBox="1"/>
          <p:nvPr/>
        </p:nvSpPr>
        <p:spPr>
          <a:xfrm>
            <a:off x="5281733" y="1680971"/>
            <a:ext cx="2282824" cy="1892784"/>
          </a:xfrm>
          <a:prstGeom prst="rect">
            <a:avLst/>
          </a:prstGeom>
          <a:solidFill>
            <a:schemeClr val="accent6"/>
          </a:solidFill>
        </p:spPr>
        <p:txBody>
          <a:bodyPr wrap="square" lIns="182880" tIns="137160" rIns="0" rtlCol="0">
            <a:noAutofit/>
          </a:bodyPr>
          <a:lstStyle/>
          <a:p>
            <a:pPr defTabSz="932316">
              <a:lnSpc>
                <a:spcPts val="3000"/>
              </a:lnSpc>
              <a:defRPr/>
            </a:pPr>
            <a:r>
              <a:rPr lang="en-US" sz="2800" kern="0" spc="-50" dirty="0">
                <a:solidFill>
                  <a:srgbClr val="FFFFFF"/>
                </a:solidFill>
                <a:latin typeface="Segoe UI Light"/>
              </a:rPr>
              <a:t>Secure Networking</a:t>
            </a:r>
          </a:p>
        </p:txBody>
      </p:sp>
      <p:sp>
        <p:nvSpPr>
          <p:cNvPr id="18" name="TextBox 17"/>
          <p:cNvSpPr txBox="1"/>
          <p:nvPr/>
        </p:nvSpPr>
        <p:spPr>
          <a:xfrm>
            <a:off x="716086" y="1680971"/>
            <a:ext cx="2282824" cy="1892784"/>
          </a:xfrm>
          <a:prstGeom prst="rect">
            <a:avLst/>
          </a:prstGeom>
          <a:solidFill>
            <a:srgbClr val="0171B0"/>
          </a:solidFill>
        </p:spPr>
        <p:txBody>
          <a:bodyPr wrap="square" lIns="128016" tIns="137160" rIns="0" rtlCol="0">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r>
              <a:rPr lang="en-US" spc="-50" dirty="0"/>
              <a:t>Security Management</a:t>
            </a:r>
          </a:p>
        </p:txBody>
      </p:sp>
      <p:grpSp>
        <p:nvGrpSpPr>
          <p:cNvPr id="3" name="Group 2"/>
          <p:cNvGrpSpPr/>
          <p:nvPr/>
        </p:nvGrpSpPr>
        <p:grpSpPr>
          <a:xfrm flipH="1">
            <a:off x="6301095" y="4470893"/>
            <a:ext cx="6374680" cy="2873364"/>
            <a:chOff x="9581742" y="3876210"/>
            <a:chExt cx="6329510" cy="2873364"/>
          </a:xfrm>
        </p:grpSpPr>
        <p:pic>
          <p:nvPicPr>
            <p:cNvPr id="19" name="Picture 18"/>
            <p:cNvPicPr>
              <a:picLocks noChangeAspect="1"/>
            </p:cNvPicPr>
            <p:nvPr/>
          </p:nvPicPr>
          <p:blipFill>
            <a:blip r:embed="rId3"/>
            <a:stretch>
              <a:fillRect/>
            </a:stretch>
          </p:blipFill>
          <p:spPr>
            <a:xfrm>
              <a:off x="9581742" y="3876210"/>
              <a:ext cx="6329510" cy="2873364"/>
            </a:xfrm>
            <a:prstGeom prst="rect">
              <a:avLst/>
            </a:prstGeom>
          </p:spPr>
        </p:pic>
        <p:sp>
          <p:nvSpPr>
            <p:cNvPr id="9" name="Freeform 164"/>
            <p:cNvSpPr>
              <a:spLocks noEditPoints="1"/>
            </p:cNvSpPr>
            <p:nvPr/>
          </p:nvSpPr>
          <p:spPr bwMode="black">
            <a:xfrm>
              <a:off x="14694195" y="4728506"/>
              <a:ext cx="260258" cy="36082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prstClr val="black"/>
                </a:solidFill>
              </a:endParaRPr>
            </a:p>
          </p:txBody>
        </p:sp>
        <p:pic>
          <p:nvPicPr>
            <p:cNvPr id="1026" name="Picture 2" descr="http://icons.iconarchive.com/icons/visualpharm/icons8-metro-style/512/Very-Basic-Lock-icon.png"/>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22060"/>
            <a:stretch/>
          </p:blipFill>
          <p:spPr bwMode="auto">
            <a:xfrm>
              <a:off x="10959201" y="4118578"/>
              <a:ext cx="476250" cy="6110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3221387" y="4179598"/>
              <a:ext cx="366713" cy="419700"/>
              <a:chOff x="9253537" y="4854575"/>
              <a:chExt cx="366713" cy="419700"/>
            </a:xfrm>
          </p:grpSpPr>
          <p:sp>
            <p:nvSpPr>
              <p:cNvPr id="6" name="Freeform 10"/>
              <p:cNvSpPr>
                <a:spLocks/>
              </p:cNvSpPr>
              <p:nvPr/>
            </p:nvSpPr>
            <p:spPr bwMode="auto">
              <a:xfrm>
                <a:off x="9253537" y="4854575"/>
                <a:ext cx="366713" cy="419700"/>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solidFill>
                <a:srgbClr val="06D0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0"/>
              <p:cNvSpPr>
                <a:spLocks/>
              </p:cNvSpPr>
              <p:nvPr/>
            </p:nvSpPr>
            <p:spPr bwMode="auto">
              <a:xfrm>
                <a:off x="9286964" y="4891401"/>
                <a:ext cx="303064" cy="346854"/>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noFill/>
              <a:ln w="19050">
                <a:solidFill>
                  <a:srgbClr val="1CB0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sp>
        <p:nvSpPr>
          <p:cNvPr id="30" name="Rectangle 29"/>
          <p:cNvSpPr/>
          <p:nvPr/>
        </p:nvSpPr>
        <p:spPr>
          <a:xfrm>
            <a:off x="3023222" y="3762125"/>
            <a:ext cx="2293500" cy="1969770"/>
          </a:xfrm>
          <a:prstGeom prst="rect">
            <a:avLst/>
          </a:prstGeom>
        </p:spPr>
        <p:txBody>
          <a:bodyPr wrap="square">
            <a:spAutoFit/>
          </a:bodyPr>
          <a:lstStyle/>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Key Vault</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Options for Encryption at Rest</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Options for Encryption in Transit</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SQL Encryption</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Disk Encryption</a:t>
            </a:r>
          </a:p>
        </p:txBody>
      </p:sp>
      <p:sp>
        <p:nvSpPr>
          <p:cNvPr id="31" name="TextBox 30"/>
          <p:cNvSpPr txBox="1"/>
          <p:nvPr/>
        </p:nvSpPr>
        <p:spPr>
          <a:xfrm>
            <a:off x="7565162" y="1680971"/>
            <a:ext cx="2282824" cy="1892784"/>
          </a:xfrm>
          <a:prstGeom prst="rect">
            <a:avLst/>
          </a:prstGeom>
          <a:solidFill>
            <a:srgbClr val="E34F24"/>
          </a:solidFill>
        </p:spPr>
        <p:txBody>
          <a:bodyPr wrap="square" lIns="182880" tIns="137160" rIns="0" rtlCol="0">
            <a:noAutofit/>
          </a:bodyPr>
          <a:lstStyle/>
          <a:p>
            <a:pPr defTabSz="932316">
              <a:lnSpc>
                <a:spcPts val="3000"/>
              </a:lnSpc>
              <a:defRPr/>
            </a:pPr>
            <a:r>
              <a:rPr lang="en-US" sz="2800" kern="0" spc="-50" dirty="0">
                <a:solidFill>
                  <a:srgbClr val="FFFFFF"/>
                </a:solidFill>
                <a:latin typeface="Segoe UI Light"/>
              </a:rPr>
              <a:t>Partner Solutions</a:t>
            </a:r>
          </a:p>
        </p:txBody>
      </p:sp>
      <p:sp>
        <p:nvSpPr>
          <p:cNvPr id="32" name="Rectangle 31"/>
          <p:cNvSpPr/>
          <p:nvPr/>
        </p:nvSpPr>
        <p:spPr>
          <a:xfrm>
            <a:off x="5377021" y="3762125"/>
            <a:ext cx="2282823" cy="1154162"/>
          </a:xfrm>
          <a:prstGeom prst="rect">
            <a:avLst/>
          </a:prstGeom>
          <a:noFill/>
        </p:spPr>
        <p:txBody>
          <a:bodyPr wrap="square">
            <a:spAutoFit/>
          </a:bodyPr>
          <a:lstStyle/>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Network Security Groups</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VPN</a:t>
            </a:r>
          </a:p>
          <a:p>
            <a:pPr marL="230188" indent="-230188" defTabSz="932623">
              <a:spcAft>
                <a:spcPts val="300"/>
              </a:spcAft>
              <a:buFont typeface="Wingdings" panose="05000000000000000000" pitchFamily="2" charset="2"/>
              <a:buChar char="ü"/>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ExpressRoute</a:t>
            </a:r>
          </a:p>
        </p:txBody>
      </p:sp>
    </p:spTree>
    <p:extLst>
      <p:ext uri="{BB962C8B-B14F-4D97-AF65-F5344CB8AC3E}">
        <p14:creationId xmlns:p14="http://schemas.microsoft.com/office/powerpoint/2010/main" val="16174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ppt_y</p:attrName>
                                        </p:attrNameLst>
                                      </p:cBhvr>
                                      <p:tavLst>
                                        <p:tav tm="0">
                                          <p:val>
                                            <p:strVal val="#ppt_y-#ppt_h*1.125000"/>
                                          </p:val>
                                        </p:tav>
                                        <p:tav tm="100000">
                                          <p:val>
                                            <p:strVal val="#ppt_y"/>
                                          </p:val>
                                        </p:tav>
                                      </p:tavLst>
                                    </p:anim>
                                    <p:animEffect transition="in" filter="wipe(down)">
                                      <p:cBhvr>
                                        <p:cTn id="13" dur="500"/>
                                        <p:tgtEl>
                                          <p:spTgt spid="30"/>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ppt_y</p:attrName>
                                        </p:attrNameLst>
                                      </p:cBhvr>
                                      <p:tavLst>
                                        <p:tav tm="0">
                                          <p:val>
                                            <p:strVal val="#ppt_y-#ppt_h*1.125000"/>
                                          </p:val>
                                        </p:tav>
                                        <p:tav tm="100000">
                                          <p:val>
                                            <p:strVal val="#ppt_y"/>
                                          </p:val>
                                        </p:tav>
                                      </p:tavLst>
                                    </p:anim>
                                    <p:animEffect transition="in" filter="wipe(down)">
                                      <p:cBhvr>
                                        <p:cTn id="18" dur="500"/>
                                        <p:tgtEl>
                                          <p:spTgt spid="32"/>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p:tgtEl>
                                          <p:spTgt spid="25"/>
                                        </p:tgtEl>
                                        <p:attrNameLst>
                                          <p:attrName>ppt_y</p:attrName>
                                        </p:attrNameLst>
                                      </p:cBhvr>
                                      <p:tavLst>
                                        <p:tav tm="0">
                                          <p:val>
                                            <p:strVal val="#ppt_y-#ppt_h*1.125000"/>
                                          </p:val>
                                        </p:tav>
                                        <p:tav tm="100000">
                                          <p:val>
                                            <p:strVal val="#ppt_y"/>
                                          </p:val>
                                        </p:tav>
                                      </p:tavLst>
                                    </p:anim>
                                    <p:animEffect transition="in" filter="wipe(down)">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22997"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IN" dirty="0"/>
              <a:t>Identity &amp; Access: Overview</a:t>
            </a:r>
          </a:p>
        </p:txBody>
      </p:sp>
      <p:grpSp>
        <p:nvGrpSpPr>
          <p:cNvPr id="25" name="Group 24"/>
          <p:cNvGrpSpPr/>
          <p:nvPr/>
        </p:nvGrpSpPr>
        <p:grpSpPr>
          <a:xfrm>
            <a:off x="1" y="2264821"/>
            <a:ext cx="12192000" cy="4165401"/>
            <a:chOff x="0" y="2745599"/>
            <a:chExt cx="12436475" cy="4248926"/>
          </a:xfrm>
        </p:grpSpPr>
        <p:grpSp>
          <p:nvGrpSpPr>
            <p:cNvPr id="211" name="Group 210"/>
            <p:cNvGrpSpPr/>
            <p:nvPr/>
          </p:nvGrpSpPr>
          <p:grpSpPr>
            <a:xfrm>
              <a:off x="9580213" y="2745599"/>
              <a:ext cx="2856262" cy="4178388"/>
              <a:chOff x="1977331" y="477662"/>
              <a:chExt cx="4128276" cy="6039201"/>
            </a:xfrm>
          </p:grpSpPr>
          <p:sp>
            <p:nvSpPr>
              <p:cNvPr id="62" name="Freeform 118"/>
              <p:cNvSpPr>
                <a:spLocks/>
              </p:cNvSpPr>
              <p:nvPr/>
            </p:nvSpPr>
            <p:spPr bwMode="auto">
              <a:xfrm flipH="1">
                <a:off x="2926897" y="477662"/>
                <a:ext cx="2430762" cy="1597789"/>
              </a:xfrm>
              <a:custGeom>
                <a:avLst/>
                <a:gdLst>
                  <a:gd name="T0" fmla="*/ 132 w 157"/>
                  <a:gd name="T1" fmla="*/ 45 h 103"/>
                  <a:gd name="T2" fmla="*/ 132 w 157"/>
                  <a:gd name="T3" fmla="*/ 43 h 103"/>
                  <a:gd name="T4" fmla="*/ 88 w 157"/>
                  <a:gd name="T5" fmla="*/ 0 h 103"/>
                  <a:gd name="T6" fmla="*/ 52 w 157"/>
                  <a:gd name="T7" fmla="*/ 19 h 103"/>
                  <a:gd name="T8" fmla="*/ 41 w 157"/>
                  <a:gd name="T9" fmla="*/ 16 h 103"/>
                  <a:gd name="T10" fmla="*/ 27 w 157"/>
                  <a:gd name="T11" fmla="*/ 20 h 103"/>
                  <a:gd name="T12" fmla="*/ 15 w 157"/>
                  <a:gd name="T13" fmla="*/ 40 h 103"/>
                  <a:gd name="T14" fmla="*/ 0 w 157"/>
                  <a:gd name="T15" fmla="*/ 69 h 103"/>
                  <a:gd name="T16" fmla="*/ 30 w 157"/>
                  <a:gd name="T17" fmla="*/ 103 h 103"/>
                  <a:gd name="T18" fmla="*/ 34 w 157"/>
                  <a:gd name="T19" fmla="*/ 103 h 103"/>
                  <a:gd name="T20" fmla="*/ 37 w 157"/>
                  <a:gd name="T21" fmla="*/ 103 h 103"/>
                  <a:gd name="T22" fmla="*/ 108 w 157"/>
                  <a:gd name="T23" fmla="*/ 103 h 103"/>
                  <a:gd name="T24" fmla="*/ 109 w 157"/>
                  <a:gd name="T25" fmla="*/ 103 h 103"/>
                  <a:gd name="T26" fmla="*/ 111 w 157"/>
                  <a:gd name="T27" fmla="*/ 103 h 103"/>
                  <a:gd name="T28" fmla="*/ 116 w 157"/>
                  <a:gd name="T29" fmla="*/ 103 h 103"/>
                  <a:gd name="T30" fmla="*/ 128 w 157"/>
                  <a:gd name="T31" fmla="*/ 103 h 103"/>
                  <a:gd name="T32" fmla="*/ 157 w 157"/>
                  <a:gd name="T33" fmla="*/ 74 h 103"/>
                  <a:gd name="T34" fmla="*/ 132 w 157"/>
                  <a:gd name="T35" fmla="*/ 4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03">
                    <a:moveTo>
                      <a:pt x="132" y="45"/>
                    </a:moveTo>
                    <a:cubicBezTo>
                      <a:pt x="132" y="44"/>
                      <a:pt x="132" y="44"/>
                      <a:pt x="132" y="43"/>
                    </a:cubicBezTo>
                    <a:cubicBezTo>
                      <a:pt x="132" y="19"/>
                      <a:pt x="112" y="0"/>
                      <a:pt x="88" y="0"/>
                    </a:cubicBezTo>
                    <a:cubicBezTo>
                      <a:pt x="73" y="0"/>
                      <a:pt x="60" y="8"/>
                      <a:pt x="52" y="19"/>
                    </a:cubicBezTo>
                    <a:cubicBezTo>
                      <a:pt x="49" y="17"/>
                      <a:pt x="45" y="16"/>
                      <a:pt x="41" y="16"/>
                    </a:cubicBezTo>
                    <a:cubicBezTo>
                      <a:pt x="35" y="16"/>
                      <a:pt x="31" y="18"/>
                      <a:pt x="27" y="20"/>
                    </a:cubicBezTo>
                    <a:cubicBezTo>
                      <a:pt x="20" y="25"/>
                      <a:pt x="16" y="32"/>
                      <a:pt x="15" y="40"/>
                    </a:cubicBezTo>
                    <a:cubicBezTo>
                      <a:pt x="6" y="46"/>
                      <a:pt x="0" y="57"/>
                      <a:pt x="0" y="69"/>
                    </a:cubicBezTo>
                    <a:cubicBezTo>
                      <a:pt x="0" y="87"/>
                      <a:pt x="13" y="101"/>
                      <a:pt x="30" y="103"/>
                    </a:cubicBezTo>
                    <a:cubicBezTo>
                      <a:pt x="31" y="103"/>
                      <a:pt x="33" y="103"/>
                      <a:pt x="34" y="103"/>
                    </a:cubicBezTo>
                    <a:cubicBezTo>
                      <a:pt x="35" y="103"/>
                      <a:pt x="36" y="103"/>
                      <a:pt x="37" y="103"/>
                    </a:cubicBezTo>
                    <a:cubicBezTo>
                      <a:pt x="53" y="103"/>
                      <a:pt x="90" y="103"/>
                      <a:pt x="108" y="103"/>
                    </a:cubicBezTo>
                    <a:cubicBezTo>
                      <a:pt x="109" y="103"/>
                      <a:pt x="109" y="103"/>
                      <a:pt x="109" y="103"/>
                    </a:cubicBezTo>
                    <a:cubicBezTo>
                      <a:pt x="111" y="103"/>
                      <a:pt x="111" y="103"/>
                      <a:pt x="111" y="103"/>
                    </a:cubicBezTo>
                    <a:cubicBezTo>
                      <a:pt x="112" y="103"/>
                      <a:pt x="115" y="103"/>
                      <a:pt x="116" y="103"/>
                    </a:cubicBezTo>
                    <a:cubicBezTo>
                      <a:pt x="128" y="103"/>
                      <a:pt x="128" y="103"/>
                      <a:pt x="128" y="103"/>
                    </a:cubicBezTo>
                    <a:cubicBezTo>
                      <a:pt x="144" y="103"/>
                      <a:pt x="157" y="90"/>
                      <a:pt x="157" y="74"/>
                    </a:cubicBezTo>
                    <a:cubicBezTo>
                      <a:pt x="157" y="59"/>
                      <a:pt x="146" y="47"/>
                      <a:pt x="132" y="4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nvGrpSpPr>
              <p:cNvPr id="63" name="Group 62"/>
              <p:cNvGrpSpPr/>
              <p:nvPr/>
            </p:nvGrpSpPr>
            <p:grpSpPr>
              <a:xfrm flipH="1">
                <a:off x="5094208" y="4056192"/>
                <a:ext cx="218262" cy="918885"/>
                <a:chOff x="6437822" y="1926236"/>
                <a:chExt cx="238124" cy="1002506"/>
              </a:xfrm>
              <a:solidFill>
                <a:srgbClr val="AB0086"/>
              </a:solidFill>
            </p:grpSpPr>
            <p:sp>
              <p:nvSpPr>
                <p:cNvPr id="64" name="Rounded Rectangle 63"/>
                <p:cNvSpPr/>
                <p:nvPr/>
              </p:nvSpPr>
              <p:spPr bwMode="auto">
                <a:xfrm>
                  <a:off x="6552349" y="2757292"/>
                  <a:ext cx="106928" cy="17145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64"/>
                <p:cNvSpPr/>
                <p:nvPr/>
              </p:nvSpPr>
              <p:spPr bwMode="auto">
                <a:xfrm>
                  <a:off x="6437822" y="1926236"/>
                  <a:ext cx="238124" cy="895350"/>
                </a:xfrm>
                <a:custGeom>
                  <a:avLst/>
                  <a:gdLst>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33338 w 238125"/>
                    <a:gd name="connsiteY0" fmla="*/ 0 h 895350"/>
                    <a:gd name="connsiteX1" fmla="*/ 238125 w 238125"/>
                    <a:gd name="connsiteY1" fmla="*/ 895350 h 895350"/>
                    <a:gd name="connsiteX2" fmla="*/ 109537 w 238125"/>
                    <a:gd name="connsiteY2" fmla="*/ 895350 h 895350"/>
                    <a:gd name="connsiteX3" fmla="*/ 0 w 238125"/>
                    <a:gd name="connsiteY3" fmla="*/ 423863 h 895350"/>
                    <a:gd name="connsiteX4" fmla="*/ 33338 w 238125"/>
                    <a:gd name="connsiteY4" fmla="*/ 0 h 895350"/>
                    <a:gd name="connsiteX0" fmla="*/ 9525 w 214312"/>
                    <a:gd name="connsiteY0" fmla="*/ 0 h 895350"/>
                    <a:gd name="connsiteX1" fmla="*/ 214312 w 214312"/>
                    <a:gd name="connsiteY1" fmla="*/ 895350 h 895350"/>
                    <a:gd name="connsiteX2" fmla="*/ 85724 w 214312"/>
                    <a:gd name="connsiteY2" fmla="*/ 895350 h 895350"/>
                    <a:gd name="connsiteX3" fmla="*/ 0 w 214312"/>
                    <a:gd name="connsiteY3" fmla="*/ 350045 h 895350"/>
                    <a:gd name="connsiteX4" fmla="*/ 9525 w 214312"/>
                    <a:gd name="connsiteY4" fmla="*/ 0 h 895350"/>
                    <a:gd name="connsiteX0" fmla="*/ 33337 w 238124"/>
                    <a:gd name="connsiteY0" fmla="*/ 0 h 895350"/>
                    <a:gd name="connsiteX1" fmla="*/ 238124 w 238124"/>
                    <a:gd name="connsiteY1" fmla="*/ 895350 h 895350"/>
                    <a:gd name="connsiteX2" fmla="*/ 109536 w 238124"/>
                    <a:gd name="connsiteY2" fmla="*/ 895350 h 895350"/>
                    <a:gd name="connsiteX3" fmla="*/ 0 w 238124"/>
                    <a:gd name="connsiteY3" fmla="*/ 350045 h 895350"/>
                    <a:gd name="connsiteX4" fmla="*/ 33337 w 238124"/>
                    <a:gd name="connsiteY4" fmla="*/ 0 h 8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4" h="895350">
                      <a:moveTo>
                        <a:pt x="33337" y="0"/>
                      </a:moveTo>
                      <a:cubicBezTo>
                        <a:pt x="129381" y="253999"/>
                        <a:pt x="215899" y="558007"/>
                        <a:pt x="238124" y="895350"/>
                      </a:cubicBezTo>
                      <a:lnTo>
                        <a:pt x="109536" y="895350"/>
                      </a:lnTo>
                      <a:cubicBezTo>
                        <a:pt x="94456" y="776289"/>
                        <a:pt x="74612" y="504826"/>
                        <a:pt x="0" y="350045"/>
                      </a:cubicBezTo>
                      <a:lnTo>
                        <a:pt x="33337" y="0"/>
                      </a:lnTo>
                      <a:close/>
                    </a:path>
                  </a:pathLst>
                </a:custGeom>
                <a:solidFill>
                  <a:srgbClr val="00A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Freeform 65"/>
              <p:cNvSpPr/>
              <p:nvPr/>
            </p:nvSpPr>
            <p:spPr bwMode="auto">
              <a:xfrm flipH="1">
                <a:off x="5276327" y="4857655"/>
                <a:ext cx="481433" cy="1049403"/>
              </a:xfrm>
              <a:custGeom>
                <a:avLst/>
                <a:gdLst>
                  <a:gd name="connsiteX0" fmla="*/ 525245 w 525245"/>
                  <a:gd name="connsiteY0" fmla="*/ 0 h 1144902"/>
                  <a:gd name="connsiteX1" fmla="*/ 312606 w 525245"/>
                  <a:gd name="connsiteY1" fmla="*/ 0 h 1144902"/>
                  <a:gd name="connsiteX2" fmla="*/ 312606 w 525245"/>
                  <a:gd name="connsiteY2" fmla="*/ 33054 h 1144902"/>
                  <a:gd name="connsiteX3" fmla="*/ 198983 w 525245"/>
                  <a:gd name="connsiteY3" fmla="*/ 33054 h 1144902"/>
                  <a:gd name="connsiteX4" fmla="*/ 198983 w 525245"/>
                  <a:gd name="connsiteY4" fmla="*/ 0 h 1144902"/>
                  <a:gd name="connsiteX5" fmla="*/ 0 w 525245"/>
                  <a:gd name="connsiteY5" fmla="*/ 0 h 1144902"/>
                  <a:gd name="connsiteX6" fmla="*/ 0 w 525245"/>
                  <a:gd name="connsiteY6" fmla="*/ 45719 h 1144902"/>
                  <a:gd name="connsiteX7" fmla="*/ 20739 w 525245"/>
                  <a:gd name="connsiteY7" fmla="*/ 45719 h 1144902"/>
                  <a:gd name="connsiteX8" fmla="*/ 73857 w 525245"/>
                  <a:gd name="connsiteY8" fmla="*/ 1144902 h 1144902"/>
                  <a:gd name="connsiteX9" fmla="*/ 223876 w 525245"/>
                  <a:gd name="connsiteY9" fmla="*/ 1142521 h 1144902"/>
                  <a:gd name="connsiteX10" fmla="*/ 263646 w 525245"/>
                  <a:gd name="connsiteY10" fmla="*/ 218443 h 1144902"/>
                  <a:gd name="connsiteX11" fmla="*/ 267345 w 525245"/>
                  <a:gd name="connsiteY11" fmla="*/ 217759 h 1144902"/>
                  <a:gd name="connsiteX12" fmla="*/ 302458 w 525245"/>
                  <a:gd name="connsiteY12" fmla="*/ 1135377 h 1144902"/>
                  <a:gd name="connsiteX13" fmla="*/ 454857 w 525245"/>
                  <a:gd name="connsiteY13" fmla="*/ 1132996 h 1144902"/>
                  <a:gd name="connsiteX14" fmla="*/ 500546 w 525245"/>
                  <a:gd name="connsiteY14" fmla="*/ 45719 h 1144902"/>
                  <a:gd name="connsiteX15" fmla="*/ 525245 w 525245"/>
                  <a:gd name="connsiteY15" fmla="*/ 45719 h 11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245" h="1144902">
                    <a:moveTo>
                      <a:pt x="525245" y="0"/>
                    </a:moveTo>
                    <a:lnTo>
                      <a:pt x="312606" y="0"/>
                    </a:lnTo>
                    <a:lnTo>
                      <a:pt x="312606" y="33054"/>
                    </a:lnTo>
                    <a:lnTo>
                      <a:pt x="198983" y="33054"/>
                    </a:lnTo>
                    <a:lnTo>
                      <a:pt x="198983" y="0"/>
                    </a:lnTo>
                    <a:lnTo>
                      <a:pt x="0" y="0"/>
                    </a:lnTo>
                    <a:lnTo>
                      <a:pt x="0" y="45719"/>
                    </a:lnTo>
                    <a:lnTo>
                      <a:pt x="20739" y="45719"/>
                    </a:lnTo>
                    <a:lnTo>
                      <a:pt x="73857" y="1144902"/>
                    </a:lnTo>
                    <a:cubicBezTo>
                      <a:pt x="126244" y="1144902"/>
                      <a:pt x="171489" y="1142521"/>
                      <a:pt x="223876" y="1142521"/>
                    </a:cubicBezTo>
                    <a:lnTo>
                      <a:pt x="263646" y="218443"/>
                    </a:lnTo>
                    <a:lnTo>
                      <a:pt x="267345" y="217759"/>
                    </a:lnTo>
                    <a:lnTo>
                      <a:pt x="302458" y="1135377"/>
                    </a:lnTo>
                    <a:lnTo>
                      <a:pt x="454857" y="1132996"/>
                    </a:lnTo>
                    <a:lnTo>
                      <a:pt x="500546" y="45719"/>
                    </a:lnTo>
                    <a:lnTo>
                      <a:pt x="525245" y="45719"/>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p:nvPr/>
            </p:nvSpPr>
            <p:spPr bwMode="auto">
              <a:xfrm>
                <a:off x="5538920" y="5890325"/>
                <a:ext cx="172056" cy="85294"/>
              </a:xfrm>
              <a:custGeom>
                <a:avLst/>
                <a:gdLst>
                  <a:gd name="connsiteX0" fmla="*/ 93857 w 187714"/>
                  <a:gd name="connsiteY0" fmla="*/ 0 h 93056"/>
                  <a:gd name="connsiteX1" fmla="*/ 180525 w 187714"/>
                  <a:gd name="connsiteY1" fmla="*/ 57448 h 93056"/>
                  <a:gd name="connsiteX2" fmla="*/ 187714 w 187714"/>
                  <a:gd name="connsiteY2" fmla="*/ 93056 h 93056"/>
                  <a:gd name="connsiteX3" fmla="*/ 0 w 187714"/>
                  <a:gd name="connsiteY3" fmla="*/ 93056 h 93056"/>
                  <a:gd name="connsiteX4" fmla="*/ 7189 w 187714"/>
                  <a:gd name="connsiteY4" fmla="*/ 57448 h 93056"/>
                  <a:gd name="connsiteX5" fmla="*/ 93857 w 187714"/>
                  <a:gd name="connsiteY5" fmla="*/ 0 h 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4" h="93056">
                    <a:moveTo>
                      <a:pt x="93857" y="0"/>
                    </a:moveTo>
                    <a:cubicBezTo>
                      <a:pt x="132818" y="0"/>
                      <a:pt x="166246" y="23688"/>
                      <a:pt x="180525" y="57448"/>
                    </a:cubicBezTo>
                    <a:lnTo>
                      <a:pt x="187714" y="93056"/>
                    </a:lnTo>
                    <a:lnTo>
                      <a:pt x="0" y="93056"/>
                    </a:lnTo>
                    <a:lnTo>
                      <a:pt x="7189" y="57448"/>
                    </a:lnTo>
                    <a:cubicBezTo>
                      <a:pt x="21468" y="23688"/>
                      <a:pt x="54896" y="0"/>
                      <a:pt x="93857" y="0"/>
                    </a:cubicBezTo>
                    <a:close/>
                  </a:path>
                </a:pathLst>
              </a:cu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67"/>
              <p:cNvSpPr/>
              <p:nvPr/>
            </p:nvSpPr>
            <p:spPr bwMode="auto">
              <a:xfrm>
                <a:off x="5322840" y="5881594"/>
                <a:ext cx="172056" cy="85294"/>
              </a:xfrm>
              <a:custGeom>
                <a:avLst/>
                <a:gdLst>
                  <a:gd name="connsiteX0" fmla="*/ 93857 w 187714"/>
                  <a:gd name="connsiteY0" fmla="*/ 0 h 93056"/>
                  <a:gd name="connsiteX1" fmla="*/ 180525 w 187714"/>
                  <a:gd name="connsiteY1" fmla="*/ 57448 h 93056"/>
                  <a:gd name="connsiteX2" fmla="*/ 187714 w 187714"/>
                  <a:gd name="connsiteY2" fmla="*/ 93056 h 93056"/>
                  <a:gd name="connsiteX3" fmla="*/ 0 w 187714"/>
                  <a:gd name="connsiteY3" fmla="*/ 93056 h 93056"/>
                  <a:gd name="connsiteX4" fmla="*/ 7189 w 187714"/>
                  <a:gd name="connsiteY4" fmla="*/ 57448 h 93056"/>
                  <a:gd name="connsiteX5" fmla="*/ 93857 w 187714"/>
                  <a:gd name="connsiteY5" fmla="*/ 0 h 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4" h="93056">
                    <a:moveTo>
                      <a:pt x="93857" y="0"/>
                    </a:moveTo>
                    <a:cubicBezTo>
                      <a:pt x="132818" y="0"/>
                      <a:pt x="166246" y="23688"/>
                      <a:pt x="180525" y="57448"/>
                    </a:cubicBezTo>
                    <a:lnTo>
                      <a:pt x="187714" y="93056"/>
                    </a:lnTo>
                    <a:lnTo>
                      <a:pt x="0" y="93056"/>
                    </a:lnTo>
                    <a:lnTo>
                      <a:pt x="7189" y="57448"/>
                    </a:lnTo>
                    <a:cubicBezTo>
                      <a:pt x="21468" y="23688"/>
                      <a:pt x="54896" y="0"/>
                      <a:pt x="93857" y="0"/>
                    </a:cubicBezTo>
                    <a:close/>
                  </a:path>
                </a:pathLst>
              </a:cu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727169" y="4056192"/>
                <a:ext cx="218262" cy="918885"/>
                <a:chOff x="6437822" y="1926236"/>
                <a:chExt cx="238124" cy="1002506"/>
              </a:xfrm>
              <a:solidFill>
                <a:srgbClr val="AB0086"/>
              </a:solidFill>
            </p:grpSpPr>
            <p:sp>
              <p:nvSpPr>
                <p:cNvPr id="70" name="Rounded Rectangle 69"/>
                <p:cNvSpPr/>
                <p:nvPr/>
              </p:nvSpPr>
              <p:spPr bwMode="auto">
                <a:xfrm>
                  <a:off x="6552349" y="2757292"/>
                  <a:ext cx="106928" cy="17145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p:nvPr/>
              </p:nvSpPr>
              <p:spPr bwMode="auto">
                <a:xfrm>
                  <a:off x="6437822" y="1926236"/>
                  <a:ext cx="238124" cy="895350"/>
                </a:xfrm>
                <a:custGeom>
                  <a:avLst/>
                  <a:gdLst>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33338 w 238125"/>
                    <a:gd name="connsiteY0" fmla="*/ 0 h 895350"/>
                    <a:gd name="connsiteX1" fmla="*/ 238125 w 238125"/>
                    <a:gd name="connsiteY1" fmla="*/ 895350 h 895350"/>
                    <a:gd name="connsiteX2" fmla="*/ 109537 w 238125"/>
                    <a:gd name="connsiteY2" fmla="*/ 895350 h 895350"/>
                    <a:gd name="connsiteX3" fmla="*/ 0 w 238125"/>
                    <a:gd name="connsiteY3" fmla="*/ 423863 h 895350"/>
                    <a:gd name="connsiteX4" fmla="*/ 33338 w 238125"/>
                    <a:gd name="connsiteY4" fmla="*/ 0 h 895350"/>
                    <a:gd name="connsiteX0" fmla="*/ 9525 w 214312"/>
                    <a:gd name="connsiteY0" fmla="*/ 0 h 895350"/>
                    <a:gd name="connsiteX1" fmla="*/ 214312 w 214312"/>
                    <a:gd name="connsiteY1" fmla="*/ 895350 h 895350"/>
                    <a:gd name="connsiteX2" fmla="*/ 85724 w 214312"/>
                    <a:gd name="connsiteY2" fmla="*/ 895350 h 895350"/>
                    <a:gd name="connsiteX3" fmla="*/ 0 w 214312"/>
                    <a:gd name="connsiteY3" fmla="*/ 350045 h 895350"/>
                    <a:gd name="connsiteX4" fmla="*/ 9525 w 214312"/>
                    <a:gd name="connsiteY4" fmla="*/ 0 h 895350"/>
                    <a:gd name="connsiteX0" fmla="*/ 33337 w 238124"/>
                    <a:gd name="connsiteY0" fmla="*/ 0 h 895350"/>
                    <a:gd name="connsiteX1" fmla="*/ 238124 w 238124"/>
                    <a:gd name="connsiteY1" fmla="*/ 895350 h 895350"/>
                    <a:gd name="connsiteX2" fmla="*/ 109536 w 238124"/>
                    <a:gd name="connsiteY2" fmla="*/ 895350 h 895350"/>
                    <a:gd name="connsiteX3" fmla="*/ 0 w 238124"/>
                    <a:gd name="connsiteY3" fmla="*/ 350045 h 895350"/>
                    <a:gd name="connsiteX4" fmla="*/ 33337 w 238124"/>
                    <a:gd name="connsiteY4" fmla="*/ 0 h 8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4" h="895350">
                      <a:moveTo>
                        <a:pt x="33337" y="0"/>
                      </a:moveTo>
                      <a:cubicBezTo>
                        <a:pt x="129381" y="253999"/>
                        <a:pt x="215899" y="558007"/>
                        <a:pt x="238124" y="895350"/>
                      </a:cubicBezTo>
                      <a:lnTo>
                        <a:pt x="109536" y="895350"/>
                      </a:lnTo>
                      <a:cubicBezTo>
                        <a:pt x="94456" y="776289"/>
                        <a:pt x="74612" y="504826"/>
                        <a:pt x="0" y="350045"/>
                      </a:cubicBezTo>
                      <a:lnTo>
                        <a:pt x="33337" y="0"/>
                      </a:lnTo>
                      <a:close/>
                    </a:path>
                  </a:pathLst>
                </a:custGeom>
                <a:solidFill>
                  <a:srgbClr val="00A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72" name="Rectangle 109"/>
              <p:cNvSpPr/>
              <p:nvPr/>
            </p:nvSpPr>
            <p:spPr bwMode="auto">
              <a:xfrm>
                <a:off x="5337467" y="3999623"/>
                <a:ext cx="359254" cy="301202"/>
              </a:xfrm>
              <a:custGeom>
                <a:avLst/>
                <a:gdLst>
                  <a:gd name="connsiteX0" fmla="*/ 0 w 390296"/>
                  <a:gd name="connsiteY0" fmla="*/ 0 h 571500"/>
                  <a:gd name="connsiteX1" fmla="*/ 390296 w 390296"/>
                  <a:gd name="connsiteY1" fmla="*/ 0 h 571500"/>
                  <a:gd name="connsiteX2" fmla="*/ 390296 w 390296"/>
                  <a:gd name="connsiteY2" fmla="*/ 571500 h 571500"/>
                  <a:gd name="connsiteX3" fmla="*/ 0 w 390296"/>
                  <a:gd name="connsiteY3" fmla="*/ 571500 h 571500"/>
                  <a:gd name="connsiteX4" fmla="*/ 0 w 390296"/>
                  <a:gd name="connsiteY4" fmla="*/ 0 h 571500"/>
                  <a:gd name="connsiteX0" fmla="*/ 0 w 390296"/>
                  <a:gd name="connsiteY0" fmla="*/ 2833 h 574333"/>
                  <a:gd name="connsiteX1" fmla="*/ 193612 w 390296"/>
                  <a:gd name="connsiteY1" fmla="*/ 0 h 574333"/>
                  <a:gd name="connsiteX2" fmla="*/ 390296 w 390296"/>
                  <a:gd name="connsiteY2" fmla="*/ 2833 h 574333"/>
                  <a:gd name="connsiteX3" fmla="*/ 390296 w 390296"/>
                  <a:gd name="connsiteY3" fmla="*/ 574333 h 574333"/>
                  <a:gd name="connsiteX4" fmla="*/ 0 w 390296"/>
                  <a:gd name="connsiteY4" fmla="*/ 574333 h 574333"/>
                  <a:gd name="connsiteX5" fmla="*/ 0 w 390296"/>
                  <a:gd name="connsiteY5" fmla="*/ 2833 h 574333"/>
                  <a:gd name="connsiteX0" fmla="*/ 0 w 390296"/>
                  <a:gd name="connsiteY0" fmla="*/ 57601 h 629101"/>
                  <a:gd name="connsiteX1" fmla="*/ 188850 w 390296"/>
                  <a:gd name="connsiteY1" fmla="*/ 0 h 629101"/>
                  <a:gd name="connsiteX2" fmla="*/ 390296 w 390296"/>
                  <a:gd name="connsiteY2" fmla="*/ 57601 h 629101"/>
                  <a:gd name="connsiteX3" fmla="*/ 390296 w 390296"/>
                  <a:gd name="connsiteY3" fmla="*/ 629101 h 629101"/>
                  <a:gd name="connsiteX4" fmla="*/ 0 w 390296"/>
                  <a:gd name="connsiteY4" fmla="*/ 629101 h 629101"/>
                  <a:gd name="connsiteX5" fmla="*/ 0 w 390296"/>
                  <a:gd name="connsiteY5" fmla="*/ 57601 h 629101"/>
                  <a:gd name="connsiteX0" fmla="*/ 0 w 390296"/>
                  <a:gd name="connsiteY0" fmla="*/ 57601 h 629101"/>
                  <a:gd name="connsiteX1" fmla="*/ 188850 w 390296"/>
                  <a:gd name="connsiteY1" fmla="*/ 0 h 629101"/>
                  <a:gd name="connsiteX2" fmla="*/ 390296 w 390296"/>
                  <a:gd name="connsiteY2" fmla="*/ 57601 h 629101"/>
                  <a:gd name="connsiteX3" fmla="*/ 388874 w 390296"/>
                  <a:gd name="connsiteY3" fmla="*/ 328612 h 629101"/>
                  <a:gd name="connsiteX4" fmla="*/ 390296 w 390296"/>
                  <a:gd name="connsiteY4" fmla="*/ 629101 h 629101"/>
                  <a:gd name="connsiteX5" fmla="*/ 0 w 390296"/>
                  <a:gd name="connsiteY5" fmla="*/ 629101 h 629101"/>
                  <a:gd name="connsiteX6" fmla="*/ 0 w 390296"/>
                  <a:gd name="connsiteY6" fmla="*/ 57601 h 629101"/>
                  <a:gd name="connsiteX0" fmla="*/ 1651 w 391947"/>
                  <a:gd name="connsiteY0" fmla="*/ 57601 h 629101"/>
                  <a:gd name="connsiteX1" fmla="*/ 190501 w 391947"/>
                  <a:gd name="connsiteY1" fmla="*/ 0 h 629101"/>
                  <a:gd name="connsiteX2" fmla="*/ 391947 w 391947"/>
                  <a:gd name="connsiteY2" fmla="*/ 57601 h 629101"/>
                  <a:gd name="connsiteX3" fmla="*/ 390525 w 391947"/>
                  <a:gd name="connsiteY3" fmla="*/ 328612 h 629101"/>
                  <a:gd name="connsiteX4" fmla="*/ 391947 w 391947"/>
                  <a:gd name="connsiteY4" fmla="*/ 629101 h 629101"/>
                  <a:gd name="connsiteX5" fmla="*/ 1651 w 391947"/>
                  <a:gd name="connsiteY5" fmla="*/ 629101 h 629101"/>
                  <a:gd name="connsiteX6" fmla="*/ 0 w 391947"/>
                  <a:gd name="connsiteY6" fmla="*/ 311944 h 629101"/>
                  <a:gd name="connsiteX7" fmla="*/ 1651 w 391947"/>
                  <a:gd name="connsiteY7" fmla="*/ 57601 h 629101"/>
                  <a:gd name="connsiteX0" fmla="*/ 1651 w 391947"/>
                  <a:gd name="connsiteY0" fmla="*/ 57601 h 629101"/>
                  <a:gd name="connsiteX1" fmla="*/ 190501 w 391947"/>
                  <a:gd name="connsiteY1" fmla="*/ 0 h 629101"/>
                  <a:gd name="connsiteX2" fmla="*/ 391947 w 391947"/>
                  <a:gd name="connsiteY2" fmla="*/ 57601 h 629101"/>
                  <a:gd name="connsiteX3" fmla="*/ 390525 w 391947"/>
                  <a:gd name="connsiteY3" fmla="*/ 328612 h 629101"/>
                  <a:gd name="connsiteX4" fmla="*/ 391947 w 391947"/>
                  <a:gd name="connsiteY4" fmla="*/ 629101 h 629101"/>
                  <a:gd name="connsiteX5" fmla="*/ 0 w 391947"/>
                  <a:gd name="connsiteY5" fmla="*/ 311944 h 629101"/>
                  <a:gd name="connsiteX6" fmla="*/ 1651 w 391947"/>
                  <a:gd name="connsiteY6" fmla="*/ 57601 h 629101"/>
                  <a:gd name="connsiteX0" fmla="*/ 1651 w 391947"/>
                  <a:gd name="connsiteY0" fmla="*/ 57601 h 328612"/>
                  <a:gd name="connsiteX1" fmla="*/ 190501 w 391947"/>
                  <a:gd name="connsiteY1" fmla="*/ 0 h 328612"/>
                  <a:gd name="connsiteX2" fmla="*/ 391947 w 391947"/>
                  <a:gd name="connsiteY2" fmla="*/ 57601 h 328612"/>
                  <a:gd name="connsiteX3" fmla="*/ 390525 w 391947"/>
                  <a:gd name="connsiteY3" fmla="*/ 328612 h 328612"/>
                  <a:gd name="connsiteX4" fmla="*/ 0 w 391947"/>
                  <a:gd name="connsiteY4" fmla="*/ 311944 h 328612"/>
                  <a:gd name="connsiteX5" fmla="*/ 1651 w 391947"/>
                  <a:gd name="connsiteY5" fmla="*/ 57601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947" h="328612">
                    <a:moveTo>
                      <a:pt x="1651" y="57601"/>
                    </a:moveTo>
                    <a:lnTo>
                      <a:pt x="190501" y="0"/>
                    </a:lnTo>
                    <a:lnTo>
                      <a:pt x="391947" y="57601"/>
                    </a:lnTo>
                    <a:lnTo>
                      <a:pt x="390525" y="328612"/>
                    </a:lnTo>
                    <a:lnTo>
                      <a:pt x="0" y="311944"/>
                    </a:lnTo>
                    <a:cubicBezTo>
                      <a:pt x="550" y="227163"/>
                      <a:pt x="1101" y="142382"/>
                      <a:pt x="1651" y="576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5278280" y="4027818"/>
                <a:ext cx="481627" cy="831579"/>
              </a:xfrm>
              <a:custGeom>
                <a:avLst/>
                <a:gdLst>
                  <a:gd name="connsiteX0" fmla="*/ 0 w 608801"/>
                  <a:gd name="connsiteY0" fmla="*/ 0 h 1019175"/>
                  <a:gd name="connsiteX1" fmla="*/ 225692 w 608801"/>
                  <a:gd name="connsiteY1" fmla="*/ 0 h 1019175"/>
                  <a:gd name="connsiteX2" fmla="*/ 225420 w 608801"/>
                  <a:gd name="connsiteY2" fmla="*/ 2381 h 1019175"/>
                  <a:gd name="connsiteX3" fmla="*/ 306382 w 608801"/>
                  <a:gd name="connsiteY3" fmla="*/ 569119 h 1019175"/>
                  <a:gd name="connsiteX4" fmla="*/ 347756 w 608801"/>
                  <a:gd name="connsiteY4" fmla="*/ 283964 h 1019175"/>
                  <a:gd name="connsiteX5" fmla="*/ 379666 w 608801"/>
                  <a:gd name="connsiteY5" fmla="*/ 0 h 1019175"/>
                  <a:gd name="connsiteX6" fmla="*/ 608801 w 608801"/>
                  <a:gd name="connsiteY6" fmla="*/ 0 h 1019175"/>
                  <a:gd name="connsiteX7" fmla="*/ 608801 w 608801"/>
                  <a:gd name="connsiteY7" fmla="*/ 1019175 h 1019175"/>
                  <a:gd name="connsiteX8" fmla="*/ 0 w 608801"/>
                  <a:gd name="connsiteY8" fmla="*/ 1019175 h 1019175"/>
                  <a:gd name="connsiteX0" fmla="*/ 0 w 608801"/>
                  <a:gd name="connsiteY0" fmla="*/ 0 h 1019175"/>
                  <a:gd name="connsiteX1" fmla="*/ 225692 w 608801"/>
                  <a:gd name="connsiteY1" fmla="*/ 0 h 1019175"/>
                  <a:gd name="connsiteX2" fmla="*/ 225420 w 608801"/>
                  <a:gd name="connsiteY2" fmla="*/ 2381 h 1019175"/>
                  <a:gd name="connsiteX3" fmla="*/ 306382 w 608801"/>
                  <a:gd name="connsiteY3" fmla="*/ 569119 h 1019175"/>
                  <a:gd name="connsiteX4" fmla="*/ 347756 w 608801"/>
                  <a:gd name="connsiteY4" fmla="*/ 283964 h 1019175"/>
                  <a:gd name="connsiteX5" fmla="*/ 379666 w 608801"/>
                  <a:gd name="connsiteY5" fmla="*/ 0 h 1019175"/>
                  <a:gd name="connsiteX6" fmla="*/ 608801 w 608801"/>
                  <a:gd name="connsiteY6" fmla="*/ 0 h 1019175"/>
                  <a:gd name="connsiteX7" fmla="*/ 608801 w 608801"/>
                  <a:gd name="connsiteY7" fmla="*/ 1019175 h 1019175"/>
                  <a:gd name="connsiteX8" fmla="*/ 0 w 608801"/>
                  <a:gd name="connsiteY8" fmla="*/ 1019175 h 1019175"/>
                  <a:gd name="connsiteX9" fmla="*/ 0 w 608801"/>
                  <a:gd name="connsiteY9" fmla="*/ 0 h 1019175"/>
                  <a:gd name="connsiteX0" fmla="*/ 0 w 608801"/>
                  <a:gd name="connsiteY0" fmla="*/ 28575 h 1047750"/>
                  <a:gd name="connsiteX1" fmla="*/ 225692 w 608801"/>
                  <a:gd name="connsiteY1" fmla="*/ 28575 h 1047750"/>
                  <a:gd name="connsiteX2" fmla="*/ 225420 w 608801"/>
                  <a:gd name="connsiteY2" fmla="*/ 30956 h 1047750"/>
                  <a:gd name="connsiteX3" fmla="*/ 306382 w 608801"/>
                  <a:gd name="connsiteY3" fmla="*/ 597694 h 1047750"/>
                  <a:gd name="connsiteX4" fmla="*/ 347756 w 608801"/>
                  <a:gd name="connsiteY4" fmla="*/ 312539 h 1047750"/>
                  <a:gd name="connsiteX5" fmla="*/ 432054 w 608801"/>
                  <a:gd name="connsiteY5" fmla="*/ 0 h 1047750"/>
                  <a:gd name="connsiteX6" fmla="*/ 608801 w 608801"/>
                  <a:gd name="connsiteY6" fmla="*/ 28575 h 1047750"/>
                  <a:gd name="connsiteX7" fmla="*/ 608801 w 608801"/>
                  <a:gd name="connsiteY7" fmla="*/ 1047750 h 1047750"/>
                  <a:gd name="connsiteX8" fmla="*/ 0 w 608801"/>
                  <a:gd name="connsiteY8" fmla="*/ 1047750 h 1047750"/>
                  <a:gd name="connsiteX9" fmla="*/ 0 w 608801"/>
                  <a:gd name="connsiteY9" fmla="*/ 28575 h 1047750"/>
                  <a:gd name="connsiteX0" fmla="*/ 0 w 608801"/>
                  <a:gd name="connsiteY0" fmla="*/ 28575 h 1047750"/>
                  <a:gd name="connsiteX1" fmla="*/ 225692 w 608801"/>
                  <a:gd name="connsiteY1" fmla="*/ 28575 h 1047750"/>
                  <a:gd name="connsiteX2" fmla="*/ 306382 w 608801"/>
                  <a:gd name="connsiteY2" fmla="*/ 597694 h 1047750"/>
                  <a:gd name="connsiteX3" fmla="*/ 347756 w 608801"/>
                  <a:gd name="connsiteY3" fmla="*/ 312539 h 1047750"/>
                  <a:gd name="connsiteX4" fmla="*/ 432054 w 608801"/>
                  <a:gd name="connsiteY4" fmla="*/ 0 h 1047750"/>
                  <a:gd name="connsiteX5" fmla="*/ 608801 w 608801"/>
                  <a:gd name="connsiteY5" fmla="*/ 28575 h 1047750"/>
                  <a:gd name="connsiteX6" fmla="*/ 608801 w 608801"/>
                  <a:gd name="connsiteY6" fmla="*/ 1047750 h 1047750"/>
                  <a:gd name="connsiteX7" fmla="*/ 0 w 608801"/>
                  <a:gd name="connsiteY7" fmla="*/ 1047750 h 1047750"/>
                  <a:gd name="connsiteX8" fmla="*/ 0 w 608801"/>
                  <a:gd name="connsiteY8" fmla="*/ 28575 h 1047750"/>
                  <a:gd name="connsiteX0" fmla="*/ 0 w 608801"/>
                  <a:gd name="connsiteY0" fmla="*/ 30956 h 1050131"/>
                  <a:gd name="connsiteX1" fmla="*/ 213786 w 608801"/>
                  <a:gd name="connsiteY1" fmla="*/ 0 h 1050131"/>
                  <a:gd name="connsiteX2" fmla="*/ 306382 w 608801"/>
                  <a:gd name="connsiteY2" fmla="*/ 600075 h 1050131"/>
                  <a:gd name="connsiteX3" fmla="*/ 347756 w 608801"/>
                  <a:gd name="connsiteY3" fmla="*/ 314920 h 1050131"/>
                  <a:gd name="connsiteX4" fmla="*/ 432054 w 608801"/>
                  <a:gd name="connsiteY4" fmla="*/ 2381 h 1050131"/>
                  <a:gd name="connsiteX5" fmla="*/ 608801 w 608801"/>
                  <a:gd name="connsiteY5" fmla="*/ 30956 h 1050131"/>
                  <a:gd name="connsiteX6" fmla="*/ 608801 w 608801"/>
                  <a:gd name="connsiteY6" fmla="*/ 1050131 h 1050131"/>
                  <a:gd name="connsiteX7" fmla="*/ 0 w 608801"/>
                  <a:gd name="connsiteY7" fmla="*/ 1050131 h 1050131"/>
                  <a:gd name="connsiteX8" fmla="*/ 0 w 608801"/>
                  <a:gd name="connsiteY8" fmla="*/ 30956 h 1050131"/>
                  <a:gd name="connsiteX0" fmla="*/ 0 w 608801"/>
                  <a:gd name="connsiteY0" fmla="*/ 30956 h 1050131"/>
                  <a:gd name="connsiteX1" fmla="*/ 213786 w 608801"/>
                  <a:gd name="connsiteY1" fmla="*/ 0 h 1050131"/>
                  <a:gd name="connsiteX2" fmla="*/ 306382 w 608801"/>
                  <a:gd name="connsiteY2" fmla="*/ 600075 h 1050131"/>
                  <a:gd name="connsiteX3" fmla="*/ 347756 w 608801"/>
                  <a:gd name="connsiteY3" fmla="*/ 314920 h 1050131"/>
                  <a:gd name="connsiteX4" fmla="*/ 432054 w 608801"/>
                  <a:gd name="connsiteY4" fmla="*/ 2381 h 1050131"/>
                  <a:gd name="connsiteX5" fmla="*/ 589751 w 608801"/>
                  <a:gd name="connsiteY5" fmla="*/ 26194 h 1050131"/>
                  <a:gd name="connsiteX6" fmla="*/ 608801 w 608801"/>
                  <a:gd name="connsiteY6" fmla="*/ 1050131 h 1050131"/>
                  <a:gd name="connsiteX7" fmla="*/ 0 w 608801"/>
                  <a:gd name="connsiteY7" fmla="*/ 1050131 h 1050131"/>
                  <a:gd name="connsiteX8" fmla="*/ 0 w 608801"/>
                  <a:gd name="connsiteY8" fmla="*/ 30956 h 1050131"/>
                  <a:gd name="connsiteX0" fmla="*/ 64294 w 608801"/>
                  <a:gd name="connsiteY0" fmla="*/ 26193 h 1050131"/>
                  <a:gd name="connsiteX1" fmla="*/ 213786 w 608801"/>
                  <a:gd name="connsiteY1" fmla="*/ 0 h 1050131"/>
                  <a:gd name="connsiteX2" fmla="*/ 306382 w 608801"/>
                  <a:gd name="connsiteY2" fmla="*/ 600075 h 1050131"/>
                  <a:gd name="connsiteX3" fmla="*/ 347756 w 608801"/>
                  <a:gd name="connsiteY3" fmla="*/ 314920 h 1050131"/>
                  <a:gd name="connsiteX4" fmla="*/ 432054 w 608801"/>
                  <a:gd name="connsiteY4" fmla="*/ 2381 h 1050131"/>
                  <a:gd name="connsiteX5" fmla="*/ 589751 w 608801"/>
                  <a:gd name="connsiteY5" fmla="*/ 26194 h 1050131"/>
                  <a:gd name="connsiteX6" fmla="*/ 608801 w 608801"/>
                  <a:gd name="connsiteY6" fmla="*/ 1050131 h 1050131"/>
                  <a:gd name="connsiteX7" fmla="*/ 0 w 608801"/>
                  <a:gd name="connsiteY7" fmla="*/ 1050131 h 1050131"/>
                  <a:gd name="connsiteX8" fmla="*/ 64294 w 608801"/>
                  <a:gd name="connsiteY8" fmla="*/ 26193 h 1050131"/>
                  <a:gd name="connsiteX0" fmla="*/ 0 w 544507"/>
                  <a:gd name="connsiteY0" fmla="*/ 26193 h 1050131"/>
                  <a:gd name="connsiteX1" fmla="*/ 149492 w 544507"/>
                  <a:gd name="connsiteY1" fmla="*/ 0 h 1050131"/>
                  <a:gd name="connsiteX2" fmla="*/ 242088 w 544507"/>
                  <a:gd name="connsiteY2" fmla="*/ 600075 h 1050131"/>
                  <a:gd name="connsiteX3" fmla="*/ 283462 w 544507"/>
                  <a:gd name="connsiteY3" fmla="*/ 314920 h 1050131"/>
                  <a:gd name="connsiteX4" fmla="*/ 367760 w 544507"/>
                  <a:gd name="connsiteY4" fmla="*/ 2381 h 1050131"/>
                  <a:gd name="connsiteX5" fmla="*/ 525457 w 544507"/>
                  <a:gd name="connsiteY5" fmla="*/ 26194 h 1050131"/>
                  <a:gd name="connsiteX6" fmla="*/ 544507 w 544507"/>
                  <a:gd name="connsiteY6" fmla="*/ 1050131 h 1050131"/>
                  <a:gd name="connsiteX7" fmla="*/ 14287 w 544507"/>
                  <a:gd name="connsiteY7" fmla="*/ 900112 h 1050131"/>
                  <a:gd name="connsiteX8" fmla="*/ 0 w 544507"/>
                  <a:gd name="connsiteY8" fmla="*/ 26193 h 1050131"/>
                  <a:gd name="connsiteX0" fmla="*/ 0 w 525457"/>
                  <a:gd name="connsiteY0" fmla="*/ 26193 h 902493"/>
                  <a:gd name="connsiteX1" fmla="*/ 149492 w 525457"/>
                  <a:gd name="connsiteY1" fmla="*/ 0 h 902493"/>
                  <a:gd name="connsiteX2" fmla="*/ 242088 w 525457"/>
                  <a:gd name="connsiteY2" fmla="*/ 600075 h 902493"/>
                  <a:gd name="connsiteX3" fmla="*/ 283462 w 525457"/>
                  <a:gd name="connsiteY3" fmla="*/ 314920 h 902493"/>
                  <a:gd name="connsiteX4" fmla="*/ 367760 w 525457"/>
                  <a:gd name="connsiteY4" fmla="*/ 2381 h 902493"/>
                  <a:gd name="connsiteX5" fmla="*/ 525457 w 525457"/>
                  <a:gd name="connsiteY5" fmla="*/ 26194 h 902493"/>
                  <a:gd name="connsiteX6" fmla="*/ 511169 w 525457"/>
                  <a:gd name="connsiteY6" fmla="*/ 902493 h 902493"/>
                  <a:gd name="connsiteX7" fmla="*/ 14287 w 525457"/>
                  <a:gd name="connsiteY7" fmla="*/ 900112 h 902493"/>
                  <a:gd name="connsiteX8" fmla="*/ 0 w 525457"/>
                  <a:gd name="connsiteY8" fmla="*/ 26193 h 902493"/>
                  <a:gd name="connsiteX0" fmla="*/ 0 w 525457"/>
                  <a:gd name="connsiteY0" fmla="*/ 26193 h 902493"/>
                  <a:gd name="connsiteX1" fmla="*/ 149492 w 525457"/>
                  <a:gd name="connsiteY1" fmla="*/ 0 h 902493"/>
                  <a:gd name="connsiteX2" fmla="*/ 283462 w 525457"/>
                  <a:gd name="connsiteY2" fmla="*/ 314920 h 902493"/>
                  <a:gd name="connsiteX3" fmla="*/ 367760 w 525457"/>
                  <a:gd name="connsiteY3" fmla="*/ 2381 h 902493"/>
                  <a:gd name="connsiteX4" fmla="*/ 525457 w 525457"/>
                  <a:gd name="connsiteY4" fmla="*/ 26194 h 902493"/>
                  <a:gd name="connsiteX5" fmla="*/ 511169 w 525457"/>
                  <a:gd name="connsiteY5" fmla="*/ 902493 h 902493"/>
                  <a:gd name="connsiteX6" fmla="*/ 14287 w 525457"/>
                  <a:gd name="connsiteY6" fmla="*/ 900112 h 902493"/>
                  <a:gd name="connsiteX7" fmla="*/ 0 w 525457"/>
                  <a:gd name="connsiteY7" fmla="*/ 26193 h 902493"/>
                  <a:gd name="connsiteX0" fmla="*/ 0 w 525457"/>
                  <a:gd name="connsiteY0" fmla="*/ 26193 h 902493"/>
                  <a:gd name="connsiteX1" fmla="*/ 149492 w 525457"/>
                  <a:gd name="connsiteY1" fmla="*/ 0 h 902493"/>
                  <a:gd name="connsiteX2" fmla="*/ 264412 w 525457"/>
                  <a:gd name="connsiteY2" fmla="*/ 172045 h 902493"/>
                  <a:gd name="connsiteX3" fmla="*/ 367760 w 525457"/>
                  <a:gd name="connsiteY3" fmla="*/ 2381 h 902493"/>
                  <a:gd name="connsiteX4" fmla="*/ 525457 w 525457"/>
                  <a:gd name="connsiteY4" fmla="*/ 26194 h 902493"/>
                  <a:gd name="connsiteX5" fmla="*/ 511169 w 525457"/>
                  <a:gd name="connsiteY5" fmla="*/ 902493 h 902493"/>
                  <a:gd name="connsiteX6" fmla="*/ 14287 w 525457"/>
                  <a:gd name="connsiteY6" fmla="*/ 900112 h 902493"/>
                  <a:gd name="connsiteX7" fmla="*/ 0 w 525457"/>
                  <a:gd name="connsiteY7" fmla="*/ 26193 h 902493"/>
                  <a:gd name="connsiteX0" fmla="*/ 0 w 525457"/>
                  <a:gd name="connsiteY0" fmla="*/ 26193 h 902493"/>
                  <a:gd name="connsiteX1" fmla="*/ 149492 w 525457"/>
                  <a:gd name="connsiteY1" fmla="*/ 0 h 902493"/>
                  <a:gd name="connsiteX2" fmla="*/ 264412 w 525457"/>
                  <a:gd name="connsiteY2" fmla="*/ 172045 h 902493"/>
                  <a:gd name="connsiteX3" fmla="*/ 367760 w 525457"/>
                  <a:gd name="connsiteY3" fmla="*/ 2381 h 902493"/>
                  <a:gd name="connsiteX4" fmla="*/ 525457 w 525457"/>
                  <a:gd name="connsiteY4" fmla="*/ 26194 h 902493"/>
                  <a:gd name="connsiteX5" fmla="*/ 511169 w 525457"/>
                  <a:gd name="connsiteY5" fmla="*/ 902493 h 902493"/>
                  <a:gd name="connsiteX6" fmla="*/ 14287 w 525457"/>
                  <a:gd name="connsiteY6" fmla="*/ 900112 h 902493"/>
                  <a:gd name="connsiteX7" fmla="*/ 0 w 525457"/>
                  <a:gd name="connsiteY7" fmla="*/ 26193 h 902493"/>
                  <a:gd name="connsiteX0" fmla="*/ 0 w 525457"/>
                  <a:gd name="connsiteY0" fmla="*/ 26193 h 902493"/>
                  <a:gd name="connsiteX1" fmla="*/ 149492 w 525457"/>
                  <a:gd name="connsiteY1" fmla="*/ 0 h 902493"/>
                  <a:gd name="connsiteX2" fmla="*/ 257268 w 525457"/>
                  <a:gd name="connsiteY2" fmla="*/ 174427 h 902493"/>
                  <a:gd name="connsiteX3" fmla="*/ 367760 w 525457"/>
                  <a:gd name="connsiteY3" fmla="*/ 2381 h 902493"/>
                  <a:gd name="connsiteX4" fmla="*/ 525457 w 525457"/>
                  <a:gd name="connsiteY4" fmla="*/ 26194 h 902493"/>
                  <a:gd name="connsiteX5" fmla="*/ 511169 w 525457"/>
                  <a:gd name="connsiteY5" fmla="*/ 902493 h 902493"/>
                  <a:gd name="connsiteX6" fmla="*/ 14287 w 525457"/>
                  <a:gd name="connsiteY6" fmla="*/ 900112 h 902493"/>
                  <a:gd name="connsiteX7" fmla="*/ 0 w 525457"/>
                  <a:gd name="connsiteY7" fmla="*/ 26193 h 902493"/>
                  <a:gd name="connsiteX0" fmla="*/ 0 w 525457"/>
                  <a:gd name="connsiteY0" fmla="*/ 26193 h 902493"/>
                  <a:gd name="connsiteX1" fmla="*/ 149492 w 525457"/>
                  <a:gd name="connsiteY1" fmla="*/ 0 h 902493"/>
                  <a:gd name="connsiteX2" fmla="*/ 257268 w 525457"/>
                  <a:gd name="connsiteY2" fmla="*/ 174427 h 902493"/>
                  <a:gd name="connsiteX3" fmla="*/ 367760 w 525457"/>
                  <a:gd name="connsiteY3" fmla="*/ 2381 h 902493"/>
                  <a:gd name="connsiteX4" fmla="*/ 525457 w 525457"/>
                  <a:gd name="connsiteY4" fmla="*/ 26194 h 902493"/>
                  <a:gd name="connsiteX5" fmla="*/ 511169 w 525457"/>
                  <a:gd name="connsiteY5" fmla="*/ 902493 h 902493"/>
                  <a:gd name="connsiteX6" fmla="*/ 14287 w 525457"/>
                  <a:gd name="connsiteY6" fmla="*/ 900112 h 902493"/>
                  <a:gd name="connsiteX7" fmla="*/ 0 w 525457"/>
                  <a:gd name="connsiteY7" fmla="*/ 26193 h 902493"/>
                  <a:gd name="connsiteX0" fmla="*/ 0 w 525457"/>
                  <a:gd name="connsiteY0" fmla="*/ 30955 h 907255"/>
                  <a:gd name="connsiteX1" fmla="*/ 149492 w 525457"/>
                  <a:gd name="connsiteY1" fmla="*/ 0 h 907255"/>
                  <a:gd name="connsiteX2" fmla="*/ 257268 w 525457"/>
                  <a:gd name="connsiteY2" fmla="*/ 179189 h 907255"/>
                  <a:gd name="connsiteX3" fmla="*/ 367760 w 525457"/>
                  <a:gd name="connsiteY3" fmla="*/ 7143 h 907255"/>
                  <a:gd name="connsiteX4" fmla="*/ 525457 w 525457"/>
                  <a:gd name="connsiteY4" fmla="*/ 30956 h 907255"/>
                  <a:gd name="connsiteX5" fmla="*/ 511169 w 525457"/>
                  <a:gd name="connsiteY5" fmla="*/ 907255 h 907255"/>
                  <a:gd name="connsiteX6" fmla="*/ 14287 w 525457"/>
                  <a:gd name="connsiteY6" fmla="*/ 904874 h 907255"/>
                  <a:gd name="connsiteX7" fmla="*/ 0 w 525457"/>
                  <a:gd name="connsiteY7" fmla="*/ 30955 h 90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457" h="907255">
                    <a:moveTo>
                      <a:pt x="0" y="30955"/>
                    </a:moveTo>
                    <a:lnTo>
                      <a:pt x="149492" y="0"/>
                    </a:lnTo>
                    <a:cubicBezTo>
                      <a:pt x="196736" y="48121"/>
                      <a:pt x="199808" y="93166"/>
                      <a:pt x="257268" y="179189"/>
                    </a:cubicBezTo>
                    <a:lnTo>
                      <a:pt x="367760" y="7143"/>
                    </a:lnTo>
                    <a:lnTo>
                      <a:pt x="525457" y="30956"/>
                    </a:lnTo>
                    <a:lnTo>
                      <a:pt x="511169" y="907255"/>
                    </a:lnTo>
                    <a:lnTo>
                      <a:pt x="14287" y="904874"/>
                    </a:lnTo>
                    <a:lnTo>
                      <a:pt x="0" y="30955"/>
                    </a:lnTo>
                    <a:close/>
                  </a:path>
                </a:pathLst>
              </a:custGeom>
              <a:solidFill>
                <a:srgbClr val="00A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3"/>
              <p:cNvSpPr/>
              <p:nvPr/>
            </p:nvSpPr>
            <p:spPr bwMode="auto">
              <a:xfrm rot="5400000">
                <a:off x="5337203" y="3699646"/>
                <a:ext cx="360131" cy="283741"/>
              </a:xfrm>
              <a:custGeom>
                <a:avLst/>
                <a:gdLst>
                  <a:gd name="connsiteX0" fmla="*/ 0 w 392904"/>
                  <a:gd name="connsiteY0" fmla="*/ 184191 h 309562"/>
                  <a:gd name="connsiteX1" fmla="*/ 0 w 392904"/>
                  <a:gd name="connsiteY1" fmla="*/ 125371 h 309562"/>
                  <a:gd name="connsiteX2" fmla="*/ 95323 w 392904"/>
                  <a:gd name="connsiteY2" fmla="*/ 30048 h 309562"/>
                  <a:gd name="connsiteX3" fmla="*/ 107911 w 392904"/>
                  <a:gd name="connsiteY3" fmla="*/ 30048 h 309562"/>
                  <a:gd name="connsiteX4" fmla="*/ 116458 w 392904"/>
                  <a:gd name="connsiteY4" fmla="*/ 9416 h 309562"/>
                  <a:gd name="connsiteX5" fmla="*/ 139189 w 392904"/>
                  <a:gd name="connsiteY5" fmla="*/ 0 h 309562"/>
                  <a:gd name="connsiteX6" fmla="*/ 182279 w 392904"/>
                  <a:gd name="connsiteY6" fmla="*/ 0 h 309562"/>
                  <a:gd name="connsiteX7" fmla="*/ 205010 w 392904"/>
                  <a:gd name="connsiteY7" fmla="*/ 9416 h 309562"/>
                  <a:gd name="connsiteX8" fmla="*/ 213557 w 392904"/>
                  <a:gd name="connsiteY8" fmla="*/ 30048 h 309562"/>
                  <a:gd name="connsiteX9" fmla="*/ 252339 w 392904"/>
                  <a:gd name="connsiteY9" fmla="*/ 30048 h 309562"/>
                  <a:gd name="connsiteX10" fmla="*/ 319742 w 392904"/>
                  <a:gd name="connsiteY10" fmla="*/ 57968 h 309562"/>
                  <a:gd name="connsiteX11" fmla="*/ 336441 w 392904"/>
                  <a:gd name="connsiteY11" fmla="*/ 82735 h 309562"/>
                  <a:gd name="connsiteX12" fmla="*/ 357186 w 392904"/>
                  <a:gd name="connsiteY12" fmla="*/ 80848 h 309562"/>
                  <a:gd name="connsiteX13" fmla="*/ 392904 w 392904"/>
                  <a:gd name="connsiteY13" fmla="*/ 152286 h 309562"/>
                  <a:gd name="connsiteX14" fmla="*/ 357186 w 392904"/>
                  <a:gd name="connsiteY14" fmla="*/ 235629 h 309562"/>
                  <a:gd name="connsiteX15" fmla="*/ 330992 w 392904"/>
                  <a:gd name="connsiteY15" fmla="*/ 235629 h 309562"/>
                  <a:gd name="connsiteX16" fmla="*/ 330992 w 392904"/>
                  <a:gd name="connsiteY16" fmla="*/ 234909 h 309562"/>
                  <a:gd name="connsiteX17" fmla="*/ 319742 w 392904"/>
                  <a:gd name="connsiteY17" fmla="*/ 251594 h 309562"/>
                  <a:gd name="connsiteX18" fmla="*/ 252339 w 392904"/>
                  <a:gd name="connsiteY18" fmla="*/ 279514 h 309562"/>
                  <a:gd name="connsiteX19" fmla="*/ 213557 w 392904"/>
                  <a:gd name="connsiteY19" fmla="*/ 279514 h 309562"/>
                  <a:gd name="connsiteX20" fmla="*/ 205010 w 392904"/>
                  <a:gd name="connsiteY20" fmla="*/ 300146 h 309562"/>
                  <a:gd name="connsiteX21" fmla="*/ 182279 w 392904"/>
                  <a:gd name="connsiteY21" fmla="*/ 309562 h 309562"/>
                  <a:gd name="connsiteX22" fmla="*/ 139189 w 392904"/>
                  <a:gd name="connsiteY22" fmla="*/ 309562 h 309562"/>
                  <a:gd name="connsiteX23" fmla="*/ 116458 w 392904"/>
                  <a:gd name="connsiteY23" fmla="*/ 300146 h 309562"/>
                  <a:gd name="connsiteX24" fmla="*/ 107911 w 392904"/>
                  <a:gd name="connsiteY24" fmla="*/ 279514 h 309562"/>
                  <a:gd name="connsiteX25" fmla="*/ 95323 w 392904"/>
                  <a:gd name="connsiteY25" fmla="*/ 279514 h 309562"/>
                  <a:gd name="connsiteX26" fmla="*/ 0 w 392904"/>
                  <a:gd name="connsiteY26" fmla="*/ 184191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2904" h="309562">
                    <a:moveTo>
                      <a:pt x="0" y="184191"/>
                    </a:moveTo>
                    <a:lnTo>
                      <a:pt x="0" y="125371"/>
                    </a:lnTo>
                    <a:cubicBezTo>
                      <a:pt x="0" y="72726"/>
                      <a:pt x="42678" y="30048"/>
                      <a:pt x="95323" y="30048"/>
                    </a:cubicBezTo>
                    <a:lnTo>
                      <a:pt x="107911" y="30048"/>
                    </a:lnTo>
                    <a:lnTo>
                      <a:pt x="116458" y="9416"/>
                    </a:lnTo>
                    <a:cubicBezTo>
                      <a:pt x="122275" y="3598"/>
                      <a:pt x="130312" y="0"/>
                      <a:pt x="139189" y="0"/>
                    </a:cubicBezTo>
                    <a:lnTo>
                      <a:pt x="182279" y="0"/>
                    </a:lnTo>
                    <a:cubicBezTo>
                      <a:pt x="191156" y="0"/>
                      <a:pt x="199193" y="3598"/>
                      <a:pt x="205010" y="9416"/>
                    </a:cubicBezTo>
                    <a:lnTo>
                      <a:pt x="213557" y="30048"/>
                    </a:lnTo>
                    <a:lnTo>
                      <a:pt x="252339" y="30048"/>
                    </a:lnTo>
                    <a:cubicBezTo>
                      <a:pt x="278662" y="30048"/>
                      <a:pt x="302492" y="40718"/>
                      <a:pt x="319742" y="57968"/>
                    </a:cubicBezTo>
                    <a:lnTo>
                      <a:pt x="336441" y="82735"/>
                    </a:lnTo>
                    <a:lnTo>
                      <a:pt x="357186" y="80848"/>
                    </a:lnTo>
                    <a:lnTo>
                      <a:pt x="392904" y="152286"/>
                    </a:lnTo>
                    <a:lnTo>
                      <a:pt x="357186" y="235629"/>
                    </a:lnTo>
                    <a:lnTo>
                      <a:pt x="330992" y="235629"/>
                    </a:lnTo>
                    <a:lnTo>
                      <a:pt x="330992" y="234909"/>
                    </a:lnTo>
                    <a:lnTo>
                      <a:pt x="319742" y="251594"/>
                    </a:lnTo>
                    <a:cubicBezTo>
                      <a:pt x="302492" y="268845"/>
                      <a:pt x="278662" y="279514"/>
                      <a:pt x="252339" y="279514"/>
                    </a:cubicBezTo>
                    <a:lnTo>
                      <a:pt x="213557" y="279514"/>
                    </a:lnTo>
                    <a:lnTo>
                      <a:pt x="205010" y="300146"/>
                    </a:lnTo>
                    <a:cubicBezTo>
                      <a:pt x="199193" y="305964"/>
                      <a:pt x="191156" y="309562"/>
                      <a:pt x="182279" y="309562"/>
                    </a:cubicBezTo>
                    <a:lnTo>
                      <a:pt x="139189" y="309562"/>
                    </a:lnTo>
                    <a:cubicBezTo>
                      <a:pt x="130312" y="309562"/>
                      <a:pt x="122275" y="305964"/>
                      <a:pt x="116458" y="300146"/>
                    </a:cubicBezTo>
                    <a:lnTo>
                      <a:pt x="107911" y="279514"/>
                    </a:lnTo>
                    <a:lnTo>
                      <a:pt x="95323" y="279514"/>
                    </a:lnTo>
                    <a:cubicBezTo>
                      <a:pt x="42678" y="279514"/>
                      <a:pt x="0" y="236836"/>
                      <a:pt x="0" y="184191"/>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74"/>
              <p:cNvSpPr/>
              <p:nvPr/>
            </p:nvSpPr>
            <p:spPr bwMode="auto">
              <a:xfrm>
                <a:off x="5377277" y="3610879"/>
                <a:ext cx="276723" cy="179344"/>
              </a:xfrm>
              <a:custGeom>
                <a:avLst/>
                <a:gdLst>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1649"/>
                  <a:gd name="connsiteY0" fmla="*/ 190500 h 190500"/>
                  <a:gd name="connsiteX1" fmla="*/ 271463 w 301649"/>
                  <a:gd name="connsiteY1" fmla="*/ 116681 h 190500"/>
                  <a:gd name="connsiteX2" fmla="*/ 195263 w 301649"/>
                  <a:gd name="connsiteY2" fmla="*/ 107156 h 190500"/>
                  <a:gd name="connsiteX3" fmla="*/ 52388 w 301649"/>
                  <a:gd name="connsiteY3" fmla="*/ 100012 h 190500"/>
                  <a:gd name="connsiteX4" fmla="*/ 21431 w 301649"/>
                  <a:gd name="connsiteY4" fmla="*/ 119062 h 190500"/>
                  <a:gd name="connsiteX5" fmla="*/ 23813 w 301649"/>
                  <a:gd name="connsiteY5" fmla="*/ 164306 h 190500"/>
                  <a:gd name="connsiteX6" fmla="*/ 0 w 301649"/>
                  <a:gd name="connsiteY6" fmla="*/ 171450 h 190500"/>
                  <a:gd name="connsiteX7" fmla="*/ 97631 w 301649"/>
                  <a:gd name="connsiteY7" fmla="*/ 0 h 190500"/>
                  <a:gd name="connsiteX8" fmla="*/ 214313 w 301649"/>
                  <a:gd name="connsiteY8" fmla="*/ 40481 h 190500"/>
                  <a:gd name="connsiteX9" fmla="*/ 300038 w 301649"/>
                  <a:gd name="connsiteY9" fmla="*/ 190500 h 190500"/>
                  <a:gd name="connsiteX0" fmla="*/ 300038 w 301649"/>
                  <a:gd name="connsiteY0" fmla="*/ 194507 h 194507"/>
                  <a:gd name="connsiteX1" fmla="*/ 271463 w 301649"/>
                  <a:gd name="connsiteY1" fmla="*/ 120688 h 194507"/>
                  <a:gd name="connsiteX2" fmla="*/ 195263 w 301649"/>
                  <a:gd name="connsiteY2" fmla="*/ 111163 h 194507"/>
                  <a:gd name="connsiteX3" fmla="*/ 52388 w 301649"/>
                  <a:gd name="connsiteY3" fmla="*/ 104019 h 194507"/>
                  <a:gd name="connsiteX4" fmla="*/ 21431 w 301649"/>
                  <a:gd name="connsiteY4" fmla="*/ 123069 h 194507"/>
                  <a:gd name="connsiteX5" fmla="*/ 23813 w 301649"/>
                  <a:gd name="connsiteY5" fmla="*/ 168313 h 194507"/>
                  <a:gd name="connsiteX6" fmla="*/ 0 w 301649"/>
                  <a:gd name="connsiteY6" fmla="*/ 175457 h 194507"/>
                  <a:gd name="connsiteX7" fmla="*/ 97631 w 301649"/>
                  <a:gd name="connsiteY7" fmla="*/ 4007 h 194507"/>
                  <a:gd name="connsiteX8" fmla="*/ 214313 w 301649"/>
                  <a:gd name="connsiteY8" fmla="*/ 44488 h 194507"/>
                  <a:gd name="connsiteX9" fmla="*/ 300038 w 301649"/>
                  <a:gd name="connsiteY9" fmla="*/ 194507 h 194507"/>
                  <a:gd name="connsiteX0" fmla="*/ 300038 w 301649"/>
                  <a:gd name="connsiteY0" fmla="*/ 195665 h 195665"/>
                  <a:gd name="connsiteX1" fmla="*/ 271463 w 301649"/>
                  <a:gd name="connsiteY1" fmla="*/ 121846 h 195665"/>
                  <a:gd name="connsiteX2" fmla="*/ 195263 w 301649"/>
                  <a:gd name="connsiteY2" fmla="*/ 112321 h 195665"/>
                  <a:gd name="connsiteX3" fmla="*/ 52388 w 301649"/>
                  <a:gd name="connsiteY3" fmla="*/ 105177 h 195665"/>
                  <a:gd name="connsiteX4" fmla="*/ 21431 w 301649"/>
                  <a:gd name="connsiteY4" fmla="*/ 124227 h 195665"/>
                  <a:gd name="connsiteX5" fmla="*/ 23813 w 301649"/>
                  <a:gd name="connsiteY5" fmla="*/ 169471 h 195665"/>
                  <a:gd name="connsiteX6" fmla="*/ 0 w 301649"/>
                  <a:gd name="connsiteY6" fmla="*/ 176615 h 195665"/>
                  <a:gd name="connsiteX7" fmla="*/ 97631 w 301649"/>
                  <a:gd name="connsiteY7" fmla="*/ 5165 h 195665"/>
                  <a:gd name="connsiteX8" fmla="*/ 214313 w 301649"/>
                  <a:gd name="connsiteY8" fmla="*/ 45646 h 195665"/>
                  <a:gd name="connsiteX9" fmla="*/ 300038 w 301649"/>
                  <a:gd name="connsiteY9" fmla="*/ 195665 h 195665"/>
                  <a:gd name="connsiteX0" fmla="*/ 300038 w 301649"/>
                  <a:gd name="connsiteY0" fmla="*/ 195665 h 195665"/>
                  <a:gd name="connsiteX1" fmla="*/ 271463 w 301649"/>
                  <a:gd name="connsiteY1" fmla="*/ 121846 h 195665"/>
                  <a:gd name="connsiteX2" fmla="*/ 195263 w 301649"/>
                  <a:gd name="connsiteY2" fmla="*/ 112321 h 195665"/>
                  <a:gd name="connsiteX3" fmla="*/ 52388 w 301649"/>
                  <a:gd name="connsiteY3" fmla="*/ 105177 h 195665"/>
                  <a:gd name="connsiteX4" fmla="*/ 45243 w 301649"/>
                  <a:gd name="connsiteY4" fmla="*/ 150420 h 195665"/>
                  <a:gd name="connsiteX5" fmla="*/ 23813 w 301649"/>
                  <a:gd name="connsiteY5" fmla="*/ 169471 h 195665"/>
                  <a:gd name="connsiteX6" fmla="*/ 0 w 301649"/>
                  <a:gd name="connsiteY6" fmla="*/ 176615 h 195665"/>
                  <a:gd name="connsiteX7" fmla="*/ 97631 w 301649"/>
                  <a:gd name="connsiteY7" fmla="*/ 5165 h 195665"/>
                  <a:gd name="connsiteX8" fmla="*/ 214313 w 301649"/>
                  <a:gd name="connsiteY8" fmla="*/ 45646 h 195665"/>
                  <a:gd name="connsiteX9" fmla="*/ 300038 w 301649"/>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5688 w 302094"/>
                  <a:gd name="connsiteY4" fmla="*/ 150420 h 195665"/>
                  <a:gd name="connsiteX5" fmla="*/ 24258 w 302094"/>
                  <a:gd name="connsiteY5" fmla="*/ 1694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5688 w 302094"/>
                  <a:gd name="connsiteY4" fmla="*/ 150420 h 195665"/>
                  <a:gd name="connsiteX5" fmla="*/ 21877 w 302094"/>
                  <a:gd name="connsiteY5" fmla="*/ 1313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21877 w 302094"/>
                  <a:gd name="connsiteY5" fmla="*/ 1313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1906"/>
                  <a:gd name="connsiteY0" fmla="*/ 195665 h 195665"/>
                  <a:gd name="connsiteX1" fmla="*/ 271908 w 301906"/>
                  <a:gd name="connsiteY1" fmla="*/ 121846 h 195665"/>
                  <a:gd name="connsiteX2" fmla="*/ 195708 w 301906"/>
                  <a:gd name="connsiteY2" fmla="*/ 112321 h 195665"/>
                  <a:gd name="connsiteX3" fmla="*/ 52833 w 301906"/>
                  <a:gd name="connsiteY3" fmla="*/ 105177 h 195665"/>
                  <a:gd name="connsiteX4" fmla="*/ 43307 w 301906"/>
                  <a:gd name="connsiteY4" fmla="*/ 126608 h 195665"/>
                  <a:gd name="connsiteX5" fmla="*/ 12352 w 301906"/>
                  <a:gd name="connsiteY5" fmla="*/ 171852 h 195665"/>
                  <a:gd name="connsiteX6" fmla="*/ 445 w 301906"/>
                  <a:gd name="connsiteY6" fmla="*/ 176615 h 195665"/>
                  <a:gd name="connsiteX7" fmla="*/ 98076 w 301906"/>
                  <a:gd name="connsiteY7" fmla="*/ 5165 h 195665"/>
                  <a:gd name="connsiteX8" fmla="*/ 214758 w 301906"/>
                  <a:gd name="connsiteY8" fmla="*/ 45646 h 195665"/>
                  <a:gd name="connsiteX9" fmla="*/ 300483 w 301906"/>
                  <a:gd name="connsiteY9" fmla="*/ 195665 h 195665"/>
                  <a:gd name="connsiteX0" fmla="*/ 300483 w 301906"/>
                  <a:gd name="connsiteY0" fmla="*/ 195665 h 195665"/>
                  <a:gd name="connsiteX1" fmla="*/ 271908 w 301906"/>
                  <a:gd name="connsiteY1" fmla="*/ 121846 h 195665"/>
                  <a:gd name="connsiteX2" fmla="*/ 195708 w 301906"/>
                  <a:gd name="connsiteY2" fmla="*/ 112321 h 195665"/>
                  <a:gd name="connsiteX3" fmla="*/ 52833 w 301906"/>
                  <a:gd name="connsiteY3" fmla="*/ 105177 h 195665"/>
                  <a:gd name="connsiteX4" fmla="*/ 43307 w 301906"/>
                  <a:gd name="connsiteY4" fmla="*/ 126608 h 195665"/>
                  <a:gd name="connsiteX5" fmla="*/ 12352 w 301906"/>
                  <a:gd name="connsiteY5" fmla="*/ 171852 h 195665"/>
                  <a:gd name="connsiteX6" fmla="*/ 445 w 301906"/>
                  <a:gd name="connsiteY6" fmla="*/ 176615 h 195665"/>
                  <a:gd name="connsiteX7" fmla="*/ 98076 w 301906"/>
                  <a:gd name="connsiteY7" fmla="*/ 5165 h 195665"/>
                  <a:gd name="connsiteX8" fmla="*/ 214758 w 301906"/>
                  <a:gd name="connsiteY8" fmla="*/ 45646 h 195665"/>
                  <a:gd name="connsiteX9" fmla="*/ 300483 w 301906"/>
                  <a:gd name="connsiteY9" fmla="*/ 195665 h 19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06" h="195665">
                    <a:moveTo>
                      <a:pt x="300483" y="195665"/>
                    </a:moveTo>
                    <a:cubicBezTo>
                      <a:pt x="231426" y="159153"/>
                      <a:pt x="281433" y="146452"/>
                      <a:pt x="271908" y="121846"/>
                    </a:cubicBezTo>
                    <a:cubicBezTo>
                      <a:pt x="246508" y="130578"/>
                      <a:pt x="221108" y="115496"/>
                      <a:pt x="195708" y="112321"/>
                    </a:cubicBezTo>
                    <a:cubicBezTo>
                      <a:pt x="117127" y="138515"/>
                      <a:pt x="86170" y="124227"/>
                      <a:pt x="52833" y="105177"/>
                    </a:cubicBezTo>
                    <a:lnTo>
                      <a:pt x="43307" y="126608"/>
                    </a:lnTo>
                    <a:cubicBezTo>
                      <a:pt x="32989" y="141689"/>
                      <a:pt x="32195" y="178203"/>
                      <a:pt x="12352" y="171852"/>
                    </a:cubicBezTo>
                    <a:lnTo>
                      <a:pt x="445" y="176615"/>
                    </a:lnTo>
                    <a:cubicBezTo>
                      <a:pt x="-2730" y="105177"/>
                      <a:pt x="9176" y="22627"/>
                      <a:pt x="98076" y="5165"/>
                    </a:cubicBezTo>
                    <a:cubicBezTo>
                      <a:pt x="186976" y="-12297"/>
                      <a:pt x="204439" y="17864"/>
                      <a:pt x="214758" y="45646"/>
                    </a:cubicBezTo>
                    <a:cubicBezTo>
                      <a:pt x="302864" y="31358"/>
                      <a:pt x="305246" y="133753"/>
                      <a:pt x="300483" y="19566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4934032" y="4338409"/>
                <a:ext cx="1171575" cy="6402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6"/>
              <p:cNvSpPr/>
              <p:nvPr/>
            </p:nvSpPr>
            <p:spPr>
              <a:xfrm rot="16200000">
                <a:off x="5199263" y="4113553"/>
                <a:ext cx="642086" cy="1088346"/>
              </a:xfrm>
              <a:custGeom>
                <a:avLst/>
                <a:gdLst>
                  <a:gd name="connsiteX0" fmla="*/ 50516 w 642086"/>
                  <a:gd name="connsiteY0" fmla="*/ 544173 h 1088346"/>
                  <a:gd name="connsiteX1" fmla="*/ 32228 w 642086"/>
                  <a:gd name="connsiteY1" fmla="*/ 525885 h 1088346"/>
                  <a:gd name="connsiteX2" fmla="*/ 13940 w 642086"/>
                  <a:gd name="connsiteY2" fmla="*/ 544173 h 1088346"/>
                  <a:gd name="connsiteX3" fmla="*/ 32228 w 642086"/>
                  <a:gd name="connsiteY3" fmla="*/ 562461 h 1088346"/>
                  <a:gd name="connsiteX4" fmla="*/ 50516 w 642086"/>
                  <a:gd name="connsiteY4" fmla="*/ 544173 h 1088346"/>
                  <a:gd name="connsiteX5" fmla="*/ 642086 w 642086"/>
                  <a:gd name="connsiteY5" fmla="*/ 40342 h 1088346"/>
                  <a:gd name="connsiteX6" fmla="*/ 642086 w 642086"/>
                  <a:gd name="connsiteY6" fmla="*/ 1048004 h 1088346"/>
                  <a:gd name="connsiteX7" fmla="*/ 601744 w 642086"/>
                  <a:gd name="connsiteY7" fmla="*/ 1088346 h 1088346"/>
                  <a:gd name="connsiteX8" fmla="*/ 40342 w 642086"/>
                  <a:gd name="connsiteY8" fmla="*/ 1088346 h 1088346"/>
                  <a:gd name="connsiteX9" fmla="*/ 0 w 642086"/>
                  <a:gd name="connsiteY9" fmla="*/ 1048004 h 1088346"/>
                  <a:gd name="connsiteX10" fmla="*/ 0 w 642086"/>
                  <a:gd name="connsiteY10" fmla="*/ 40342 h 1088346"/>
                  <a:gd name="connsiteX11" fmla="*/ 40342 w 642086"/>
                  <a:gd name="connsiteY11" fmla="*/ 0 h 1088346"/>
                  <a:gd name="connsiteX12" fmla="*/ 601744 w 642086"/>
                  <a:gd name="connsiteY12" fmla="*/ 0 h 1088346"/>
                  <a:gd name="connsiteX13" fmla="*/ 642086 w 642086"/>
                  <a:gd name="connsiteY13" fmla="*/ 40342 h 10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2086" h="1088346">
                    <a:moveTo>
                      <a:pt x="50516" y="544173"/>
                    </a:moveTo>
                    <a:cubicBezTo>
                      <a:pt x="50516" y="534073"/>
                      <a:pt x="42328" y="525885"/>
                      <a:pt x="32228" y="525885"/>
                    </a:cubicBezTo>
                    <a:cubicBezTo>
                      <a:pt x="22128" y="525885"/>
                      <a:pt x="13940" y="534073"/>
                      <a:pt x="13940" y="544173"/>
                    </a:cubicBezTo>
                    <a:cubicBezTo>
                      <a:pt x="13940" y="554273"/>
                      <a:pt x="22128" y="562461"/>
                      <a:pt x="32228" y="562461"/>
                    </a:cubicBezTo>
                    <a:cubicBezTo>
                      <a:pt x="42328" y="562461"/>
                      <a:pt x="50516" y="554273"/>
                      <a:pt x="50516" y="544173"/>
                    </a:cubicBezTo>
                    <a:close/>
                    <a:moveTo>
                      <a:pt x="642086" y="40342"/>
                    </a:moveTo>
                    <a:lnTo>
                      <a:pt x="642086" y="1048004"/>
                    </a:lnTo>
                    <a:cubicBezTo>
                      <a:pt x="642086" y="1070284"/>
                      <a:pt x="624024" y="1088346"/>
                      <a:pt x="601744" y="1088346"/>
                    </a:cubicBezTo>
                    <a:lnTo>
                      <a:pt x="40342" y="1088346"/>
                    </a:lnTo>
                    <a:cubicBezTo>
                      <a:pt x="18062" y="1088346"/>
                      <a:pt x="0" y="1070284"/>
                      <a:pt x="0" y="1048004"/>
                    </a:cubicBezTo>
                    <a:lnTo>
                      <a:pt x="0" y="40342"/>
                    </a:lnTo>
                    <a:cubicBezTo>
                      <a:pt x="0" y="18062"/>
                      <a:pt x="18062" y="0"/>
                      <a:pt x="40342" y="0"/>
                    </a:cubicBezTo>
                    <a:lnTo>
                      <a:pt x="601744" y="0"/>
                    </a:lnTo>
                    <a:cubicBezTo>
                      <a:pt x="624024" y="0"/>
                      <a:pt x="642086" y="18062"/>
                      <a:pt x="642086" y="4034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3949"/>
                <a:endParaRPr lang="en-US" dirty="0">
                  <a:solidFill>
                    <a:srgbClr val="FFFFFF"/>
                  </a:solidFill>
                </a:endParaRPr>
              </a:p>
            </p:txBody>
          </p:sp>
          <p:sp>
            <p:nvSpPr>
              <p:cNvPr id="78" name="Rectangle 79"/>
              <p:cNvSpPr/>
              <p:nvPr/>
            </p:nvSpPr>
            <p:spPr>
              <a:xfrm rot="16200000">
                <a:off x="5257498" y="4175352"/>
                <a:ext cx="525617" cy="964749"/>
              </a:xfrm>
              <a:prstGeom prst="roundRect">
                <a:avLst>
                  <a:gd name="adj" fmla="val 62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3949"/>
                <a:endParaRPr lang="en-US" dirty="0">
                  <a:solidFill>
                    <a:srgbClr val="FFFFFF"/>
                  </a:solidFill>
                </a:endParaRPr>
              </a:p>
            </p:txBody>
          </p:sp>
          <p:sp>
            <p:nvSpPr>
              <p:cNvPr id="79" name="Freeform 78"/>
              <p:cNvSpPr/>
              <p:nvPr/>
            </p:nvSpPr>
            <p:spPr bwMode="auto">
              <a:xfrm flipH="1">
                <a:off x="2379162" y="4857527"/>
                <a:ext cx="425612" cy="783562"/>
              </a:xfrm>
              <a:custGeom>
                <a:avLst/>
                <a:gdLst>
                  <a:gd name="connsiteX0" fmla="*/ 230981 w 464344"/>
                  <a:gd name="connsiteY0" fmla="*/ 0 h 854869"/>
                  <a:gd name="connsiteX1" fmla="*/ 0 w 464344"/>
                  <a:gd name="connsiteY1" fmla="*/ 61913 h 854869"/>
                  <a:gd name="connsiteX2" fmla="*/ 38100 w 464344"/>
                  <a:gd name="connsiteY2" fmla="*/ 854869 h 854869"/>
                  <a:gd name="connsiteX3" fmla="*/ 195262 w 464344"/>
                  <a:gd name="connsiteY3" fmla="*/ 854869 h 854869"/>
                  <a:gd name="connsiteX4" fmla="*/ 233363 w 464344"/>
                  <a:gd name="connsiteY4" fmla="*/ 0 h 854869"/>
                  <a:gd name="connsiteX5" fmla="*/ 269082 w 464344"/>
                  <a:gd name="connsiteY5" fmla="*/ 854869 h 854869"/>
                  <a:gd name="connsiteX6" fmla="*/ 426244 w 464344"/>
                  <a:gd name="connsiteY6" fmla="*/ 854869 h 854869"/>
                  <a:gd name="connsiteX7" fmla="*/ 464344 w 464344"/>
                  <a:gd name="connsiteY7" fmla="*/ 61913 h 85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344" h="854869">
                    <a:moveTo>
                      <a:pt x="230981" y="0"/>
                    </a:moveTo>
                    <a:lnTo>
                      <a:pt x="0" y="61913"/>
                    </a:lnTo>
                    <a:lnTo>
                      <a:pt x="38100" y="854869"/>
                    </a:lnTo>
                    <a:lnTo>
                      <a:pt x="195262" y="854869"/>
                    </a:lnTo>
                    <a:close/>
                    <a:moveTo>
                      <a:pt x="233363" y="0"/>
                    </a:moveTo>
                    <a:lnTo>
                      <a:pt x="269082" y="854869"/>
                    </a:lnTo>
                    <a:lnTo>
                      <a:pt x="426244" y="854869"/>
                    </a:lnTo>
                    <a:lnTo>
                      <a:pt x="464344" y="61913"/>
                    </a:lnTo>
                    <a:close/>
                  </a:path>
                </a:pathLst>
              </a:cu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9"/>
              <p:cNvSpPr/>
              <p:nvPr/>
            </p:nvSpPr>
            <p:spPr bwMode="auto">
              <a:xfrm>
                <a:off x="2610706" y="5619262"/>
                <a:ext cx="172056" cy="85294"/>
              </a:xfrm>
              <a:custGeom>
                <a:avLst/>
                <a:gdLst>
                  <a:gd name="connsiteX0" fmla="*/ 93857 w 187714"/>
                  <a:gd name="connsiteY0" fmla="*/ 0 h 93056"/>
                  <a:gd name="connsiteX1" fmla="*/ 180525 w 187714"/>
                  <a:gd name="connsiteY1" fmla="*/ 57448 h 93056"/>
                  <a:gd name="connsiteX2" fmla="*/ 187714 w 187714"/>
                  <a:gd name="connsiteY2" fmla="*/ 93056 h 93056"/>
                  <a:gd name="connsiteX3" fmla="*/ 0 w 187714"/>
                  <a:gd name="connsiteY3" fmla="*/ 93056 h 93056"/>
                  <a:gd name="connsiteX4" fmla="*/ 7189 w 187714"/>
                  <a:gd name="connsiteY4" fmla="*/ 57448 h 93056"/>
                  <a:gd name="connsiteX5" fmla="*/ 93857 w 187714"/>
                  <a:gd name="connsiteY5" fmla="*/ 0 h 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4" h="93056">
                    <a:moveTo>
                      <a:pt x="93857" y="0"/>
                    </a:moveTo>
                    <a:cubicBezTo>
                      <a:pt x="132818" y="0"/>
                      <a:pt x="166246" y="23688"/>
                      <a:pt x="180525" y="57448"/>
                    </a:cubicBezTo>
                    <a:lnTo>
                      <a:pt x="187714" y="93056"/>
                    </a:lnTo>
                    <a:lnTo>
                      <a:pt x="0" y="93056"/>
                    </a:lnTo>
                    <a:lnTo>
                      <a:pt x="7189" y="57448"/>
                    </a:lnTo>
                    <a:cubicBezTo>
                      <a:pt x="21468" y="23688"/>
                      <a:pt x="54896" y="0"/>
                      <a:pt x="93857" y="0"/>
                    </a:cubicBezTo>
                    <a:close/>
                  </a:path>
                </a:pathLst>
              </a:cu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80"/>
              <p:cNvSpPr/>
              <p:nvPr/>
            </p:nvSpPr>
            <p:spPr bwMode="auto">
              <a:xfrm>
                <a:off x="2403357" y="5619262"/>
                <a:ext cx="172056" cy="85294"/>
              </a:xfrm>
              <a:custGeom>
                <a:avLst/>
                <a:gdLst>
                  <a:gd name="connsiteX0" fmla="*/ 93857 w 187714"/>
                  <a:gd name="connsiteY0" fmla="*/ 0 h 93056"/>
                  <a:gd name="connsiteX1" fmla="*/ 180525 w 187714"/>
                  <a:gd name="connsiteY1" fmla="*/ 57448 h 93056"/>
                  <a:gd name="connsiteX2" fmla="*/ 187714 w 187714"/>
                  <a:gd name="connsiteY2" fmla="*/ 93056 h 93056"/>
                  <a:gd name="connsiteX3" fmla="*/ 0 w 187714"/>
                  <a:gd name="connsiteY3" fmla="*/ 93056 h 93056"/>
                  <a:gd name="connsiteX4" fmla="*/ 7189 w 187714"/>
                  <a:gd name="connsiteY4" fmla="*/ 57448 h 93056"/>
                  <a:gd name="connsiteX5" fmla="*/ 93857 w 187714"/>
                  <a:gd name="connsiteY5" fmla="*/ 0 h 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4" h="93056">
                    <a:moveTo>
                      <a:pt x="93857" y="0"/>
                    </a:moveTo>
                    <a:cubicBezTo>
                      <a:pt x="132818" y="0"/>
                      <a:pt x="166246" y="23688"/>
                      <a:pt x="180525" y="57448"/>
                    </a:cubicBezTo>
                    <a:lnTo>
                      <a:pt x="187714" y="93056"/>
                    </a:lnTo>
                    <a:lnTo>
                      <a:pt x="0" y="93056"/>
                    </a:lnTo>
                    <a:lnTo>
                      <a:pt x="7189" y="57448"/>
                    </a:lnTo>
                    <a:cubicBezTo>
                      <a:pt x="21468" y="23688"/>
                      <a:pt x="54896" y="0"/>
                      <a:pt x="93857" y="0"/>
                    </a:cubicBezTo>
                    <a:close/>
                  </a:path>
                </a:pathLst>
              </a:cu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2861523" y="3991025"/>
                <a:ext cx="218262" cy="862136"/>
                <a:chOff x="2474119" y="511969"/>
                <a:chExt cx="238125" cy="940593"/>
              </a:xfrm>
            </p:grpSpPr>
            <p:sp>
              <p:nvSpPr>
                <p:cNvPr id="83" name="Rounded Rectangle 82"/>
                <p:cNvSpPr/>
                <p:nvPr/>
              </p:nvSpPr>
              <p:spPr bwMode="auto">
                <a:xfrm>
                  <a:off x="2588648" y="1281112"/>
                  <a:ext cx="106928" cy="171450"/>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83"/>
                <p:cNvSpPr/>
                <p:nvPr/>
              </p:nvSpPr>
              <p:spPr bwMode="auto">
                <a:xfrm>
                  <a:off x="2474119" y="511969"/>
                  <a:ext cx="238125" cy="833437"/>
                </a:xfrm>
                <a:custGeom>
                  <a:avLst/>
                  <a:gdLst>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833437">
                      <a:moveTo>
                        <a:pt x="7144" y="0"/>
                      </a:moveTo>
                      <a:cubicBezTo>
                        <a:pt x="103188" y="253999"/>
                        <a:pt x="215900" y="496094"/>
                        <a:pt x="238125" y="833437"/>
                      </a:cubicBezTo>
                      <a:lnTo>
                        <a:pt x="109537" y="833437"/>
                      </a:lnTo>
                      <a:cubicBezTo>
                        <a:pt x="94457" y="714376"/>
                        <a:pt x="74612" y="516731"/>
                        <a:pt x="0" y="361950"/>
                      </a:cubicBezTo>
                      <a:lnTo>
                        <a:pt x="7144" y="0"/>
                      </a:lnTo>
                      <a:close/>
                    </a:path>
                  </a:pathLst>
                </a:cu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5" name="Group 84"/>
              <p:cNvGrpSpPr/>
              <p:nvPr/>
            </p:nvGrpSpPr>
            <p:grpSpPr>
              <a:xfrm flipH="1">
                <a:off x="2104893" y="3991025"/>
                <a:ext cx="218262" cy="862136"/>
                <a:chOff x="2470930" y="511969"/>
                <a:chExt cx="238125" cy="940593"/>
              </a:xfrm>
            </p:grpSpPr>
            <p:sp>
              <p:nvSpPr>
                <p:cNvPr id="86" name="Rounded Rectangle 85"/>
                <p:cNvSpPr/>
                <p:nvPr/>
              </p:nvSpPr>
              <p:spPr bwMode="auto">
                <a:xfrm>
                  <a:off x="2585459" y="1281112"/>
                  <a:ext cx="106928" cy="171450"/>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a:off x="2470930" y="511969"/>
                  <a:ext cx="238125" cy="833438"/>
                </a:xfrm>
                <a:custGeom>
                  <a:avLst/>
                  <a:gdLst>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 name="connsiteX0" fmla="*/ 7144 w 238125"/>
                    <a:gd name="connsiteY0" fmla="*/ 0 h 833437"/>
                    <a:gd name="connsiteX1" fmla="*/ 238125 w 238125"/>
                    <a:gd name="connsiteY1" fmla="*/ 833437 h 833437"/>
                    <a:gd name="connsiteX2" fmla="*/ 109537 w 238125"/>
                    <a:gd name="connsiteY2" fmla="*/ 833437 h 833437"/>
                    <a:gd name="connsiteX3" fmla="*/ 0 w 238125"/>
                    <a:gd name="connsiteY3" fmla="*/ 361950 h 833437"/>
                    <a:gd name="connsiteX4" fmla="*/ 7144 w 238125"/>
                    <a:gd name="connsiteY4" fmla="*/ 0 h 83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833437">
                      <a:moveTo>
                        <a:pt x="7144" y="0"/>
                      </a:moveTo>
                      <a:cubicBezTo>
                        <a:pt x="103188" y="253999"/>
                        <a:pt x="215900" y="496094"/>
                        <a:pt x="238125" y="833437"/>
                      </a:cubicBezTo>
                      <a:lnTo>
                        <a:pt x="109537" y="833437"/>
                      </a:lnTo>
                      <a:cubicBezTo>
                        <a:pt x="94457" y="714376"/>
                        <a:pt x="74612" y="516731"/>
                        <a:pt x="0" y="361950"/>
                      </a:cubicBezTo>
                      <a:lnTo>
                        <a:pt x="7144" y="0"/>
                      </a:lnTo>
                      <a:close/>
                    </a:path>
                  </a:pathLst>
                </a:cu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Rectangle 87"/>
              <p:cNvSpPr/>
              <p:nvPr/>
            </p:nvSpPr>
            <p:spPr bwMode="auto">
              <a:xfrm>
                <a:off x="2416269" y="4025947"/>
                <a:ext cx="357740" cy="5238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88"/>
              <p:cNvSpPr/>
              <p:nvPr/>
            </p:nvSpPr>
            <p:spPr bwMode="auto">
              <a:xfrm>
                <a:off x="2314417" y="3993208"/>
                <a:ext cx="558019" cy="934163"/>
              </a:xfrm>
              <a:custGeom>
                <a:avLst/>
                <a:gdLst>
                  <a:gd name="connsiteX0" fmla="*/ 0 w 608801"/>
                  <a:gd name="connsiteY0" fmla="*/ 0 h 1019175"/>
                  <a:gd name="connsiteX1" fmla="*/ 225692 w 608801"/>
                  <a:gd name="connsiteY1" fmla="*/ 0 h 1019175"/>
                  <a:gd name="connsiteX2" fmla="*/ 225420 w 608801"/>
                  <a:gd name="connsiteY2" fmla="*/ 2381 h 1019175"/>
                  <a:gd name="connsiteX3" fmla="*/ 306382 w 608801"/>
                  <a:gd name="connsiteY3" fmla="*/ 569119 h 1019175"/>
                  <a:gd name="connsiteX4" fmla="*/ 347756 w 608801"/>
                  <a:gd name="connsiteY4" fmla="*/ 283964 h 1019175"/>
                  <a:gd name="connsiteX5" fmla="*/ 379666 w 608801"/>
                  <a:gd name="connsiteY5" fmla="*/ 0 h 1019175"/>
                  <a:gd name="connsiteX6" fmla="*/ 608801 w 608801"/>
                  <a:gd name="connsiteY6" fmla="*/ 0 h 1019175"/>
                  <a:gd name="connsiteX7" fmla="*/ 608801 w 608801"/>
                  <a:gd name="connsiteY7" fmla="*/ 1019175 h 1019175"/>
                  <a:gd name="connsiteX8" fmla="*/ 0 w 608801"/>
                  <a:gd name="connsiteY8" fmla="*/ 1019175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801" h="1019175">
                    <a:moveTo>
                      <a:pt x="0" y="0"/>
                    </a:moveTo>
                    <a:lnTo>
                      <a:pt x="225692" y="0"/>
                    </a:lnTo>
                    <a:lnTo>
                      <a:pt x="225420" y="2381"/>
                    </a:lnTo>
                    <a:cubicBezTo>
                      <a:pt x="252407" y="191294"/>
                      <a:pt x="267488" y="380206"/>
                      <a:pt x="306382" y="569119"/>
                    </a:cubicBezTo>
                    <a:cubicBezTo>
                      <a:pt x="324638" y="475853"/>
                      <a:pt x="336941" y="380206"/>
                      <a:pt x="347756" y="283964"/>
                    </a:cubicBezTo>
                    <a:lnTo>
                      <a:pt x="379666" y="0"/>
                    </a:lnTo>
                    <a:lnTo>
                      <a:pt x="608801" y="0"/>
                    </a:lnTo>
                    <a:lnTo>
                      <a:pt x="608801" y="1019175"/>
                    </a:lnTo>
                    <a:lnTo>
                      <a:pt x="0" y="1019175"/>
                    </a:lnTo>
                    <a:close/>
                  </a:path>
                </a:pathLst>
              </a:cu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89"/>
              <p:cNvSpPr/>
              <p:nvPr/>
            </p:nvSpPr>
            <p:spPr bwMode="auto">
              <a:xfrm rot="5400000">
                <a:off x="2412890" y="3699646"/>
                <a:ext cx="360131" cy="283741"/>
              </a:xfrm>
              <a:custGeom>
                <a:avLst/>
                <a:gdLst>
                  <a:gd name="connsiteX0" fmla="*/ 0 w 392904"/>
                  <a:gd name="connsiteY0" fmla="*/ 184191 h 309562"/>
                  <a:gd name="connsiteX1" fmla="*/ 0 w 392904"/>
                  <a:gd name="connsiteY1" fmla="*/ 125371 h 309562"/>
                  <a:gd name="connsiteX2" fmla="*/ 95323 w 392904"/>
                  <a:gd name="connsiteY2" fmla="*/ 30048 h 309562"/>
                  <a:gd name="connsiteX3" fmla="*/ 107911 w 392904"/>
                  <a:gd name="connsiteY3" fmla="*/ 30048 h 309562"/>
                  <a:gd name="connsiteX4" fmla="*/ 116458 w 392904"/>
                  <a:gd name="connsiteY4" fmla="*/ 9416 h 309562"/>
                  <a:gd name="connsiteX5" fmla="*/ 139189 w 392904"/>
                  <a:gd name="connsiteY5" fmla="*/ 0 h 309562"/>
                  <a:gd name="connsiteX6" fmla="*/ 182279 w 392904"/>
                  <a:gd name="connsiteY6" fmla="*/ 0 h 309562"/>
                  <a:gd name="connsiteX7" fmla="*/ 205010 w 392904"/>
                  <a:gd name="connsiteY7" fmla="*/ 9416 h 309562"/>
                  <a:gd name="connsiteX8" fmla="*/ 213557 w 392904"/>
                  <a:gd name="connsiteY8" fmla="*/ 30048 h 309562"/>
                  <a:gd name="connsiteX9" fmla="*/ 252339 w 392904"/>
                  <a:gd name="connsiteY9" fmla="*/ 30048 h 309562"/>
                  <a:gd name="connsiteX10" fmla="*/ 319742 w 392904"/>
                  <a:gd name="connsiteY10" fmla="*/ 57968 h 309562"/>
                  <a:gd name="connsiteX11" fmla="*/ 336441 w 392904"/>
                  <a:gd name="connsiteY11" fmla="*/ 82735 h 309562"/>
                  <a:gd name="connsiteX12" fmla="*/ 357186 w 392904"/>
                  <a:gd name="connsiteY12" fmla="*/ 80848 h 309562"/>
                  <a:gd name="connsiteX13" fmla="*/ 392904 w 392904"/>
                  <a:gd name="connsiteY13" fmla="*/ 152286 h 309562"/>
                  <a:gd name="connsiteX14" fmla="*/ 357186 w 392904"/>
                  <a:gd name="connsiteY14" fmla="*/ 235629 h 309562"/>
                  <a:gd name="connsiteX15" fmla="*/ 330992 w 392904"/>
                  <a:gd name="connsiteY15" fmla="*/ 235629 h 309562"/>
                  <a:gd name="connsiteX16" fmla="*/ 330992 w 392904"/>
                  <a:gd name="connsiteY16" fmla="*/ 234909 h 309562"/>
                  <a:gd name="connsiteX17" fmla="*/ 319742 w 392904"/>
                  <a:gd name="connsiteY17" fmla="*/ 251594 h 309562"/>
                  <a:gd name="connsiteX18" fmla="*/ 252339 w 392904"/>
                  <a:gd name="connsiteY18" fmla="*/ 279514 h 309562"/>
                  <a:gd name="connsiteX19" fmla="*/ 213557 w 392904"/>
                  <a:gd name="connsiteY19" fmla="*/ 279514 h 309562"/>
                  <a:gd name="connsiteX20" fmla="*/ 205010 w 392904"/>
                  <a:gd name="connsiteY20" fmla="*/ 300146 h 309562"/>
                  <a:gd name="connsiteX21" fmla="*/ 182279 w 392904"/>
                  <a:gd name="connsiteY21" fmla="*/ 309562 h 309562"/>
                  <a:gd name="connsiteX22" fmla="*/ 139189 w 392904"/>
                  <a:gd name="connsiteY22" fmla="*/ 309562 h 309562"/>
                  <a:gd name="connsiteX23" fmla="*/ 116458 w 392904"/>
                  <a:gd name="connsiteY23" fmla="*/ 300146 h 309562"/>
                  <a:gd name="connsiteX24" fmla="*/ 107911 w 392904"/>
                  <a:gd name="connsiteY24" fmla="*/ 279514 h 309562"/>
                  <a:gd name="connsiteX25" fmla="*/ 95323 w 392904"/>
                  <a:gd name="connsiteY25" fmla="*/ 279514 h 309562"/>
                  <a:gd name="connsiteX26" fmla="*/ 0 w 392904"/>
                  <a:gd name="connsiteY26" fmla="*/ 184191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2904" h="309562">
                    <a:moveTo>
                      <a:pt x="0" y="184191"/>
                    </a:moveTo>
                    <a:lnTo>
                      <a:pt x="0" y="125371"/>
                    </a:lnTo>
                    <a:cubicBezTo>
                      <a:pt x="0" y="72726"/>
                      <a:pt x="42678" y="30048"/>
                      <a:pt x="95323" y="30048"/>
                    </a:cubicBezTo>
                    <a:lnTo>
                      <a:pt x="107911" y="30048"/>
                    </a:lnTo>
                    <a:lnTo>
                      <a:pt x="116458" y="9416"/>
                    </a:lnTo>
                    <a:cubicBezTo>
                      <a:pt x="122275" y="3598"/>
                      <a:pt x="130312" y="0"/>
                      <a:pt x="139189" y="0"/>
                    </a:cubicBezTo>
                    <a:lnTo>
                      <a:pt x="182279" y="0"/>
                    </a:lnTo>
                    <a:cubicBezTo>
                      <a:pt x="191156" y="0"/>
                      <a:pt x="199193" y="3598"/>
                      <a:pt x="205010" y="9416"/>
                    </a:cubicBezTo>
                    <a:lnTo>
                      <a:pt x="213557" y="30048"/>
                    </a:lnTo>
                    <a:lnTo>
                      <a:pt x="252339" y="30048"/>
                    </a:lnTo>
                    <a:cubicBezTo>
                      <a:pt x="278662" y="30048"/>
                      <a:pt x="302492" y="40718"/>
                      <a:pt x="319742" y="57968"/>
                    </a:cubicBezTo>
                    <a:lnTo>
                      <a:pt x="336441" y="82735"/>
                    </a:lnTo>
                    <a:lnTo>
                      <a:pt x="357186" y="80848"/>
                    </a:lnTo>
                    <a:lnTo>
                      <a:pt x="392904" y="152286"/>
                    </a:lnTo>
                    <a:lnTo>
                      <a:pt x="357186" y="235629"/>
                    </a:lnTo>
                    <a:lnTo>
                      <a:pt x="330992" y="235629"/>
                    </a:lnTo>
                    <a:lnTo>
                      <a:pt x="330992" y="234909"/>
                    </a:lnTo>
                    <a:lnTo>
                      <a:pt x="319742" y="251594"/>
                    </a:lnTo>
                    <a:cubicBezTo>
                      <a:pt x="302492" y="268845"/>
                      <a:pt x="278662" y="279514"/>
                      <a:pt x="252339" y="279514"/>
                    </a:cubicBezTo>
                    <a:lnTo>
                      <a:pt x="213557" y="279514"/>
                    </a:lnTo>
                    <a:lnTo>
                      <a:pt x="205010" y="300146"/>
                    </a:lnTo>
                    <a:cubicBezTo>
                      <a:pt x="199193" y="305964"/>
                      <a:pt x="191156" y="309562"/>
                      <a:pt x="182279" y="309562"/>
                    </a:cubicBezTo>
                    <a:lnTo>
                      <a:pt x="139189" y="309562"/>
                    </a:lnTo>
                    <a:cubicBezTo>
                      <a:pt x="130312" y="309562"/>
                      <a:pt x="122275" y="305964"/>
                      <a:pt x="116458" y="300146"/>
                    </a:cubicBezTo>
                    <a:lnTo>
                      <a:pt x="107911" y="279514"/>
                    </a:lnTo>
                    <a:lnTo>
                      <a:pt x="95323" y="279514"/>
                    </a:lnTo>
                    <a:cubicBezTo>
                      <a:pt x="42678" y="279514"/>
                      <a:pt x="0" y="236836"/>
                      <a:pt x="0" y="184191"/>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2452964" y="3610879"/>
                <a:ext cx="276723" cy="179344"/>
              </a:xfrm>
              <a:custGeom>
                <a:avLst/>
                <a:gdLst>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1649"/>
                  <a:gd name="connsiteY0" fmla="*/ 190500 h 190500"/>
                  <a:gd name="connsiteX1" fmla="*/ 271463 w 301649"/>
                  <a:gd name="connsiteY1" fmla="*/ 116681 h 190500"/>
                  <a:gd name="connsiteX2" fmla="*/ 195263 w 301649"/>
                  <a:gd name="connsiteY2" fmla="*/ 107156 h 190500"/>
                  <a:gd name="connsiteX3" fmla="*/ 52388 w 301649"/>
                  <a:gd name="connsiteY3" fmla="*/ 100012 h 190500"/>
                  <a:gd name="connsiteX4" fmla="*/ 21431 w 301649"/>
                  <a:gd name="connsiteY4" fmla="*/ 119062 h 190500"/>
                  <a:gd name="connsiteX5" fmla="*/ 23813 w 301649"/>
                  <a:gd name="connsiteY5" fmla="*/ 164306 h 190500"/>
                  <a:gd name="connsiteX6" fmla="*/ 0 w 301649"/>
                  <a:gd name="connsiteY6" fmla="*/ 171450 h 190500"/>
                  <a:gd name="connsiteX7" fmla="*/ 97631 w 301649"/>
                  <a:gd name="connsiteY7" fmla="*/ 0 h 190500"/>
                  <a:gd name="connsiteX8" fmla="*/ 214313 w 301649"/>
                  <a:gd name="connsiteY8" fmla="*/ 40481 h 190500"/>
                  <a:gd name="connsiteX9" fmla="*/ 300038 w 301649"/>
                  <a:gd name="connsiteY9" fmla="*/ 190500 h 190500"/>
                  <a:gd name="connsiteX0" fmla="*/ 300038 w 301649"/>
                  <a:gd name="connsiteY0" fmla="*/ 194507 h 194507"/>
                  <a:gd name="connsiteX1" fmla="*/ 271463 w 301649"/>
                  <a:gd name="connsiteY1" fmla="*/ 120688 h 194507"/>
                  <a:gd name="connsiteX2" fmla="*/ 195263 w 301649"/>
                  <a:gd name="connsiteY2" fmla="*/ 111163 h 194507"/>
                  <a:gd name="connsiteX3" fmla="*/ 52388 w 301649"/>
                  <a:gd name="connsiteY3" fmla="*/ 104019 h 194507"/>
                  <a:gd name="connsiteX4" fmla="*/ 21431 w 301649"/>
                  <a:gd name="connsiteY4" fmla="*/ 123069 h 194507"/>
                  <a:gd name="connsiteX5" fmla="*/ 23813 w 301649"/>
                  <a:gd name="connsiteY5" fmla="*/ 168313 h 194507"/>
                  <a:gd name="connsiteX6" fmla="*/ 0 w 301649"/>
                  <a:gd name="connsiteY6" fmla="*/ 175457 h 194507"/>
                  <a:gd name="connsiteX7" fmla="*/ 97631 w 301649"/>
                  <a:gd name="connsiteY7" fmla="*/ 4007 h 194507"/>
                  <a:gd name="connsiteX8" fmla="*/ 214313 w 301649"/>
                  <a:gd name="connsiteY8" fmla="*/ 44488 h 194507"/>
                  <a:gd name="connsiteX9" fmla="*/ 300038 w 301649"/>
                  <a:gd name="connsiteY9" fmla="*/ 194507 h 194507"/>
                  <a:gd name="connsiteX0" fmla="*/ 300038 w 301649"/>
                  <a:gd name="connsiteY0" fmla="*/ 195665 h 195665"/>
                  <a:gd name="connsiteX1" fmla="*/ 271463 w 301649"/>
                  <a:gd name="connsiteY1" fmla="*/ 121846 h 195665"/>
                  <a:gd name="connsiteX2" fmla="*/ 195263 w 301649"/>
                  <a:gd name="connsiteY2" fmla="*/ 112321 h 195665"/>
                  <a:gd name="connsiteX3" fmla="*/ 52388 w 301649"/>
                  <a:gd name="connsiteY3" fmla="*/ 105177 h 195665"/>
                  <a:gd name="connsiteX4" fmla="*/ 21431 w 301649"/>
                  <a:gd name="connsiteY4" fmla="*/ 124227 h 195665"/>
                  <a:gd name="connsiteX5" fmla="*/ 23813 w 301649"/>
                  <a:gd name="connsiteY5" fmla="*/ 169471 h 195665"/>
                  <a:gd name="connsiteX6" fmla="*/ 0 w 301649"/>
                  <a:gd name="connsiteY6" fmla="*/ 176615 h 195665"/>
                  <a:gd name="connsiteX7" fmla="*/ 97631 w 301649"/>
                  <a:gd name="connsiteY7" fmla="*/ 5165 h 195665"/>
                  <a:gd name="connsiteX8" fmla="*/ 214313 w 301649"/>
                  <a:gd name="connsiteY8" fmla="*/ 45646 h 195665"/>
                  <a:gd name="connsiteX9" fmla="*/ 300038 w 301649"/>
                  <a:gd name="connsiteY9" fmla="*/ 195665 h 195665"/>
                  <a:gd name="connsiteX0" fmla="*/ 300038 w 301649"/>
                  <a:gd name="connsiteY0" fmla="*/ 195665 h 195665"/>
                  <a:gd name="connsiteX1" fmla="*/ 271463 w 301649"/>
                  <a:gd name="connsiteY1" fmla="*/ 121846 h 195665"/>
                  <a:gd name="connsiteX2" fmla="*/ 195263 w 301649"/>
                  <a:gd name="connsiteY2" fmla="*/ 112321 h 195665"/>
                  <a:gd name="connsiteX3" fmla="*/ 52388 w 301649"/>
                  <a:gd name="connsiteY3" fmla="*/ 105177 h 195665"/>
                  <a:gd name="connsiteX4" fmla="*/ 45243 w 301649"/>
                  <a:gd name="connsiteY4" fmla="*/ 150420 h 195665"/>
                  <a:gd name="connsiteX5" fmla="*/ 23813 w 301649"/>
                  <a:gd name="connsiteY5" fmla="*/ 169471 h 195665"/>
                  <a:gd name="connsiteX6" fmla="*/ 0 w 301649"/>
                  <a:gd name="connsiteY6" fmla="*/ 176615 h 195665"/>
                  <a:gd name="connsiteX7" fmla="*/ 97631 w 301649"/>
                  <a:gd name="connsiteY7" fmla="*/ 5165 h 195665"/>
                  <a:gd name="connsiteX8" fmla="*/ 214313 w 301649"/>
                  <a:gd name="connsiteY8" fmla="*/ 45646 h 195665"/>
                  <a:gd name="connsiteX9" fmla="*/ 300038 w 301649"/>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5688 w 302094"/>
                  <a:gd name="connsiteY4" fmla="*/ 150420 h 195665"/>
                  <a:gd name="connsiteX5" fmla="*/ 24258 w 302094"/>
                  <a:gd name="connsiteY5" fmla="*/ 1694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5688 w 302094"/>
                  <a:gd name="connsiteY4" fmla="*/ 150420 h 195665"/>
                  <a:gd name="connsiteX5" fmla="*/ 21877 w 302094"/>
                  <a:gd name="connsiteY5" fmla="*/ 1313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21877 w 302094"/>
                  <a:gd name="connsiteY5" fmla="*/ 1313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1906"/>
                  <a:gd name="connsiteY0" fmla="*/ 195665 h 195665"/>
                  <a:gd name="connsiteX1" fmla="*/ 271908 w 301906"/>
                  <a:gd name="connsiteY1" fmla="*/ 121846 h 195665"/>
                  <a:gd name="connsiteX2" fmla="*/ 195708 w 301906"/>
                  <a:gd name="connsiteY2" fmla="*/ 112321 h 195665"/>
                  <a:gd name="connsiteX3" fmla="*/ 52833 w 301906"/>
                  <a:gd name="connsiteY3" fmla="*/ 105177 h 195665"/>
                  <a:gd name="connsiteX4" fmla="*/ 43307 w 301906"/>
                  <a:gd name="connsiteY4" fmla="*/ 126608 h 195665"/>
                  <a:gd name="connsiteX5" fmla="*/ 12352 w 301906"/>
                  <a:gd name="connsiteY5" fmla="*/ 171852 h 195665"/>
                  <a:gd name="connsiteX6" fmla="*/ 445 w 301906"/>
                  <a:gd name="connsiteY6" fmla="*/ 176615 h 195665"/>
                  <a:gd name="connsiteX7" fmla="*/ 98076 w 301906"/>
                  <a:gd name="connsiteY7" fmla="*/ 5165 h 195665"/>
                  <a:gd name="connsiteX8" fmla="*/ 214758 w 301906"/>
                  <a:gd name="connsiteY8" fmla="*/ 45646 h 195665"/>
                  <a:gd name="connsiteX9" fmla="*/ 300483 w 301906"/>
                  <a:gd name="connsiteY9" fmla="*/ 195665 h 195665"/>
                  <a:gd name="connsiteX0" fmla="*/ 300483 w 301906"/>
                  <a:gd name="connsiteY0" fmla="*/ 195665 h 195665"/>
                  <a:gd name="connsiteX1" fmla="*/ 271908 w 301906"/>
                  <a:gd name="connsiteY1" fmla="*/ 121846 h 195665"/>
                  <a:gd name="connsiteX2" fmla="*/ 195708 w 301906"/>
                  <a:gd name="connsiteY2" fmla="*/ 112321 h 195665"/>
                  <a:gd name="connsiteX3" fmla="*/ 52833 w 301906"/>
                  <a:gd name="connsiteY3" fmla="*/ 105177 h 195665"/>
                  <a:gd name="connsiteX4" fmla="*/ 43307 w 301906"/>
                  <a:gd name="connsiteY4" fmla="*/ 126608 h 195665"/>
                  <a:gd name="connsiteX5" fmla="*/ 12352 w 301906"/>
                  <a:gd name="connsiteY5" fmla="*/ 171852 h 195665"/>
                  <a:gd name="connsiteX6" fmla="*/ 445 w 301906"/>
                  <a:gd name="connsiteY6" fmla="*/ 176615 h 195665"/>
                  <a:gd name="connsiteX7" fmla="*/ 98076 w 301906"/>
                  <a:gd name="connsiteY7" fmla="*/ 5165 h 195665"/>
                  <a:gd name="connsiteX8" fmla="*/ 214758 w 301906"/>
                  <a:gd name="connsiteY8" fmla="*/ 45646 h 195665"/>
                  <a:gd name="connsiteX9" fmla="*/ 300483 w 301906"/>
                  <a:gd name="connsiteY9" fmla="*/ 195665 h 19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906" h="195665">
                    <a:moveTo>
                      <a:pt x="300483" y="195665"/>
                    </a:moveTo>
                    <a:cubicBezTo>
                      <a:pt x="231426" y="159153"/>
                      <a:pt x="281433" y="146452"/>
                      <a:pt x="271908" y="121846"/>
                    </a:cubicBezTo>
                    <a:cubicBezTo>
                      <a:pt x="246508" y="130578"/>
                      <a:pt x="221108" y="115496"/>
                      <a:pt x="195708" y="112321"/>
                    </a:cubicBezTo>
                    <a:cubicBezTo>
                      <a:pt x="117127" y="138515"/>
                      <a:pt x="86170" y="124227"/>
                      <a:pt x="52833" y="105177"/>
                    </a:cubicBezTo>
                    <a:lnTo>
                      <a:pt x="43307" y="126608"/>
                    </a:lnTo>
                    <a:cubicBezTo>
                      <a:pt x="32989" y="141689"/>
                      <a:pt x="32195" y="178203"/>
                      <a:pt x="12352" y="171852"/>
                    </a:cubicBezTo>
                    <a:lnTo>
                      <a:pt x="445" y="176615"/>
                    </a:lnTo>
                    <a:cubicBezTo>
                      <a:pt x="-2730" y="105177"/>
                      <a:pt x="9176" y="22627"/>
                      <a:pt x="98076" y="5165"/>
                    </a:cubicBezTo>
                    <a:cubicBezTo>
                      <a:pt x="186976" y="-12297"/>
                      <a:pt x="204439" y="17864"/>
                      <a:pt x="214758" y="45646"/>
                    </a:cubicBezTo>
                    <a:cubicBezTo>
                      <a:pt x="302864" y="31358"/>
                      <a:pt x="305246" y="133753"/>
                      <a:pt x="300483" y="195665"/>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2" name="Rounded Rectangle 91"/>
              <p:cNvSpPr/>
              <p:nvPr/>
            </p:nvSpPr>
            <p:spPr bwMode="auto">
              <a:xfrm>
                <a:off x="2435328" y="4789610"/>
                <a:ext cx="310294" cy="15240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3" name="Rounded Rectangle 92"/>
              <p:cNvSpPr/>
              <p:nvPr/>
            </p:nvSpPr>
            <p:spPr bwMode="auto">
              <a:xfrm>
                <a:off x="2099511" y="4118098"/>
                <a:ext cx="985836" cy="671512"/>
              </a:xfrm>
              <a:prstGeom prst="roundRect">
                <a:avLst>
                  <a:gd name="adj" fmla="val 469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20"/>
              <p:cNvSpPr>
                <a:spLocks noEditPoints="1"/>
              </p:cNvSpPr>
              <p:nvPr/>
            </p:nvSpPr>
            <p:spPr bwMode="black">
              <a:xfrm>
                <a:off x="1977331" y="4097973"/>
                <a:ext cx="1230016" cy="85515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4B0045"/>
              </a:solidFill>
              <a:extLst/>
            </p:spPr>
            <p:txBody>
              <a:bodyPr vert="horz" wrap="square" lIns="80687" tIns="40344" rIns="80687" bIns="40344" numCol="1" anchor="t" anchorCtr="0" compatLnSpc="1">
                <a:prstTxWarp prst="textNoShape">
                  <a:avLst/>
                </a:prstTxWarp>
              </a:bodyPr>
              <a:lstStyle/>
              <a:p>
                <a:pPr defTabSz="913949"/>
                <a:endParaRPr lang="en-US" sz="882" dirty="0">
                  <a:solidFill>
                    <a:srgbClr val="FFFFFF"/>
                  </a:solidFill>
                </a:endParaRPr>
              </a:p>
            </p:txBody>
          </p:sp>
          <p:sp>
            <p:nvSpPr>
              <p:cNvPr id="95" name="Freeform 94"/>
              <p:cNvSpPr/>
              <p:nvPr/>
            </p:nvSpPr>
            <p:spPr bwMode="auto">
              <a:xfrm>
                <a:off x="3775934" y="5874824"/>
                <a:ext cx="128775" cy="619865"/>
              </a:xfrm>
              <a:custGeom>
                <a:avLst/>
                <a:gdLst>
                  <a:gd name="connsiteX0" fmla="*/ 0 w 140494"/>
                  <a:gd name="connsiteY0" fmla="*/ 14288 h 676275"/>
                  <a:gd name="connsiteX1" fmla="*/ 19050 w 140494"/>
                  <a:gd name="connsiteY1" fmla="*/ 676275 h 676275"/>
                  <a:gd name="connsiteX2" fmla="*/ 133350 w 140494"/>
                  <a:gd name="connsiteY2" fmla="*/ 664369 h 676275"/>
                  <a:gd name="connsiteX3" fmla="*/ 140494 w 140494"/>
                  <a:gd name="connsiteY3" fmla="*/ 0 h 676275"/>
                  <a:gd name="connsiteX4" fmla="*/ 0 w 140494"/>
                  <a:gd name="connsiteY4" fmla="*/ 14288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 h="676275">
                    <a:moveTo>
                      <a:pt x="0" y="14288"/>
                    </a:moveTo>
                    <a:lnTo>
                      <a:pt x="19050" y="676275"/>
                    </a:lnTo>
                    <a:lnTo>
                      <a:pt x="133350" y="664369"/>
                    </a:lnTo>
                    <a:cubicBezTo>
                      <a:pt x="135731" y="442913"/>
                      <a:pt x="138113" y="221456"/>
                      <a:pt x="140494" y="0"/>
                    </a:cubicBezTo>
                    <a:lnTo>
                      <a:pt x="0" y="14288"/>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95"/>
              <p:cNvSpPr/>
              <p:nvPr/>
            </p:nvSpPr>
            <p:spPr bwMode="auto">
              <a:xfrm>
                <a:off x="3926535" y="5874824"/>
                <a:ext cx="128775" cy="619865"/>
              </a:xfrm>
              <a:custGeom>
                <a:avLst/>
                <a:gdLst>
                  <a:gd name="connsiteX0" fmla="*/ 0 w 140494"/>
                  <a:gd name="connsiteY0" fmla="*/ 14288 h 676275"/>
                  <a:gd name="connsiteX1" fmla="*/ 19050 w 140494"/>
                  <a:gd name="connsiteY1" fmla="*/ 676275 h 676275"/>
                  <a:gd name="connsiteX2" fmla="*/ 133350 w 140494"/>
                  <a:gd name="connsiteY2" fmla="*/ 664369 h 676275"/>
                  <a:gd name="connsiteX3" fmla="*/ 140494 w 140494"/>
                  <a:gd name="connsiteY3" fmla="*/ 0 h 676275"/>
                  <a:gd name="connsiteX4" fmla="*/ 0 w 140494"/>
                  <a:gd name="connsiteY4" fmla="*/ 14288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 h="676275">
                    <a:moveTo>
                      <a:pt x="0" y="14288"/>
                    </a:moveTo>
                    <a:lnTo>
                      <a:pt x="19050" y="676275"/>
                    </a:lnTo>
                    <a:lnTo>
                      <a:pt x="133350" y="664369"/>
                    </a:lnTo>
                    <a:cubicBezTo>
                      <a:pt x="135731" y="442913"/>
                      <a:pt x="138113" y="221456"/>
                      <a:pt x="140494" y="0"/>
                    </a:cubicBezTo>
                    <a:lnTo>
                      <a:pt x="0" y="14288"/>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96"/>
              <p:cNvSpPr/>
              <p:nvPr/>
            </p:nvSpPr>
            <p:spPr bwMode="auto">
              <a:xfrm>
                <a:off x="3708272" y="5431752"/>
                <a:ext cx="399420" cy="469263"/>
              </a:xfrm>
              <a:custGeom>
                <a:avLst/>
                <a:gdLst>
                  <a:gd name="connsiteX0" fmla="*/ 0 w 435769"/>
                  <a:gd name="connsiteY0" fmla="*/ 14287 h 511968"/>
                  <a:gd name="connsiteX1" fmla="*/ 23813 w 435769"/>
                  <a:gd name="connsiteY1" fmla="*/ 511968 h 511968"/>
                  <a:gd name="connsiteX2" fmla="*/ 421482 w 435769"/>
                  <a:gd name="connsiteY2" fmla="*/ 511968 h 511968"/>
                  <a:gd name="connsiteX3" fmla="*/ 435769 w 435769"/>
                  <a:gd name="connsiteY3" fmla="*/ 0 h 511968"/>
                  <a:gd name="connsiteX4" fmla="*/ 0 w 435769"/>
                  <a:gd name="connsiteY4" fmla="*/ 14287 h 511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69" h="511968">
                    <a:moveTo>
                      <a:pt x="0" y="14287"/>
                    </a:moveTo>
                    <a:lnTo>
                      <a:pt x="23813" y="511968"/>
                    </a:lnTo>
                    <a:lnTo>
                      <a:pt x="421482" y="511968"/>
                    </a:lnTo>
                    <a:lnTo>
                      <a:pt x="435769" y="0"/>
                    </a:lnTo>
                    <a:lnTo>
                      <a:pt x="0" y="14287"/>
                    </a:lnTo>
                    <a:close/>
                  </a:path>
                </a:pathLst>
              </a:cu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eeform 97"/>
              <p:cNvSpPr/>
              <p:nvPr/>
            </p:nvSpPr>
            <p:spPr bwMode="auto">
              <a:xfrm>
                <a:off x="3735754" y="4571798"/>
                <a:ext cx="130396" cy="120309"/>
              </a:xfrm>
              <a:custGeom>
                <a:avLst/>
                <a:gdLst>
                  <a:gd name="connsiteX0" fmla="*/ 41275 w 123825"/>
                  <a:gd name="connsiteY0" fmla="*/ 0 h 127000"/>
                  <a:gd name="connsiteX1" fmla="*/ 0 w 123825"/>
                  <a:gd name="connsiteY1" fmla="*/ 34925 h 127000"/>
                  <a:gd name="connsiteX2" fmla="*/ 104775 w 123825"/>
                  <a:gd name="connsiteY2" fmla="*/ 127000 h 127000"/>
                  <a:gd name="connsiteX3" fmla="*/ 123825 w 123825"/>
                  <a:gd name="connsiteY3" fmla="*/ 15875 h 127000"/>
                  <a:gd name="connsiteX4" fmla="*/ 41275 w 123825"/>
                  <a:gd name="connsiteY4" fmla="*/ 0 h 127000"/>
                  <a:gd name="connsiteX0" fmla="*/ 57150 w 139700"/>
                  <a:gd name="connsiteY0" fmla="*/ 0 h 127000"/>
                  <a:gd name="connsiteX1" fmla="*/ 0 w 139700"/>
                  <a:gd name="connsiteY1" fmla="*/ 34925 h 127000"/>
                  <a:gd name="connsiteX2" fmla="*/ 120650 w 139700"/>
                  <a:gd name="connsiteY2" fmla="*/ 127000 h 127000"/>
                  <a:gd name="connsiteX3" fmla="*/ 139700 w 139700"/>
                  <a:gd name="connsiteY3" fmla="*/ 15875 h 127000"/>
                  <a:gd name="connsiteX4" fmla="*/ 57150 w 139700"/>
                  <a:gd name="connsiteY4" fmla="*/ 0 h 127000"/>
                  <a:gd name="connsiteX0" fmla="*/ 57150 w 139700"/>
                  <a:gd name="connsiteY0" fmla="*/ 0 h 127000"/>
                  <a:gd name="connsiteX1" fmla="*/ 0 w 139700"/>
                  <a:gd name="connsiteY1" fmla="*/ 34925 h 127000"/>
                  <a:gd name="connsiteX2" fmla="*/ 120650 w 139700"/>
                  <a:gd name="connsiteY2" fmla="*/ 127000 h 127000"/>
                  <a:gd name="connsiteX3" fmla="*/ 139700 w 139700"/>
                  <a:gd name="connsiteY3" fmla="*/ 15875 h 127000"/>
                  <a:gd name="connsiteX4" fmla="*/ 57150 w 139700"/>
                  <a:gd name="connsiteY4" fmla="*/ 0 h 127000"/>
                  <a:gd name="connsiteX0" fmla="*/ 59779 w 142329"/>
                  <a:gd name="connsiteY0" fmla="*/ 0 h 127000"/>
                  <a:gd name="connsiteX1" fmla="*/ 2629 w 142329"/>
                  <a:gd name="connsiteY1" fmla="*/ 34925 h 127000"/>
                  <a:gd name="connsiteX2" fmla="*/ 123279 w 142329"/>
                  <a:gd name="connsiteY2" fmla="*/ 127000 h 127000"/>
                  <a:gd name="connsiteX3" fmla="*/ 142329 w 142329"/>
                  <a:gd name="connsiteY3" fmla="*/ 15875 h 127000"/>
                  <a:gd name="connsiteX4" fmla="*/ 59779 w 142329"/>
                  <a:gd name="connsiteY4" fmla="*/ 0 h 127000"/>
                  <a:gd name="connsiteX0" fmla="*/ 59712 w 142262"/>
                  <a:gd name="connsiteY0" fmla="*/ 0 h 131258"/>
                  <a:gd name="connsiteX1" fmla="*/ 2562 w 142262"/>
                  <a:gd name="connsiteY1" fmla="*/ 34925 h 131258"/>
                  <a:gd name="connsiteX2" fmla="*/ 123212 w 142262"/>
                  <a:gd name="connsiteY2" fmla="*/ 127000 h 131258"/>
                  <a:gd name="connsiteX3" fmla="*/ 142262 w 142262"/>
                  <a:gd name="connsiteY3" fmla="*/ 15875 h 131258"/>
                  <a:gd name="connsiteX4" fmla="*/ 59712 w 142262"/>
                  <a:gd name="connsiteY4" fmla="*/ 0 h 1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62" h="131258">
                    <a:moveTo>
                      <a:pt x="59712" y="0"/>
                    </a:moveTo>
                    <a:cubicBezTo>
                      <a:pt x="78762" y="94192"/>
                      <a:pt x="21612" y="23283"/>
                      <a:pt x="2562" y="34925"/>
                    </a:cubicBezTo>
                    <a:cubicBezTo>
                      <a:pt x="-17546" y="144992"/>
                      <a:pt x="86170" y="134408"/>
                      <a:pt x="123212" y="127000"/>
                    </a:cubicBezTo>
                    <a:lnTo>
                      <a:pt x="142262" y="15875"/>
                    </a:lnTo>
                    <a:lnTo>
                      <a:pt x="59712" y="0"/>
                    </a:lnTo>
                    <a:close/>
                  </a:path>
                </a:pathLst>
              </a:cu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98"/>
              <p:cNvSpPr/>
              <p:nvPr/>
            </p:nvSpPr>
            <p:spPr bwMode="auto">
              <a:xfrm flipH="1">
                <a:off x="3971477" y="4571798"/>
                <a:ext cx="130396" cy="120309"/>
              </a:xfrm>
              <a:custGeom>
                <a:avLst/>
                <a:gdLst>
                  <a:gd name="connsiteX0" fmla="*/ 41275 w 123825"/>
                  <a:gd name="connsiteY0" fmla="*/ 0 h 127000"/>
                  <a:gd name="connsiteX1" fmla="*/ 0 w 123825"/>
                  <a:gd name="connsiteY1" fmla="*/ 34925 h 127000"/>
                  <a:gd name="connsiteX2" fmla="*/ 104775 w 123825"/>
                  <a:gd name="connsiteY2" fmla="*/ 127000 h 127000"/>
                  <a:gd name="connsiteX3" fmla="*/ 123825 w 123825"/>
                  <a:gd name="connsiteY3" fmla="*/ 15875 h 127000"/>
                  <a:gd name="connsiteX4" fmla="*/ 41275 w 123825"/>
                  <a:gd name="connsiteY4" fmla="*/ 0 h 127000"/>
                  <a:gd name="connsiteX0" fmla="*/ 57150 w 139700"/>
                  <a:gd name="connsiteY0" fmla="*/ 0 h 127000"/>
                  <a:gd name="connsiteX1" fmla="*/ 0 w 139700"/>
                  <a:gd name="connsiteY1" fmla="*/ 34925 h 127000"/>
                  <a:gd name="connsiteX2" fmla="*/ 120650 w 139700"/>
                  <a:gd name="connsiteY2" fmla="*/ 127000 h 127000"/>
                  <a:gd name="connsiteX3" fmla="*/ 139700 w 139700"/>
                  <a:gd name="connsiteY3" fmla="*/ 15875 h 127000"/>
                  <a:gd name="connsiteX4" fmla="*/ 57150 w 139700"/>
                  <a:gd name="connsiteY4" fmla="*/ 0 h 127000"/>
                  <a:gd name="connsiteX0" fmla="*/ 57150 w 139700"/>
                  <a:gd name="connsiteY0" fmla="*/ 0 h 127000"/>
                  <a:gd name="connsiteX1" fmla="*/ 0 w 139700"/>
                  <a:gd name="connsiteY1" fmla="*/ 34925 h 127000"/>
                  <a:gd name="connsiteX2" fmla="*/ 120650 w 139700"/>
                  <a:gd name="connsiteY2" fmla="*/ 127000 h 127000"/>
                  <a:gd name="connsiteX3" fmla="*/ 139700 w 139700"/>
                  <a:gd name="connsiteY3" fmla="*/ 15875 h 127000"/>
                  <a:gd name="connsiteX4" fmla="*/ 57150 w 139700"/>
                  <a:gd name="connsiteY4" fmla="*/ 0 h 127000"/>
                  <a:gd name="connsiteX0" fmla="*/ 59779 w 142329"/>
                  <a:gd name="connsiteY0" fmla="*/ 0 h 127000"/>
                  <a:gd name="connsiteX1" fmla="*/ 2629 w 142329"/>
                  <a:gd name="connsiteY1" fmla="*/ 34925 h 127000"/>
                  <a:gd name="connsiteX2" fmla="*/ 123279 w 142329"/>
                  <a:gd name="connsiteY2" fmla="*/ 127000 h 127000"/>
                  <a:gd name="connsiteX3" fmla="*/ 142329 w 142329"/>
                  <a:gd name="connsiteY3" fmla="*/ 15875 h 127000"/>
                  <a:gd name="connsiteX4" fmla="*/ 59779 w 142329"/>
                  <a:gd name="connsiteY4" fmla="*/ 0 h 127000"/>
                  <a:gd name="connsiteX0" fmla="*/ 59712 w 142262"/>
                  <a:gd name="connsiteY0" fmla="*/ 0 h 131258"/>
                  <a:gd name="connsiteX1" fmla="*/ 2562 w 142262"/>
                  <a:gd name="connsiteY1" fmla="*/ 34925 h 131258"/>
                  <a:gd name="connsiteX2" fmla="*/ 123212 w 142262"/>
                  <a:gd name="connsiteY2" fmla="*/ 127000 h 131258"/>
                  <a:gd name="connsiteX3" fmla="*/ 142262 w 142262"/>
                  <a:gd name="connsiteY3" fmla="*/ 15875 h 131258"/>
                  <a:gd name="connsiteX4" fmla="*/ 59712 w 142262"/>
                  <a:gd name="connsiteY4" fmla="*/ 0 h 1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62" h="131258">
                    <a:moveTo>
                      <a:pt x="59712" y="0"/>
                    </a:moveTo>
                    <a:cubicBezTo>
                      <a:pt x="78762" y="94192"/>
                      <a:pt x="21612" y="23283"/>
                      <a:pt x="2562" y="34925"/>
                    </a:cubicBezTo>
                    <a:cubicBezTo>
                      <a:pt x="-17546" y="144992"/>
                      <a:pt x="86170" y="134408"/>
                      <a:pt x="123212" y="127000"/>
                    </a:cubicBezTo>
                    <a:lnTo>
                      <a:pt x="142262" y="15875"/>
                    </a:lnTo>
                    <a:lnTo>
                      <a:pt x="59712" y="0"/>
                    </a:lnTo>
                    <a:close/>
                  </a:path>
                </a:pathLst>
              </a:cu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3837048" y="4705665"/>
                <a:ext cx="150601" cy="3739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ounded Rectangle 100"/>
              <p:cNvSpPr/>
              <p:nvPr/>
            </p:nvSpPr>
            <p:spPr bwMode="auto">
              <a:xfrm>
                <a:off x="4203728" y="5265872"/>
                <a:ext cx="69844" cy="113496"/>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ounded Rectangle 101"/>
              <p:cNvSpPr/>
              <p:nvPr/>
            </p:nvSpPr>
            <p:spPr bwMode="auto">
              <a:xfrm>
                <a:off x="3545982" y="5265872"/>
                <a:ext cx="69844" cy="113496"/>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a:off x="3528570" y="4705665"/>
                <a:ext cx="756643" cy="747912"/>
              </a:xfrm>
              <a:custGeom>
                <a:avLst/>
                <a:gdLst>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76275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76275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76275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76275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76275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98425 w 825500"/>
                  <a:gd name="connsiteY10" fmla="*/ 657225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104775 w 825500"/>
                  <a:gd name="connsiteY10" fmla="*/ 660400 h 815975"/>
                  <a:gd name="connsiteX11" fmla="*/ 0 w 825500"/>
                  <a:gd name="connsiteY11" fmla="*/ 657225 h 815975"/>
                  <a:gd name="connsiteX12" fmla="*/ 149225 w 825500"/>
                  <a:gd name="connsiteY12" fmla="*/ 28575 h 815975"/>
                  <a:gd name="connsiteX13" fmla="*/ 336550 w 825500"/>
                  <a:gd name="connsiteY13" fmla="*/ 0 h 815975"/>
                  <a:gd name="connsiteX0" fmla="*/ 336550 w 825500"/>
                  <a:gd name="connsiteY0" fmla="*/ 0 h 815975"/>
                  <a:gd name="connsiteX1" fmla="*/ 415925 w 825500"/>
                  <a:gd name="connsiteY1" fmla="*/ 574675 h 815975"/>
                  <a:gd name="connsiteX2" fmla="*/ 492125 w 825500"/>
                  <a:gd name="connsiteY2" fmla="*/ 3175 h 815975"/>
                  <a:gd name="connsiteX3" fmla="*/ 676275 w 825500"/>
                  <a:gd name="connsiteY3" fmla="*/ 19050 h 815975"/>
                  <a:gd name="connsiteX4" fmla="*/ 825500 w 825500"/>
                  <a:gd name="connsiteY4" fmla="*/ 654050 h 815975"/>
                  <a:gd name="connsiteX5" fmla="*/ 717550 w 825500"/>
                  <a:gd name="connsiteY5" fmla="*/ 657225 h 815975"/>
                  <a:gd name="connsiteX6" fmla="*/ 666750 w 825500"/>
                  <a:gd name="connsiteY6" fmla="*/ 285750 h 815975"/>
                  <a:gd name="connsiteX7" fmla="*/ 638175 w 825500"/>
                  <a:gd name="connsiteY7" fmla="*/ 815975 h 815975"/>
                  <a:gd name="connsiteX8" fmla="*/ 187325 w 825500"/>
                  <a:gd name="connsiteY8" fmla="*/ 815975 h 815975"/>
                  <a:gd name="connsiteX9" fmla="*/ 171450 w 825500"/>
                  <a:gd name="connsiteY9" fmla="*/ 285750 h 815975"/>
                  <a:gd name="connsiteX10" fmla="*/ 104775 w 825500"/>
                  <a:gd name="connsiteY10" fmla="*/ 660400 h 815975"/>
                  <a:gd name="connsiteX11" fmla="*/ 0 w 825500"/>
                  <a:gd name="connsiteY11" fmla="*/ 657225 h 815975"/>
                  <a:gd name="connsiteX12" fmla="*/ 149225 w 825500"/>
                  <a:gd name="connsiteY12" fmla="*/ 28575 h 815975"/>
                  <a:gd name="connsiteX13" fmla="*/ 336550 w 825500"/>
                  <a:gd name="connsiteY13" fmla="*/ 0 h 8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5500" h="815975">
                    <a:moveTo>
                      <a:pt x="336550" y="0"/>
                    </a:moveTo>
                    <a:lnTo>
                      <a:pt x="415925" y="574675"/>
                    </a:lnTo>
                    <a:lnTo>
                      <a:pt x="492125" y="3175"/>
                    </a:lnTo>
                    <a:lnTo>
                      <a:pt x="676275" y="19050"/>
                    </a:lnTo>
                    <a:cubicBezTo>
                      <a:pt x="799042" y="262467"/>
                      <a:pt x="817033" y="531283"/>
                      <a:pt x="825500" y="654050"/>
                    </a:cubicBezTo>
                    <a:lnTo>
                      <a:pt x="717550" y="657225"/>
                    </a:lnTo>
                    <a:cubicBezTo>
                      <a:pt x="729192" y="536575"/>
                      <a:pt x="693208" y="393700"/>
                      <a:pt x="666750" y="285750"/>
                    </a:cubicBezTo>
                    <a:lnTo>
                      <a:pt x="638175" y="815975"/>
                    </a:lnTo>
                    <a:lnTo>
                      <a:pt x="187325" y="815975"/>
                    </a:lnTo>
                    <a:lnTo>
                      <a:pt x="171450" y="285750"/>
                    </a:lnTo>
                    <a:cubicBezTo>
                      <a:pt x="134408" y="384175"/>
                      <a:pt x="110067" y="530225"/>
                      <a:pt x="104775" y="660400"/>
                    </a:cubicBezTo>
                    <a:lnTo>
                      <a:pt x="0" y="657225"/>
                    </a:lnTo>
                    <a:cubicBezTo>
                      <a:pt x="21167" y="508000"/>
                      <a:pt x="35983" y="276225"/>
                      <a:pt x="149225" y="28575"/>
                    </a:cubicBezTo>
                    <a:lnTo>
                      <a:pt x="336550" y="0"/>
                    </a:lnTo>
                    <a:close/>
                  </a:path>
                </a:pathLst>
              </a:cu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4" name="Freeform 103"/>
              <p:cNvSpPr/>
              <p:nvPr/>
            </p:nvSpPr>
            <p:spPr bwMode="auto">
              <a:xfrm>
                <a:off x="3779411" y="6453666"/>
                <a:ext cx="127481" cy="63197"/>
              </a:xfrm>
              <a:custGeom>
                <a:avLst/>
                <a:gdLst>
                  <a:gd name="connsiteX0" fmla="*/ 93857 w 187714"/>
                  <a:gd name="connsiteY0" fmla="*/ 0 h 93056"/>
                  <a:gd name="connsiteX1" fmla="*/ 180525 w 187714"/>
                  <a:gd name="connsiteY1" fmla="*/ 57448 h 93056"/>
                  <a:gd name="connsiteX2" fmla="*/ 187714 w 187714"/>
                  <a:gd name="connsiteY2" fmla="*/ 93056 h 93056"/>
                  <a:gd name="connsiteX3" fmla="*/ 0 w 187714"/>
                  <a:gd name="connsiteY3" fmla="*/ 93056 h 93056"/>
                  <a:gd name="connsiteX4" fmla="*/ 7189 w 187714"/>
                  <a:gd name="connsiteY4" fmla="*/ 57448 h 93056"/>
                  <a:gd name="connsiteX5" fmla="*/ 93857 w 187714"/>
                  <a:gd name="connsiteY5" fmla="*/ 0 h 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4" h="93056">
                    <a:moveTo>
                      <a:pt x="93857" y="0"/>
                    </a:moveTo>
                    <a:cubicBezTo>
                      <a:pt x="132818" y="0"/>
                      <a:pt x="166246" y="23688"/>
                      <a:pt x="180525" y="57448"/>
                    </a:cubicBezTo>
                    <a:lnTo>
                      <a:pt x="187714" y="93056"/>
                    </a:lnTo>
                    <a:lnTo>
                      <a:pt x="0" y="93056"/>
                    </a:lnTo>
                    <a:lnTo>
                      <a:pt x="7189" y="57448"/>
                    </a:lnTo>
                    <a:cubicBezTo>
                      <a:pt x="21468" y="23688"/>
                      <a:pt x="54896" y="0"/>
                      <a:pt x="93857"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dirty="0">
                  <a:solidFill>
                    <a:srgbClr val="FFFFFF"/>
                  </a:solidFill>
                </a:endParaRPr>
              </a:p>
            </p:txBody>
          </p:sp>
          <p:sp>
            <p:nvSpPr>
              <p:cNvPr id="105" name="Freeform 104"/>
              <p:cNvSpPr/>
              <p:nvPr/>
            </p:nvSpPr>
            <p:spPr bwMode="auto">
              <a:xfrm>
                <a:off x="3930012" y="6453666"/>
                <a:ext cx="127481" cy="63197"/>
              </a:xfrm>
              <a:custGeom>
                <a:avLst/>
                <a:gdLst>
                  <a:gd name="connsiteX0" fmla="*/ 93857 w 187714"/>
                  <a:gd name="connsiteY0" fmla="*/ 0 h 93056"/>
                  <a:gd name="connsiteX1" fmla="*/ 180525 w 187714"/>
                  <a:gd name="connsiteY1" fmla="*/ 57448 h 93056"/>
                  <a:gd name="connsiteX2" fmla="*/ 187714 w 187714"/>
                  <a:gd name="connsiteY2" fmla="*/ 93056 h 93056"/>
                  <a:gd name="connsiteX3" fmla="*/ 0 w 187714"/>
                  <a:gd name="connsiteY3" fmla="*/ 93056 h 93056"/>
                  <a:gd name="connsiteX4" fmla="*/ 7189 w 187714"/>
                  <a:gd name="connsiteY4" fmla="*/ 57448 h 93056"/>
                  <a:gd name="connsiteX5" fmla="*/ 93857 w 187714"/>
                  <a:gd name="connsiteY5" fmla="*/ 0 h 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4" h="93056">
                    <a:moveTo>
                      <a:pt x="93857" y="0"/>
                    </a:moveTo>
                    <a:cubicBezTo>
                      <a:pt x="132818" y="0"/>
                      <a:pt x="166246" y="23688"/>
                      <a:pt x="180525" y="57448"/>
                    </a:cubicBezTo>
                    <a:lnTo>
                      <a:pt x="187714" y="93056"/>
                    </a:lnTo>
                    <a:lnTo>
                      <a:pt x="0" y="93056"/>
                    </a:lnTo>
                    <a:lnTo>
                      <a:pt x="7189" y="57448"/>
                    </a:lnTo>
                    <a:cubicBezTo>
                      <a:pt x="21468" y="23688"/>
                      <a:pt x="54896" y="0"/>
                      <a:pt x="93857"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dirty="0">
                  <a:solidFill>
                    <a:srgbClr val="FFFFFF"/>
                  </a:solidFill>
                </a:endParaRPr>
              </a:p>
            </p:txBody>
          </p:sp>
          <p:sp>
            <p:nvSpPr>
              <p:cNvPr id="106" name="Freeform 105"/>
              <p:cNvSpPr/>
              <p:nvPr/>
            </p:nvSpPr>
            <p:spPr bwMode="auto">
              <a:xfrm rot="5400000">
                <a:off x="3738796" y="4411198"/>
                <a:ext cx="360131" cy="283741"/>
              </a:xfrm>
              <a:custGeom>
                <a:avLst/>
                <a:gdLst>
                  <a:gd name="connsiteX0" fmla="*/ 0 w 392904"/>
                  <a:gd name="connsiteY0" fmla="*/ 184191 h 309562"/>
                  <a:gd name="connsiteX1" fmla="*/ 0 w 392904"/>
                  <a:gd name="connsiteY1" fmla="*/ 125371 h 309562"/>
                  <a:gd name="connsiteX2" fmla="*/ 95323 w 392904"/>
                  <a:gd name="connsiteY2" fmla="*/ 30048 h 309562"/>
                  <a:gd name="connsiteX3" fmla="*/ 107911 w 392904"/>
                  <a:gd name="connsiteY3" fmla="*/ 30048 h 309562"/>
                  <a:gd name="connsiteX4" fmla="*/ 116458 w 392904"/>
                  <a:gd name="connsiteY4" fmla="*/ 9416 h 309562"/>
                  <a:gd name="connsiteX5" fmla="*/ 139189 w 392904"/>
                  <a:gd name="connsiteY5" fmla="*/ 0 h 309562"/>
                  <a:gd name="connsiteX6" fmla="*/ 182279 w 392904"/>
                  <a:gd name="connsiteY6" fmla="*/ 0 h 309562"/>
                  <a:gd name="connsiteX7" fmla="*/ 205010 w 392904"/>
                  <a:gd name="connsiteY7" fmla="*/ 9416 h 309562"/>
                  <a:gd name="connsiteX8" fmla="*/ 213557 w 392904"/>
                  <a:gd name="connsiteY8" fmla="*/ 30048 h 309562"/>
                  <a:gd name="connsiteX9" fmla="*/ 252339 w 392904"/>
                  <a:gd name="connsiteY9" fmla="*/ 30048 h 309562"/>
                  <a:gd name="connsiteX10" fmla="*/ 319742 w 392904"/>
                  <a:gd name="connsiteY10" fmla="*/ 57968 h 309562"/>
                  <a:gd name="connsiteX11" fmla="*/ 336441 w 392904"/>
                  <a:gd name="connsiteY11" fmla="*/ 82735 h 309562"/>
                  <a:gd name="connsiteX12" fmla="*/ 357186 w 392904"/>
                  <a:gd name="connsiteY12" fmla="*/ 80848 h 309562"/>
                  <a:gd name="connsiteX13" fmla="*/ 392904 w 392904"/>
                  <a:gd name="connsiteY13" fmla="*/ 152286 h 309562"/>
                  <a:gd name="connsiteX14" fmla="*/ 357186 w 392904"/>
                  <a:gd name="connsiteY14" fmla="*/ 235629 h 309562"/>
                  <a:gd name="connsiteX15" fmla="*/ 330992 w 392904"/>
                  <a:gd name="connsiteY15" fmla="*/ 235629 h 309562"/>
                  <a:gd name="connsiteX16" fmla="*/ 330992 w 392904"/>
                  <a:gd name="connsiteY16" fmla="*/ 234909 h 309562"/>
                  <a:gd name="connsiteX17" fmla="*/ 319742 w 392904"/>
                  <a:gd name="connsiteY17" fmla="*/ 251594 h 309562"/>
                  <a:gd name="connsiteX18" fmla="*/ 252339 w 392904"/>
                  <a:gd name="connsiteY18" fmla="*/ 279514 h 309562"/>
                  <a:gd name="connsiteX19" fmla="*/ 213557 w 392904"/>
                  <a:gd name="connsiteY19" fmla="*/ 279514 h 309562"/>
                  <a:gd name="connsiteX20" fmla="*/ 205010 w 392904"/>
                  <a:gd name="connsiteY20" fmla="*/ 300146 h 309562"/>
                  <a:gd name="connsiteX21" fmla="*/ 182279 w 392904"/>
                  <a:gd name="connsiteY21" fmla="*/ 309562 h 309562"/>
                  <a:gd name="connsiteX22" fmla="*/ 139189 w 392904"/>
                  <a:gd name="connsiteY22" fmla="*/ 309562 h 309562"/>
                  <a:gd name="connsiteX23" fmla="*/ 116458 w 392904"/>
                  <a:gd name="connsiteY23" fmla="*/ 300146 h 309562"/>
                  <a:gd name="connsiteX24" fmla="*/ 107911 w 392904"/>
                  <a:gd name="connsiteY24" fmla="*/ 279514 h 309562"/>
                  <a:gd name="connsiteX25" fmla="*/ 95323 w 392904"/>
                  <a:gd name="connsiteY25" fmla="*/ 279514 h 309562"/>
                  <a:gd name="connsiteX26" fmla="*/ 0 w 392904"/>
                  <a:gd name="connsiteY26" fmla="*/ 184191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2904" h="309562">
                    <a:moveTo>
                      <a:pt x="0" y="184191"/>
                    </a:moveTo>
                    <a:lnTo>
                      <a:pt x="0" y="125371"/>
                    </a:lnTo>
                    <a:cubicBezTo>
                      <a:pt x="0" y="72726"/>
                      <a:pt x="42678" y="30048"/>
                      <a:pt x="95323" y="30048"/>
                    </a:cubicBezTo>
                    <a:lnTo>
                      <a:pt x="107911" y="30048"/>
                    </a:lnTo>
                    <a:lnTo>
                      <a:pt x="116458" y="9416"/>
                    </a:lnTo>
                    <a:cubicBezTo>
                      <a:pt x="122275" y="3598"/>
                      <a:pt x="130312" y="0"/>
                      <a:pt x="139189" y="0"/>
                    </a:cubicBezTo>
                    <a:lnTo>
                      <a:pt x="182279" y="0"/>
                    </a:lnTo>
                    <a:cubicBezTo>
                      <a:pt x="191156" y="0"/>
                      <a:pt x="199193" y="3598"/>
                      <a:pt x="205010" y="9416"/>
                    </a:cubicBezTo>
                    <a:lnTo>
                      <a:pt x="213557" y="30048"/>
                    </a:lnTo>
                    <a:lnTo>
                      <a:pt x="252339" y="30048"/>
                    </a:lnTo>
                    <a:cubicBezTo>
                      <a:pt x="278662" y="30048"/>
                      <a:pt x="302492" y="40718"/>
                      <a:pt x="319742" y="57968"/>
                    </a:cubicBezTo>
                    <a:lnTo>
                      <a:pt x="336441" y="82735"/>
                    </a:lnTo>
                    <a:lnTo>
                      <a:pt x="357186" y="80848"/>
                    </a:lnTo>
                    <a:lnTo>
                      <a:pt x="392904" y="152286"/>
                    </a:lnTo>
                    <a:lnTo>
                      <a:pt x="357186" y="235629"/>
                    </a:lnTo>
                    <a:lnTo>
                      <a:pt x="330992" y="235629"/>
                    </a:lnTo>
                    <a:lnTo>
                      <a:pt x="330992" y="234909"/>
                    </a:lnTo>
                    <a:lnTo>
                      <a:pt x="319742" y="251594"/>
                    </a:lnTo>
                    <a:cubicBezTo>
                      <a:pt x="302492" y="268845"/>
                      <a:pt x="278662" y="279514"/>
                      <a:pt x="252339" y="279514"/>
                    </a:cubicBezTo>
                    <a:lnTo>
                      <a:pt x="213557" y="279514"/>
                    </a:lnTo>
                    <a:lnTo>
                      <a:pt x="205010" y="300146"/>
                    </a:lnTo>
                    <a:cubicBezTo>
                      <a:pt x="199193" y="305964"/>
                      <a:pt x="191156" y="309562"/>
                      <a:pt x="182279" y="309562"/>
                    </a:cubicBezTo>
                    <a:lnTo>
                      <a:pt x="139189" y="309562"/>
                    </a:lnTo>
                    <a:cubicBezTo>
                      <a:pt x="130312" y="309562"/>
                      <a:pt x="122275" y="305964"/>
                      <a:pt x="116458" y="300146"/>
                    </a:cubicBezTo>
                    <a:lnTo>
                      <a:pt x="107911" y="279514"/>
                    </a:lnTo>
                    <a:lnTo>
                      <a:pt x="95323" y="279514"/>
                    </a:lnTo>
                    <a:cubicBezTo>
                      <a:pt x="42678" y="279514"/>
                      <a:pt x="0" y="236836"/>
                      <a:pt x="0" y="184191"/>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106"/>
              <p:cNvSpPr/>
              <p:nvPr/>
            </p:nvSpPr>
            <p:spPr bwMode="auto">
              <a:xfrm>
                <a:off x="3743954" y="4265420"/>
                <a:ext cx="334351" cy="259636"/>
              </a:xfrm>
              <a:custGeom>
                <a:avLst/>
                <a:gdLst>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0038"/>
                  <a:gd name="connsiteY0" fmla="*/ 190500 h 190500"/>
                  <a:gd name="connsiteX1" fmla="*/ 271463 w 300038"/>
                  <a:gd name="connsiteY1" fmla="*/ 116681 h 190500"/>
                  <a:gd name="connsiteX2" fmla="*/ 195263 w 300038"/>
                  <a:gd name="connsiteY2" fmla="*/ 107156 h 190500"/>
                  <a:gd name="connsiteX3" fmla="*/ 52388 w 300038"/>
                  <a:gd name="connsiteY3" fmla="*/ 100012 h 190500"/>
                  <a:gd name="connsiteX4" fmla="*/ 21431 w 300038"/>
                  <a:gd name="connsiteY4" fmla="*/ 119062 h 190500"/>
                  <a:gd name="connsiteX5" fmla="*/ 23813 w 300038"/>
                  <a:gd name="connsiteY5" fmla="*/ 164306 h 190500"/>
                  <a:gd name="connsiteX6" fmla="*/ 0 w 300038"/>
                  <a:gd name="connsiteY6" fmla="*/ 171450 h 190500"/>
                  <a:gd name="connsiteX7" fmla="*/ 97631 w 300038"/>
                  <a:gd name="connsiteY7" fmla="*/ 0 h 190500"/>
                  <a:gd name="connsiteX8" fmla="*/ 214313 w 300038"/>
                  <a:gd name="connsiteY8" fmla="*/ 40481 h 190500"/>
                  <a:gd name="connsiteX9" fmla="*/ 300038 w 300038"/>
                  <a:gd name="connsiteY9" fmla="*/ 190500 h 190500"/>
                  <a:gd name="connsiteX0" fmla="*/ 300038 w 301649"/>
                  <a:gd name="connsiteY0" fmla="*/ 190500 h 190500"/>
                  <a:gd name="connsiteX1" fmla="*/ 271463 w 301649"/>
                  <a:gd name="connsiteY1" fmla="*/ 116681 h 190500"/>
                  <a:gd name="connsiteX2" fmla="*/ 195263 w 301649"/>
                  <a:gd name="connsiteY2" fmla="*/ 107156 h 190500"/>
                  <a:gd name="connsiteX3" fmla="*/ 52388 w 301649"/>
                  <a:gd name="connsiteY3" fmla="*/ 100012 h 190500"/>
                  <a:gd name="connsiteX4" fmla="*/ 21431 w 301649"/>
                  <a:gd name="connsiteY4" fmla="*/ 119062 h 190500"/>
                  <a:gd name="connsiteX5" fmla="*/ 23813 w 301649"/>
                  <a:gd name="connsiteY5" fmla="*/ 164306 h 190500"/>
                  <a:gd name="connsiteX6" fmla="*/ 0 w 301649"/>
                  <a:gd name="connsiteY6" fmla="*/ 171450 h 190500"/>
                  <a:gd name="connsiteX7" fmla="*/ 97631 w 301649"/>
                  <a:gd name="connsiteY7" fmla="*/ 0 h 190500"/>
                  <a:gd name="connsiteX8" fmla="*/ 214313 w 301649"/>
                  <a:gd name="connsiteY8" fmla="*/ 40481 h 190500"/>
                  <a:gd name="connsiteX9" fmla="*/ 300038 w 301649"/>
                  <a:gd name="connsiteY9" fmla="*/ 190500 h 190500"/>
                  <a:gd name="connsiteX0" fmla="*/ 300038 w 301649"/>
                  <a:gd name="connsiteY0" fmla="*/ 194507 h 194507"/>
                  <a:gd name="connsiteX1" fmla="*/ 271463 w 301649"/>
                  <a:gd name="connsiteY1" fmla="*/ 120688 h 194507"/>
                  <a:gd name="connsiteX2" fmla="*/ 195263 w 301649"/>
                  <a:gd name="connsiteY2" fmla="*/ 111163 h 194507"/>
                  <a:gd name="connsiteX3" fmla="*/ 52388 w 301649"/>
                  <a:gd name="connsiteY3" fmla="*/ 104019 h 194507"/>
                  <a:gd name="connsiteX4" fmla="*/ 21431 w 301649"/>
                  <a:gd name="connsiteY4" fmla="*/ 123069 h 194507"/>
                  <a:gd name="connsiteX5" fmla="*/ 23813 w 301649"/>
                  <a:gd name="connsiteY5" fmla="*/ 168313 h 194507"/>
                  <a:gd name="connsiteX6" fmla="*/ 0 w 301649"/>
                  <a:gd name="connsiteY6" fmla="*/ 175457 h 194507"/>
                  <a:gd name="connsiteX7" fmla="*/ 97631 w 301649"/>
                  <a:gd name="connsiteY7" fmla="*/ 4007 h 194507"/>
                  <a:gd name="connsiteX8" fmla="*/ 214313 w 301649"/>
                  <a:gd name="connsiteY8" fmla="*/ 44488 h 194507"/>
                  <a:gd name="connsiteX9" fmla="*/ 300038 w 301649"/>
                  <a:gd name="connsiteY9" fmla="*/ 194507 h 194507"/>
                  <a:gd name="connsiteX0" fmla="*/ 300038 w 301649"/>
                  <a:gd name="connsiteY0" fmla="*/ 195665 h 195665"/>
                  <a:gd name="connsiteX1" fmla="*/ 271463 w 301649"/>
                  <a:gd name="connsiteY1" fmla="*/ 121846 h 195665"/>
                  <a:gd name="connsiteX2" fmla="*/ 195263 w 301649"/>
                  <a:gd name="connsiteY2" fmla="*/ 112321 h 195665"/>
                  <a:gd name="connsiteX3" fmla="*/ 52388 w 301649"/>
                  <a:gd name="connsiteY3" fmla="*/ 105177 h 195665"/>
                  <a:gd name="connsiteX4" fmla="*/ 21431 w 301649"/>
                  <a:gd name="connsiteY4" fmla="*/ 124227 h 195665"/>
                  <a:gd name="connsiteX5" fmla="*/ 23813 w 301649"/>
                  <a:gd name="connsiteY5" fmla="*/ 169471 h 195665"/>
                  <a:gd name="connsiteX6" fmla="*/ 0 w 301649"/>
                  <a:gd name="connsiteY6" fmla="*/ 176615 h 195665"/>
                  <a:gd name="connsiteX7" fmla="*/ 97631 w 301649"/>
                  <a:gd name="connsiteY7" fmla="*/ 5165 h 195665"/>
                  <a:gd name="connsiteX8" fmla="*/ 214313 w 301649"/>
                  <a:gd name="connsiteY8" fmla="*/ 45646 h 195665"/>
                  <a:gd name="connsiteX9" fmla="*/ 300038 w 301649"/>
                  <a:gd name="connsiteY9" fmla="*/ 195665 h 195665"/>
                  <a:gd name="connsiteX0" fmla="*/ 300038 w 301649"/>
                  <a:gd name="connsiteY0" fmla="*/ 195665 h 195665"/>
                  <a:gd name="connsiteX1" fmla="*/ 271463 w 301649"/>
                  <a:gd name="connsiteY1" fmla="*/ 121846 h 195665"/>
                  <a:gd name="connsiteX2" fmla="*/ 195263 w 301649"/>
                  <a:gd name="connsiteY2" fmla="*/ 112321 h 195665"/>
                  <a:gd name="connsiteX3" fmla="*/ 52388 w 301649"/>
                  <a:gd name="connsiteY3" fmla="*/ 105177 h 195665"/>
                  <a:gd name="connsiteX4" fmla="*/ 45243 w 301649"/>
                  <a:gd name="connsiteY4" fmla="*/ 150420 h 195665"/>
                  <a:gd name="connsiteX5" fmla="*/ 23813 w 301649"/>
                  <a:gd name="connsiteY5" fmla="*/ 169471 h 195665"/>
                  <a:gd name="connsiteX6" fmla="*/ 0 w 301649"/>
                  <a:gd name="connsiteY6" fmla="*/ 176615 h 195665"/>
                  <a:gd name="connsiteX7" fmla="*/ 97631 w 301649"/>
                  <a:gd name="connsiteY7" fmla="*/ 5165 h 195665"/>
                  <a:gd name="connsiteX8" fmla="*/ 214313 w 301649"/>
                  <a:gd name="connsiteY8" fmla="*/ 45646 h 195665"/>
                  <a:gd name="connsiteX9" fmla="*/ 300038 w 301649"/>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5688 w 302094"/>
                  <a:gd name="connsiteY4" fmla="*/ 150420 h 195665"/>
                  <a:gd name="connsiteX5" fmla="*/ 24258 w 302094"/>
                  <a:gd name="connsiteY5" fmla="*/ 1694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5688 w 302094"/>
                  <a:gd name="connsiteY4" fmla="*/ 150420 h 195665"/>
                  <a:gd name="connsiteX5" fmla="*/ 21877 w 302094"/>
                  <a:gd name="connsiteY5" fmla="*/ 1313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21877 w 302094"/>
                  <a:gd name="connsiteY5" fmla="*/ 131371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2094"/>
                  <a:gd name="connsiteY0" fmla="*/ 195665 h 195665"/>
                  <a:gd name="connsiteX1" fmla="*/ 271908 w 302094"/>
                  <a:gd name="connsiteY1" fmla="*/ 121846 h 195665"/>
                  <a:gd name="connsiteX2" fmla="*/ 195708 w 302094"/>
                  <a:gd name="connsiteY2" fmla="*/ 112321 h 195665"/>
                  <a:gd name="connsiteX3" fmla="*/ 52833 w 302094"/>
                  <a:gd name="connsiteY3" fmla="*/ 105177 h 195665"/>
                  <a:gd name="connsiteX4" fmla="*/ 43307 w 302094"/>
                  <a:gd name="connsiteY4" fmla="*/ 126608 h 195665"/>
                  <a:gd name="connsiteX5" fmla="*/ 12352 w 302094"/>
                  <a:gd name="connsiteY5" fmla="*/ 171852 h 195665"/>
                  <a:gd name="connsiteX6" fmla="*/ 445 w 302094"/>
                  <a:gd name="connsiteY6" fmla="*/ 176615 h 195665"/>
                  <a:gd name="connsiteX7" fmla="*/ 98076 w 302094"/>
                  <a:gd name="connsiteY7" fmla="*/ 5165 h 195665"/>
                  <a:gd name="connsiteX8" fmla="*/ 214758 w 302094"/>
                  <a:gd name="connsiteY8" fmla="*/ 45646 h 195665"/>
                  <a:gd name="connsiteX9" fmla="*/ 300483 w 302094"/>
                  <a:gd name="connsiteY9" fmla="*/ 195665 h 195665"/>
                  <a:gd name="connsiteX0" fmla="*/ 300483 w 301906"/>
                  <a:gd name="connsiteY0" fmla="*/ 195665 h 195665"/>
                  <a:gd name="connsiteX1" fmla="*/ 271908 w 301906"/>
                  <a:gd name="connsiteY1" fmla="*/ 121846 h 195665"/>
                  <a:gd name="connsiteX2" fmla="*/ 195708 w 301906"/>
                  <a:gd name="connsiteY2" fmla="*/ 112321 h 195665"/>
                  <a:gd name="connsiteX3" fmla="*/ 52833 w 301906"/>
                  <a:gd name="connsiteY3" fmla="*/ 105177 h 195665"/>
                  <a:gd name="connsiteX4" fmla="*/ 43307 w 301906"/>
                  <a:gd name="connsiteY4" fmla="*/ 126608 h 195665"/>
                  <a:gd name="connsiteX5" fmla="*/ 12352 w 301906"/>
                  <a:gd name="connsiteY5" fmla="*/ 171852 h 195665"/>
                  <a:gd name="connsiteX6" fmla="*/ 445 w 301906"/>
                  <a:gd name="connsiteY6" fmla="*/ 176615 h 195665"/>
                  <a:gd name="connsiteX7" fmla="*/ 98076 w 301906"/>
                  <a:gd name="connsiteY7" fmla="*/ 5165 h 195665"/>
                  <a:gd name="connsiteX8" fmla="*/ 214758 w 301906"/>
                  <a:gd name="connsiteY8" fmla="*/ 45646 h 195665"/>
                  <a:gd name="connsiteX9" fmla="*/ 300483 w 301906"/>
                  <a:gd name="connsiteY9" fmla="*/ 195665 h 195665"/>
                  <a:gd name="connsiteX0" fmla="*/ 300483 w 301906"/>
                  <a:gd name="connsiteY0" fmla="*/ 195665 h 195665"/>
                  <a:gd name="connsiteX1" fmla="*/ 271908 w 301906"/>
                  <a:gd name="connsiteY1" fmla="*/ 121846 h 195665"/>
                  <a:gd name="connsiteX2" fmla="*/ 195708 w 301906"/>
                  <a:gd name="connsiteY2" fmla="*/ 112321 h 195665"/>
                  <a:gd name="connsiteX3" fmla="*/ 52833 w 301906"/>
                  <a:gd name="connsiteY3" fmla="*/ 105177 h 195665"/>
                  <a:gd name="connsiteX4" fmla="*/ 43307 w 301906"/>
                  <a:gd name="connsiteY4" fmla="*/ 126608 h 195665"/>
                  <a:gd name="connsiteX5" fmla="*/ 12352 w 301906"/>
                  <a:gd name="connsiteY5" fmla="*/ 171852 h 195665"/>
                  <a:gd name="connsiteX6" fmla="*/ 445 w 301906"/>
                  <a:gd name="connsiteY6" fmla="*/ 176615 h 195665"/>
                  <a:gd name="connsiteX7" fmla="*/ 98076 w 301906"/>
                  <a:gd name="connsiteY7" fmla="*/ 5165 h 195665"/>
                  <a:gd name="connsiteX8" fmla="*/ 214758 w 301906"/>
                  <a:gd name="connsiteY8" fmla="*/ 45646 h 195665"/>
                  <a:gd name="connsiteX9" fmla="*/ 300483 w 301906"/>
                  <a:gd name="connsiteY9" fmla="*/ 195665 h 195665"/>
                  <a:gd name="connsiteX0" fmla="*/ 300157 w 305426"/>
                  <a:gd name="connsiteY0" fmla="*/ 207197 h 207197"/>
                  <a:gd name="connsiteX1" fmla="*/ 271582 w 305426"/>
                  <a:gd name="connsiteY1" fmla="*/ 133378 h 207197"/>
                  <a:gd name="connsiteX2" fmla="*/ 195382 w 305426"/>
                  <a:gd name="connsiteY2" fmla="*/ 123853 h 207197"/>
                  <a:gd name="connsiteX3" fmla="*/ 52507 w 305426"/>
                  <a:gd name="connsiteY3" fmla="*/ 116709 h 207197"/>
                  <a:gd name="connsiteX4" fmla="*/ 42981 w 305426"/>
                  <a:gd name="connsiteY4" fmla="*/ 138140 h 207197"/>
                  <a:gd name="connsiteX5" fmla="*/ 12026 w 305426"/>
                  <a:gd name="connsiteY5" fmla="*/ 183384 h 207197"/>
                  <a:gd name="connsiteX6" fmla="*/ 119 w 305426"/>
                  <a:gd name="connsiteY6" fmla="*/ 188147 h 207197"/>
                  <a:gd name="connsiteX7" fmla="*/ 97750 w 305426"/>
                  <a:gd name="connsiteY7" fmla="*/ 16697 h 207197"/>
                  <a:gd name="connsiteX8" fmla="*/ 236657 w 305426"/>
                  <a:gd name="connsiteY8" fmla="*/ 25428 h 207197"/>
                  <a:gd name="connsiteX9" fmla="*/ 300157 w 305426"/>
                  <a:gd name="connsiteY9" fmla="*/ 207197 h 207197"/>
                  <a:gd name="connsiteX0" fmla="*/ 301589 w 306858"/>
                  <a:gd name="connsiteY0" fmla="*/ 228594 h 228594"/>
                  <a:gd name="connsiteX1" fmla="*/ 273014 w 306858"/>
                  <a:gd name="connsiteY1" fmla="*/ 154775 h 228594"/>
                  <a:gd name="connsiteX2" fmla="*/ 196814 w 306858"/>
                  <a:gd name="connsiteY2" fmla="*/ 145250 h 228594"/>
                  <a:gd name="connsiteX3" fmla="*/ 53939 w 306858"/>
                  <a:gd name="connsiteY3" fmla="*/ 138106 h 228594"/>
                  <a:gd name="connsiteX4" fmla="*/ 44413 w 306858"/>
                  <a:gd name="connsiteY4" fmla="*/ 159537 h 228594"/>
                  <a:gd name="connsiteX5" fmla="*/ 13458 w 306858"/>
                  <a:gd name="connsiteY5" fmla="*/ 204781 h 228594"/>
                  <a:gd name="connsiteX6" fmla="*/ 1551 w 306858"/>
                  <a:gd name="connsiteY6" fmla="*/ 209544 h 228594"/>
                  <a:gd name="connsiteX7" fmla="*/ 35682 w 306858"/>
                  <a:gd name="connsiteY7" fmla="*/ 9519 h 228594"/>
                  <a:gd name="connsiteX8" fmla="*/ 238089 w 306858"/>
                  <a:gd name="connsiteY8" fmla="*/ 46825 h 228594"/>
                  <a:gd name="connsiteX9" fmla="*/ 301589 w 306858"/>
                  <a:gd name="connsiteY9" fmla="*/ 228594 h 228594"/>
                  <a:gd name="connsiteX0" fmla="*/ 309678 w 314947"/>
                  <a:gd name="connsiteY0" fmla="*/ 254831 h 254831"/>
                  <a:gd name="connsiteX1" fmla="*/ 281103 w 314947"/>
                  <a:gd name="connsiteY1" fmla="*/ 181012 h 254831"/>
                  <a:gd name="connsiteX2" fmla="*/ 204903 w 314947"/>
                  <a:gd name="connsiteY2" fmla="*/ 171487 h 254831"/>
                  <a:gd name="connsiteX3" fmla="*/ 62028 w 314947"/>
                  <a:gd name="connsiteY3" fmla="*/ 164343 h 254831"/>
                  <a:gd name="connsiteX4" fmla="*/ 52502 w 314947"/>
                  <a:gd name="connsiteY4" fmla="*/ 185774 h 254831"/>
                  <a:gd name="connsiteX5" fmla="*/ 21547 w 314947"/>
                  <a:gd name="connsiteY5" fmla="*/ 231018 h 254831"/>
                  <a:gd name="connsiteX6" fmla="*/ 9640 w 314947"/>
                  <a:gd name="connsiteY6" fmla="*/ 235781 h 254831"/>
                  <a:gd name="connsiteX7" fmla="*/ 43771 w 314947"/>
                  <a:gd name="connsiteY7" fmla="*/ 35756 h 254831"/>
                  <a:gd name="connsiteX8" fmla="*/ 246178 w 314947"/>
                  <a:gd name="connsiteY8" fmla="*/ 73062 h 254831"/>
                  <a:gd name="connsiteX9" fmla="*/ 309678 w 314947"/>
                  <a:gd name="connsiteY9" fmla="*/ 254831 h 254831"/>
                  <a:gd name="connsiteX0" fmla="*/ 322378 w 324871"/>
                  <a:gd name="connsiteY0" fmla="*/ 280231 h 280231"/>
                  <a:gd name="connsiteX1" fmla="*/ 281103 w 324871"/>
                  <a:gd name="connsiteY1" fmla="*/ 181012 h 280231"/>
                  <a:gd name="connsiteX2" fmla="*/ 204903 w 324871"/>
                  <a:gd name="connsiteY2" fmla="*/ 171487 h 280231"/>
                  <a:gd name="connsiteX3" fmla="*/ 62028 w 324871"/>
                  <a:gd name="connsiteY3" fmla="*/ 164343 h 280231"/>
                  <a:gd name="connsiteX4" fmla="*/ 52502 w 324871"/>
                  <a:gd name="connsiteY4" fmla="*/ 185774 h 280231"/>
                  <a:gd name="connsiteX5" fmla="*/ 21547 w 324871"/>
                  <a:gd name="connsiteY5" fmla="*/ 231018 h 280231"/>
                  <a:gd name="connsiteX6" fmla="*/ 9640 w 324871"/>
                  <a:gd name="connsiteY6" fmla="*/ 235781 h 280231"/>
                  <a:gd name="connsiteX7" fmla="*/ 43771 w 324871"/>
                  <a:gd name="connsiteY7" fmla="*/ 35756 h 280231"/>
                  <a:gd name="connsiteX8" fmla="*/ 246178 w 324871"/>
                  <a:gd name="connsiteY8" fmla="*/ 73062 h 280231"/>
                  <a:gd name="connsiteX9" fmla="*/ 322378 w 324871"/>
                  <a:gd name="connsiteY9" fmla="*/ 280231 h 280231"/>
                  <a:gd name="connsiteX0" fmla="*/ 322378 w 335881"/>
                  <a:gd name="connsiteY0" fmla="*/ 280231 h 280231"/>
                  <a:gd name="connsiteX1" fmla="*/ 281103 w 335881"/>
                  <a:gd name="connsiteY1" fmla="*/ 181012 h 280231"/>
                  <a:gd name="connsiteX2" fmla="*/ 204903 w 335881"/>
                  <a:gd name="connsiteY2" fmla="*/ 171487 h 280231"/>
                  <a:gd name="connsiteX3" fmla="*/ 62028 w 335881"/>
                  <a:gd name="connsiteY3" fmla="*/ 164343 h 280231"/>
                  <a:gd name="connsiteX4" fmla="*/ 52502 w 335881"/>
                  <a:gd name="connsiteY4" fmla="*/ 185774 h 280231"/>
                  <a:gd name="connsiteX5" fmla="*/ 21547 w 335881"/>
                  <a:gd name="connsiteY5" fmla="*/ 231018 h 280231"/>
                  <a:gd name="connsiteX6" fmla="*/ 9640 w 335881"/>
                  <a:gd name="connsiteY6" fmla="*/ 235781 h 280231"/>
                  <a:gd name="connsiteX7" fmla="*/ 43771 w 335881"/>
                  <a:gd name="connsiteY7" fmla="*/ 35756 h 280231"/>
                  <a:gd name="connsiteX8" fmla="*/ 246178 w 335881"/>
                  <a:gd name="connsiteY8" fmla="*/ 73062 h 280231"/>
                  <a:gd name="connsiteX9" fmla="*/ 322378 w 335881"/>
                  <a:gd name="connsiteY9" fmla="*/ 280231 h 280231"/>
                  <a:gd name="connsiteX0" fmla="*/ 320006 w 333509"/>
                  <a:gd name="connsiteY0" fmla="*/ 256912 h 256912"/>
                  <a:gd name="connsiteX1" fmla="*/ 278731 w 333509"/>
                  <a:gd name="connsiteY1" fmla="*/ 157693 h 256912"/>
                  <a:gd name="connsiteX2" fmla="*/ 202531 w 333509"/>
                  <a:gd name="connsiteY2" fmla="*/ 148168 h 256912"/>
                  <a:gd name="connsiteX3" fmla="*/ 59656 w 333509"/>
                  <a:gd name="connsiteY3" fmla="*/ 141024 h 256912"/>
                  <a:gd name="connsiteX4" fmla="*/ 50130 w 333509"/>
                  <a:gd name="connsiteY4" fmla="*/ 162455 h 256912"/>
                  <a:gd name="connsiteX5" fmla="*/ 19175 w 333509"/>
                  <a:gd name="connsiteY5" fmla="*/ 207699 h 256912"/>
                  <a:gd name="connsiteX6" fmla="*/ 918 w 333509"/>
                  <a:gd name="connsiteY6" fmla="*/ 253737 h 256912"/>
                  <a:gd name="connsiteX7" fmla="*/ 41399 w 333509"/>
                  <a:gd name="connsiteY7" fmla="*/ 12437 h 256912"/>
                  <a:gd name="connsiteX8" fmla="*/ 243806 w 333509"/>
                  <a:gd name="connsiteY8" fmla="*/ 49743 h 256912"/>
                  <a:gd name="connsiteX9" fmla="*/ 320006 w 333509"/>
                  <a:gd name="connsiteY9" fmla="*/ 256912 h 256912"/>
                  <a:gd name="connsiteX0" fmla="*/ 340397 w 353900"/>
                  <a:gd name="connsiteY0" fmla="*/ 256912 h 256912"/>
                  <a:gd name="connsiteX1" fmla="*/ 299122 w 353900"/>
                  <a:gd name="connsiteY1" fmla="*/ 157693 h 256912"/>
                  <a:gd name="connsiteX2" fmla="*/ 222922 w 353900"/>
                  <a:gd name="connsiteY2" fmla="*/ 148168 h 256912"/>
                  <a:gd name="connsiteX3" fmla="*/ 80047 w 353900"/>
                  <a:gd name="connsiteY3" fmla="*/ 141024 h 256912"/>
                  <a:gd name="connsiteX4" fmla="*/ 70521 w 353900"/>
                  <a:gd name="connsiteY4" fmla="*/ 162455 h 256912"/>
                  <a:gd name="connsiteX5" fmla="*/ 39566 w 353900"/>
                  <a:gd name="connsiteY5" fmla="*/ 207699 h 256912"/>
                  <a:gd name="connsiteX6" fmla="*/ 21309 w 353900"/>
                  <a:gd name="connsiteY6" fmla="*/ 253737 h 256912"/>
                  <a:gd name="connsiteX7" fmla="*/ 61790 w 353900"/>
                  <a:gd name="connsiteY7" fmla="*/ 12437 h 256912"/>
                  <a:gd name="connsiteX8" fmla="*/ 264197 w 353900"/>
                  <a:gd name="connsiteY8" fmla="*/ 49743 h 256912"/>
                  <a:gd name="connsiteX9" fmla="*/ 340397 w 353900"/>
                  <a:gd name="connsiteY9" fmla="*/ 256912 h 256912"/>
                  <a:gd name="connsiteX0" fmla="*/ 351275 w 364778"/>
                  <a:gd name="connsiteY0" fmla="*/ 283264 h 283264"/>
                  <a:gd name="connsiteX1" fmla="*/ 310000 w 364778"/>
                  <a:gd name="connsiteY1" fmla="*/ 184045 h 283264"/>
                  <a:gd name="connsiteX2" fmla="*/ 233800 w 364778"/>
                  <a:gd name="connsiteY2" fmla="*/ 174520 h 283264"/>
                  <a:gd name="connsiteX3" fmla="*/ 90925 w 364778"/>
                  <a:gd name="connsiteY3" fmla="*/ 167376 h 283264"/>
                  <a:gd name="connsiteX4" fmla="*/ 81399 w 364778"/>
                  <a:gd name="connsiteY4" fmla="*/ 188807 h 283264"/>
                  <a:gd name="connsiteX5" fmla="*/ 50444 w 364778"/>
                  <a:gd name="connsiteY5" fmla="*/ 234051 h 283264"/>
                  <a:gd name="connsiteX6" fmla="*/ 32187 w 364778"/>
                  <a:gd name="connsiteY6" fmla="*/ 280089 h 283264"/>
                  <a:gd name="connsiteX7" fmla="*/ 72668 w 364778"/>
                  <a:gd name="connsiteY7" fmla="*/ 38789 h 283264"/>
                  <a:gd name="connsiteX8" fmla="*/ 275075 w 364778"/>
                  <a:gd name="connsiteY8" fmla="*/ 76095 h 283264"/>
                  <a:gd name="connsiteX9" fmla="*/ 351275 w 364778"/>
                  <a:gd name="connsiteY9" fmla="*/ 283264 h 28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778" h="283264">
                    <a:moveTo>
                      <a:pt x="351275" y="283264"/>
                    </a:moveTo>
                    <a:cubicBezTo>
                      <a:pt x="282218" y="246752"/>
                      <a:pt x="319525" y="208651"/>
                      <a:pt x="310000" y="184045"/>
                    </a:cubicBezTo>
                    <a:cubicBezTo>
                      <a:pt x="284600" y="192777"/>
                      <a:pt x="259200" y="177695"/>
                      <a:pt x="233800" y="174520"/>
                    </a:cubicBezTo>
                    <a:cubicBezTo>
                      <a:pt x="155219" y="200714"/>
                      <a:pt x="124262" y="186426"/>
                      <a:pt x="90925" y="167376"/>
                    </a:cubicBezTo>
                    <a:lnTo>
                      <a:pt x="81399" y="188807"/>
                    </a:lnTo>
                    <a:cubicBezTo>
                      <a:pt x="71081" y="203888"/>
                      <a:pt x="70287" y="240402"/>
                      <a:pt x="50444" y="234051"/>
                    </a:cubicBezTo>
                    <a:lnTo>
                      <a:pt x="32187" y="280089"/>
                    </a:lnTo>
                    <a:cubicBezTo>
                      <a:pt x="-18613" y="186426"/>
                      <a:pt x="-12263" y="133113"/>
                      <a:pt x="72668" y="38789"/>
                    </a:cubicBezTo>
                    <a:cubicBezTo>
                      <a:pt x="157599" y="-55535"/>
                      <a:pt x="264756" y="48313"/>
                      <a:pt x="275075" y="76095"/>
                    </a:cubicBezTo>
                    <a:cubicBezTo>
                      <a:pt x="363181" y="61807"/>
                      <a:pt x="381438" y="253102"/>
                      <a:pt x="351275" y="28326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8" name="Rounded Rectangle 107"/>
              <p:cNvSpPr/>
              <p:nvPr/>
            </p:nvSpPr>
            <p:spPr bwMode="auto">
              <a:xfrm>
                <a:off x="4174191" y="4521562"/>
                <a:ext cx="480026" cy="862185"/>
              </a:xfrm>
              <a:prstGeom prst="roundRect">
                <a:avLst>
                  <a:gd name="adj" fmla="val 469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79"/>
              <p:cNvSpPr/>
              <p:nvPr/>
            </p:nvSpPr>
            <p:spPr>
              <a:xfrm>
                <a:off x="4157151" y="4510290"/>
                <a:ext cx="519006" cy="879723"/>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3949"/>
                <a:endParaRPr lang="en-US" dirty="0">
                  <a:solidFill>
                    <a:srgbClr val="FFFFFF"/>
                  </a:solidFill>
                </a:endParaRPr>
              </a:p>
            </p:txBody>
          </p:sp>
          <p:grpSp>
            <p:nvGrpSpPr>
              <p:cNvPr id="110" name="Group 109"/>
              <p:cNvGrpSpPr/>
              <p:nvPr/>
            </p:nvGrpSpPr>
            <p:grpSpPr>
              <a:xfrm>
                <a:off x="3735754" y="2981651"/>
                <a:ext cx="453790" cy="990108"/>
                <a:chOff x="7941994" y="2724508"/>
                <a:chExt cx="453790" cy="990108"/>
              </a:xfrm>
            </p:grpSpPr>
            <p:grpSp>
              <p:nvGrpSpPr>
                <p:cNvPr id="111" name="Group 110"/>
                <p:cNvGrpSpPr/>
                <p:nvPr/>
              </p:nvGrpSpPr>
              <p:grpSpPr>
                <a:xfrm>
                  <a:off x="7941994" y="2724508"/>
                  <a:ext cx="453790" cy="612801"/>
                  <a:chOff x="7219318" y="2937390"/>
                  <a:chExt cx="453790" cy="612801"/>
                </a:xfrm>
              </p:grpSpPr>
              <p:sp>
                <p:nvSpPr>
                  <p:cNvPr id="115" name="Freeform 5"/>
                  <p:cNvSpPr>
                    <a:spLocks/>
                  </p:cNvSpPr>
                  <p:nvPr/>
                </p:nvSpPr>
                <p:spPr bwMode="auto">
                  <a:xfrm>
                    <a:off x="7460279" y="2991209"/>
                    <a:ext cx="15901" cy="161457"/>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16" name="Freeform 6"/>
                  <p:cNvSpPr>
                    <a:spLocks/>
                  </p:cNvSpPr>
                  <p:nvPr/>
                </p:nvSpPr>
                <p:spPr bwMode="auto">
                  <a:xfrm>
                    <a:off x="7433370" y="2937390"/>
                    <a:ext cx="11008" cy="215276"/>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17" name="Freeform 7"/>
                  <p:cNvSpPr>
                    <a:spLocks/>
                  </p:cNvSpPr>
                  <p:nvPr/>
                </p:nvSpPr>
                <p:spPr bwMode="auto">
                  <a:xfrm>
                    <a:off x="7405237" y="2991209"/>
                    <a:ext cx="11008" cy="161457"/>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18" name="Freeform 8"/>
                  <p:cNvSpPr>
                    <a:spLocks/>
                  </p:cNvSpPr>
                  <p:nvPr/>
                </p:nvSpPr>
                <p:spPr bwMode="auto">
                  <a:xfrm>
                    <a:off x="7219318" y="3312899"/>
                    <a:ext cx="229953" cy="237292"/>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19" name="Freeform 9"/>
                  <p:cNvSpPr>
                    <a:spLocks/>
                  </p:cNvSpPr>
                  <p:nvPr/>
                </p:nvSpPr>
                <p:spPr bwMode="auto">
                  <a:xfrm>
                    <a:off x="7307385" y="3308006"/>
                    <a:ext cx="141886" cy="242185"/>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20" name="Freeform 10"/>
                  <p:cNvSpPr>
                    <a:spLocks/>
                  </p:cNvSpPr>
                  <p:nvPr/>
                </p:nvSpPr>
                <p:spPr bwMode="auto">
                  <a:xfrm>
                    <a:off x="7394229" y="3308006"/>
                    <a:ext cx="55042" cy="242185"/>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21" name="Freeform 11"/>
                  <p:cNvSpPr>
                    <a:spLocks/>
                  </p:cNvSpPr>
                  <p:nvPr/>
                </p:nvSpPr>
                <p:spPr bwMode="auto">
                  <a:xfrm>
                    <a:off x="7438263" y="3308006"/>
                    <a:ext cx="55042" cy="242185"/>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22" name="Freeform 12"/>
                  <p:cNvSpPr>
                    <a:spLocks/>
                  </p:cNvSpPr>
                  <p:nvPr/>
                </p:nvSpPr>
                <p:spPr bwMode="auto">
                  <a:xfrm>
                    <a:off x="7438263" y="3308006"/>
                    <a:ext cx="141886" cy="242185"/>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23" name="Freeform 13"/>
                  <p:cNvSpPr>
                    <a:spLocks/>
                  </p:cNvSpPr>
                  <p:nvPr/>
                </p:nvSpPr>
                <p:spPr bwMode="auto">
                  <a:xfrm>
                    <a:off x="7438263" y="3312899"/>
                    <a:ext cx="234845" cy="237292"/>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24" name="Freeform 15"/>
                  <p:cNvSpPr>
                    <a:spLocks/>
                  </p:cNvSpPr>
                  <p:nvPr/>
                </p:nvSpPr>
                <p:spPr bwMode="auto">
                  <a:xfrm>
                    <a:off x="7225434" y="3119640"/>
                    <a:ext cx="442782" cy="199374"/>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25" name="Freeform 16"/>
                  <p:cNvSpPr>
                    <a:spLocks/>
                  </p:cNvSpPr>
                  <p:nvPr/>
                </p:nvSpPr>
                <p:spPr bwMode="auto">
                  <a:xfrm>
                    <a:off x="7225434" y="3119640"/>
                    <a:ext cx="229953" cy="199374"/>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grpSp>
              <p:nvGrpSpPr>
                <p:cNvPr id="112" name="Group 111"/>
                <p:cNvGrpSpPr/>
                <p:nvPr/>
              </p:nvGrpSpPr>
              <p:grpSpPr>
                <a:xfrm>
                  <a:off x="7975540" y="3345522"/>
                  <a:ext cx="369094" cy="369094"/>
                  <a:chOff x="7975540" y="3345522"/>
                  <a:chExt cx="369094" cy="369094"/>
                </a:xfrm>
              </p:grpSpPr>
              <p:sp>
                <p:nvSpPr>
                  <p:cNvPr id="113" name="Oval 112"/>
                  <p:cNvSpPr/>
                  <p:nvPr/>
                </p:nvSpPr>
                <p:spPr bwMode="auto">
                  <a:xfrm>
                    <a:off x="7975540" y="3345522"/>
                    <a:ext cx="369094" cy="369094"/>
                  </a:xfrm>
                  <a:prstGeom prst="ellipse">
                    <a:avLst/>
                  </a:prstGeom>
                  <a:solidFill>
                    <a:srgbClr val="00A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353" dirty="0">
                        <a:solidFill>
                          <a:srgbClr val="008272"/>
                        </a:solidFill>
                        <a:ea typeface="Segoe UI" pitchFamily="34" charset="0"/>
                        <a:cs typeface="Segoe UI" pitchFamily="34" charset="0"/>
                      </a:rPr>
                      <a:t> </a:t>
                    </a:r>
                  </a:p>
                </p:txBody>
              </p:sp>
              <p:sp>
                <p:nvSpPr>
                  <p:cNvPr id="114" name="Round Diagonal Corner Rectangle 53"/>
                  <p:cNvSpPr/>
                  <p:nvPr/>
                </p:nvSpPr>
                <p:spPr bwMode="auto">
                  <a:xfrm flipH="1">
                    <a:off x="8073496" y="3423008"/>
                    <a:ext cx="173183" cy="214122"/>
                  </a:xfrm>
                  <a:custGeom>
                    <a:avLst/>
                    <a:gdLst/>
                    <a:ahLst/>
                    <a:cxnLst/>
                    <a:rect l="l" t="t" r="r" b="b"/>
                    <a:pathLst>
                      <a:path w="1271587" h="1572173">
                        <a:moveTo>
                          <a:pt x="823054" y="1205454"/>
                        </a:moveTo>
                        <a:lnTo>
                          <a:pt x="246792" y="1205454"/>
                        </a:lnTo>
                        <a:cubicBezTo>
                          <a:pt x="226407" y="1205454"/>
                          <a:pt x="209882" y="1221979"/>
                          <a:pt x="209882" y="1242364"/>
                        </a:cubicBezTo>
                        <a:lnTo>
                          <a:pt x="209883" y="1242364"/>
                        </a:lnTo>
                        <a:cubicBezTo>
                          <a:pt x="209883" y="1262749"/>
                          <a:pt x="226408" y="1279274"/>
                          <a:pt x="246793" y="1279274"/>
                        </a:cubicBezTo>
                        <a:lnTo>
                          <a:pt x="823054" y="1279273"/>
                        </a:lnTo>
                        <a:cubicBezTo>
                          <a:pt x="843439" y="1279273"/>
                          <a:pt x="859964" y="1262748"/>
                          <a:pt x="859964" y="1242364"/>
                        </a:cubicBezTo>
                        <a:cubicBezTo>
                          <a:pt x="859964" y="1221979"/>
                          <a:pt x="843439" y="1205454"/>
                          <a:pt x="823054" y="1205454"/>
                        </a:cubicBezTo>
                        <a:close/>
                        <a:moveTo>
                          <a:pt x="823054" y="1034004"/>
                        </a:moveTo>
                        <a:lnTo>
                          <a:pt x="246792" y="1034004"/>
                        </a:lnTo>
                        <a:cubicBezTo>
                          <a:pt x="226407" y="1034004"/>
                          <a:pt x="209882" y="1050529"/>
                          <a:pt x="209882" y="1070914"/>
                        </a:cubicBezTo>
                        <a:lnTo>
                          <a:pt x="209883" y="1070914"/>
                        </a:lnTo>
                        <a:cubicBezTo>
                          <a:pt x="209883" y="1091299"/>
                          <a:pt x="226408" y="1107824"/>
                          <a:pt x="246793" y="1107824"/>
                        </a:cubicBezTo>
                        <a:lnTo>
                          <a:pt x="823054" y="1107823"/>
                        </a:lnTo>
                        <a:cubicBezTo>
                          <a:pt x="843439" y="1107823"/>
                          <a:pt x="859964" y="1091298"/>
                          <a:pt x="859964" y="1070914"/>
                        </a:cubicBezTo>
                        <a:cubicBezTo>
                          <a:pt x="859964" y="1050529"/>
                          <a:pt x="843439" y="1034004"/>
                          <a:pt x="823054" y="1034004"/>
                        </a:cubicBezTo>
                        <a:close/>
                        <a:moveTo>
                          <a:pt x="823054" y="862553"/>
                        </a:moveTo>
                        <a:lnTo>
                          <a:pt x="246792" y="862553"/>
                        </a:lnTo>
                        <a:cubicBezTo>
                          <a:pt x="226407" y="862553"/>
                          <a:pt x="209882" y="879078"/>
                          <a:pt x="209882" y="899463"/>
                        </a:cubicBezTo>
                        <a:lnTo>
                          <a:pt x="209883" y="899463"/>
                        </a:lnTo>
                        <a:cubicBezTo>
                          <a:pt x="209883" y="919848"/>
                          <a:pt x="226408" y="936373"/>
                          <a:pt x="246793" y="936373"/>
                        </a:cubicBezTo>
                        <a:lnTo>
                          <a:pt x="823054" y="936372"/>
                        </a:lnTo>
                        <a:cubicBezTo>
                          <a:pt x="843439" y="936372"/>
                          <a:pt x="859964" y="919847"/>
                          <a:pt x="859964" y="899463"/>
                        </a:cubicBezTo>
                        <a:cubicBezTo>
                          <a:pt x="859964" y="879078"/>
                          <a:pt x="843439" y="862553"/>
                          <a:pt x="823054" y="862553"/>
                        </a:cubicBezTo>
                        <a:close/>
                        <a:moveTo>
                          <a:pt x="570642" y="693484"/>
                        </a:moveTo>
                        <a:lnTo>
                          <a:pt x="246792" y="693484"/>
                        </a:lnTo>
                        <a:cubicBezTo>
                          <a:pt x="226407" y="693484"/>
                          <a:pt x="209882" y="710009"/>
                          <a:pt x="209882" y="730394"/>
                        </a:cubicBezTo>
                        <a:lnTo>
                          <a:pt x="209883" y="730394"/>
                        </a:lnTo>
                        <a:cubicBezTo>
                          <a:pt x="209883" y="750779"/>
                          <a:pt x="226408" y="767304"/>
                          <a:pt x="246793" y="767304"/>
                        </a:cubicBezTo>
                        <a:lnTo>
                          <a:pt x="570642" y="767303"/>
                        </a:lnTo>
                        <a:cubicBezTo>
                          <a:pt x="591027" y="767303"/>
                          <a:pt x="607552" y="750778"/>
                          <a:pt x="607552" y="730394"/>
                        </a:cubicBezTo>
                        <a:cubicBezTo>
                          <a:pt x="607552" y="710009"/>
                          <a:pt x="591027" y="693484"/>
                          <a:pt x="570642" y="693484"/>
                        </a:cubicBezTo>
                        <a:close/>
                        <a:moveTo>
                          <a:pt x="679213" y="429158"/>
                        </a:moveTo>
                        <a:lnTo>
                          <a:pt x="679213" y="645579"/>
                        </a:lnTo>
                        <a:cubicBezTo>
                          <a:pt x="679213" y="679926"/>
                          <a:pt x="707057" y="707770"/>
                          <a:pt x="741404" y="707770"/>
                        </a:cubicBezTo>
                        <a:lnTo>
                          <a:pt x="992124" y="707770"/>
                        </a:lnTo>
                        <a:lnTo>
                          <a:pt x="992124" y="1398611"/>
                        </a:lnTo>
                        <a:cubicBezTo>
                          <a:pt x="992124" y="1451881"/>
                          <a:pt x="971294" y="1504590"/>
                          <a:pt x="897731" y="1495065"/>
                        </a:cubicBezTo>
                        <a:lnTo>
                          <a:pt x="77724" y="1495065"/>
                        </a:lnTo>
                        <a:lnTo>
                          <a:pt x="77724" y="527973"/>
                        </a:lnTo>
                        <a:cubicBezTo>
                          <a:pt x="80105" y="443747"/>
                          <a:pt x="119986" y="431519"/>
                          <a:pt x="172117" y="431519"/>
                        </a:cubicBezTo>
                        <a:lnTo>
                          <a:pt x="173626" y="431512"/>
                        </a:lnTo>
                        <a:lnTo>
                          <a:pt x="173626" y="432343"/>
                        </a:lnTo>
                        <a:lnTo>
                          <a:pt x="253392" y="432343"/>
                        </a:lnTo>
                        <a:lnTo>
                          <a:pt x="253392" y="431141"/>
                        </a:lnTo>
                        <a:close/>
                        <a:moveTo>
                          <a:pt x="870687" y="76711"/>
                        </a:moveTo>
                        <a:lnTo>
                          <a:pt x="870687" y="298819"/>
                        </a:lnTo>
                        <a:cubicBezTo>
                          <a:pt x="870687" y="323322"/>
                          <a:pt x="884495" y="344600"/>
                          <a:pt x="904891" y="355035"/>
                        </a:cubicBezTo>
                        <a:lnTo>
                          <a:pt x="1184859" y="355035"/>
                        </a:lnTo>
                        <a:lnTo>
                          <a:pt x="1184859" y="362645"/>
                        </a:lnTo>
                        <a:lnTo>
                          <a:pt x="1191821" y="362645"/>
                        </a:lnTo>
                        <a:lnTo>
                          <a:pt x="1191821" y="1071639"/>
                        </a:lnTo>
                        <a:cubicBezTo>
                          <a:pt x="1191821" y="1087950"/>
                          <a:pt x="1189918" y="1104210"/>
                          <a:pt x="1184859" y="1118613"/>
                        </a:cubicBezTo>
                        <a:lnTo>
                          <a:pt x="1184859" y="1165881"/>
                        </a:lnTo>
                        <a:lnTo>
                          <a:pt x="1143986" y="1165881"/>
                        </a:lnTo>
                        <a:cubicBezTo>
                          <a:pt x="1131093" y="1171331"/>
                          <a:pt x="1114913" y="1173213"/>
                          <a:pt x="1094947" y="1170628"/>
                        </a:cubicBezTo>
                        <a:lnTo>
                          <a:pt x="1069848" y="1170628"/>
                        </a:lnTo>
                        <a:lnTo>
                          <a:pt x="1069848" y="664962"/>
                        </a:lnTo>
                        <a:lnTo>
                          <a:pt x="733418" y="354411"/>
                        </a:lnTo>
                        <a:lnTo>
                          <a:pt x="253392" y="354411"/>
                        </a:lnTo>
                        <a:lnTo>
                          <a:pt x="253392" y="178123"/>
                        </a:lnTo>
                        <a:cubicBezTo>
                          <a:pt x="255836" y="91683"/>
                          <a:pt x="296765" y="79134"/>
                          <a:pt x="350266" y="79134"/>
                        </a:cubicBezTo>
                        <a:close/>
                        <a:moveTo>
                          <a:pt x="926316" y="0"/>
                        </a:moveTo>
                        <a:lnTo>
                          <a:pt x="286968" y="0"/>
                        </a:lnTo>
                        <a:cubicBezTo>
                          <a:pt x="224371" y="0"/>
                          <a:pt x="173626" y="50745"/>
                          <a:pt x="173626" y="113342"/>
                        </a:cubicBezTo>
                        <a:lnTo>
                          <a:pt x="173626" y="354411"/>
                        </a:lnTo>
                        <a:lnTo>
                          <a:pt x="110440" y="354411"/>
                        </a:lnTo>
                        <a:cubicBezTo>
                          <a:pt x="49446" y="354411"/>
                          <a:pt x="0" y="403857"/>
                          <a:pt x="0" y="464851"/>
                        </a:cubicBezTo>
                        <a:lnTo>
                          <a:pt x="0" y="1572173"/>
                        </a:lnTo>
                        <a:lnTo>
                          <a:pt x="959408" y="1572173"/>
                        </a:lnTo>
                        <a:cubicBezTo>
                          <a:pt x="1020402" y="1572173"/>
                          <a:pt x="1069848" y="1522727"/>
                          <a:pt x="1069848" y="1461733"/>
                        </a:cubicBezTo>
                        <a:lnTo>
                          <a:pt x="1069848" y="1249762"/>
                        </a:lnTo>
                        <a:lnTo>
                          <a:pt x="1158245" y="1249762"/>
                        </a:lnTo>
                        <a:cubicBezTo>
                          <a:pt x="1220842" y="1249762"/>
                          <a:pt x="1271587" y="1199017"/>
                          <a:pt x="1271587" y="1136420"/>
                        </a:cubicBezTo>
                        <a:lnTo>
                          <a:pt x="1271587" y="31871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6" name="Group 125"/>
              <p:cNvGrpSpPr/>
              <p:nvPr/>
            </p:nvGrpSpPr>
            <p:grpSpPr>
              <a:xfrm>
                <a:off x="5288743" y="2257767"/>
                <a:ext cx="453790" cy="981895"/>
                <a:chOff x="8910481" y="2108304"/>
                <a:chExt cx="453790" cy="981895"/>
              </a:xfrm>
            </p:grpSpPr>
            <p:grpSp>
              <p:nvGrpSpPr>
                <p:cNvPr id="127" name="Group 126"/>
                <p:cNvGrpSpPr/>
                <p:nvPr/>
              </p:nvGrpSpPr>
              <p:grpSpPr>
                <a:xfrm>
                  <a:off x="8910481" y="2108304"/>
                  <a:ext cx="453790" cy="612802"/>
                  <a:chOff x="8910481" y="2108304"/>
                  <a:chExt cx="453790" cy="612802"/>
                </a:xfrm>
              </p:grpSpPr>
              <p:sp>
                <p:nvSpPr>
                  <p:cNvPr id="133" name="Freeform 5"/>
                  <p:cNvSpPr>
                    <a:spLocks/>
                  </p:cNvSpPr>
                  <p:nvPr/>
                </p:nvSpPr>
                <p:spPr bwMode="auto">
                  <a:xfrm>
                    <a:off x="9151442" y="2162123"/>
                    <a:ext cx="15901" cy="161457"/>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34" name="Freeform 6"/>
                  <p:cNvSpPr>
                    <a:spLocks/>
                  </p:cNvSpPr>
                  <p:nvPr/>
                </p:nvSpPr>
                <p:spPr bwMode="auto">
                  <a:xfrm>
                    <a:off x="9124533" y="2108304"/>
                    <a:ext cx="11009" cy="215276"/>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35" name="Freeform 7"/>
                  <p:cNvSpPr>
                    <a:spLocks/>
                  </p:cNvSpPr>
                  <p:nvPr/>
                </p:nvSpPr>
                <p:spPr bwMode="auto">
                  <a:xfrm>
                    <a:off x="9096401" y="2162123"/>
                    <a:ext cx="11009" cy="161457"/>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36" name="Freeform 8"/>
                  <p:cNvSpPr>
                    <a:spLocks/>
                  </p:cNvSpPr>
                  <p:nvPr/>
                </p:nvSpPr>
                <p:spPr bwMode="auto">
                  <a:xfrm>
                    <a:off x="8910481" y="2483813"/>
                    <a:ext cx="229953" cy="237292"/>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37" name="Freeform 9"/>
                  <p:cNvSpPr>
                    <a:spLocks/>
                  </p:cNvSpPr>
                  <p:nvPr/>
                </p:nvSpPr>
                <p:spPr bwMode="auto">
                  <a:xfrm>
                    <a:off x="8998548" y="2478921"/>
                    <a:ext cx="141886" cy="242185"/>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38" name="Freeform 10"/>
                  <p:cNvSpPr>
                    <a:spLocks/>
                  </p:cNvSpPr>
                  <p:nvPr/>
                </p:nvSpPr>
                <p:spPr bwMode="auto">
                  <a:xfrm>
                    <a:off x="9085392" y="2478921"/>
                    <a:ext cx="55042" cy="242185"/>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39" name="Freeform 11"/>
                  <p:cNvSpPr>
                    <a:spLocks/>
                  </p:cNvSpPr>
                  <p:nvPr/>
                </p:nvSpPr>
                <p:spPr bwMode="auto">
                  <a:xfrm>
                    <a:off x="9129425" y="2478921"/>
                    <a:ext cx="55042" cy="242185"/>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40" name="Freeform 12"/>
                  <p:cNvSpPr>
                    <a:spLocks/>
                  </p:cNvSpPr>
                  <p:nvPr/>
                </p:nvSpPr>
                <p:spPr bwMode="auto">
                  <a:xfrm>
                    <a:off x="9129425" y="2478921"/>
                    <a:ext cx="141886" cy="242185"/>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41" name="Freeform 13"/>
                  <p:cNvSpPr>
                    <a:spLocks/>
                  </p:cNvSpPr>
                  <p:nvPr/>
                </p:nvSpPr>
                <p:spPr bwMode="auto">
                  <a:xfrm>
                    <a:off x="9129425" y="2483813"/>
                    <a:ext cx="234846" cy="237292"/>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42" name="Freeform 15"/>
                  <p:cNvSpPr>
                    <a:spLocks/>
                  </p:cNvSpPr>
                  <p:nvPr/>
                </p:nvSpPr>
                <p:spPr bwMode="auto">
                  <a:xfrm>
                    <a:off x="8916596" y="2290555"/>
                    <a:ext cx="442782" cy="199375"/>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chemeClr val="accent4">
                      <a:lumMod val="75000"/>
                    </a:schemeClr>
                  </a:solidFill>
                  <a:ln>
                    <a:noFill/>
                  </a:ln>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43" name="Freeform 16"/>
                  <p:cNvSpPr>
                    <a:spLocks/>
                  </p:cNvSpPr>
                  <p:nvPr/>
                </p:nvSpPr>
                <p:spPr bwMode="auto">
                  <a:xfrm>
                    <a:off x="8916596" y="2290555"/>
                    <a:ext cx="229953" cy="199375"/>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grpSp>
              <p:nvGrpSpPr>
                <p:cNvPr id="128" name="Group 127"/>
                <p:cNvGrpSpPr/>
                <p:nvPr/>
              </p:nvGrpSpPr>
              <p:grpSpPr>
                <a:xfrm>
                  <a:off x="8943933" y="2721105"/>
                  <a:ext cx="369094" cy="369094"/>
                  <a:chOff x="8943933" y="2721105"/>
                  <a:chExt cx="369094" cy="369094"/>
                </a:xfrm>
              </p:grpSpPr>
              <p:sp>
                <p:nvSpPr>
                  <p:cNvPr id="129" name="Oval 128"/>
                  <p:cNvSpPr/>
                  <p:nvPr/>
                </p:nvSpPr>
                <p:spPr bwMode="auto">
                  <a:xfrm>
                    <a:off x="8943933" y="2721105"/>
                    <a:ext cx="369094" cy="369094"/>
                  </a:xfrm>
                  <a:prstGeom prst="ellipse">
                    <a:avLst/>
                  </a:prstGeom>
                  <a:solidFill>
                    <a:srgbClr val="00A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353" dirty="0">
                        <a:solidFill>
                          <a:srgbClr val="008272"/>
                        </a:solidFill>
                        <a:ea typeface="Segoe UI" pitchFamily="34" charset="0"/>
                        <a:cs typeface="Segoe UI" pitchFamily="34" charset="0"/>
                      </a:rPr>
                      <a:t> </a:t>
                    </a:r>
                  </a:p>
                </p:txBody>
              </p:sp>
              <p:grpSp>
                <p:nvGrpSpPr>
                  <p:cNvPr id="130" name="Group 129"/>
                  <p:cNvGrpSpPr/>
                  <p:nvPr/>
                </p:nvGrpSpPr>
                <p:grpSpPr>
                  <a:xfrm>
                    <a:off x="9000441" y="2777613"/>
                    <a:ext cx="256078" cy="256078"/>
                    <a:chOff x="9555675" y="2284416"/>
                    <a:chExt cx="538388" cy="538388"/>
                  </a:xfrm>
                  <a:solidFill>
                    <a:schemeClr val="bg1"/>
                  </a:solidFill>
                </p:grpSpPr>
                <p:sp>
                  <p:nvSpPr>
                    <p:cNvPr id="131" name="Pie 130"/>
                    <p:cNvSpPr/>
                    <p:nvPr/>
                  </p:nvSpPr>
                  <p:spPr bwMode="auto">
                    <a:xfrm>
                      <a:off x="9555675" y="2284416"/>
                      <a:ext cx="538388" cy="538388"/>
                    </a:xfrm>
                    <a:prstGeom prst="pi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2" name="Pie 131"/>
                    <p:cNvSpPr/>
                    <p:nvPr/>
                  </p:nvSpPr>
                  <p:spPr bwMode="auto">
                    <a:xfrm>
                      <a:off x="9663006" y="2315248"/>
                      <a:ext cx="397844" cy="397844"/>
                    </a:xfrm>
                    <a:prstGeom prst="pie">
                      <a:avLst>
                        <a:gd name="adj1" fmla="val 16199825"/>
                        <a:gd name="adj2" fmla="val 5564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44" name="Group 143"/>
              <p:cNvGrpSpPr/>
              <p:nvPr/>
            </p:nvGrpSpPr>
            <p:grpSpPr>
              <a:xfrm>
                <a:off x="2429074" y="1664474"/>
                <a:ext cx="453790" cy="985715"/>
                <a:chOff x="7286025" y="1517742"/>
                <a:chExt cx="453790" cy="985715"/>
              </a:xfrm>
            </p:grpSpPr>
            <p:grpSp>
              <p:nvGrpSpPr>
                <p:cNvPr id="145" name="Group 144"/>
                <p:cNvGrpSpPr/>
                <p:nvPr/>
              </p:nvGrpSpPr>
              <p:grpSpPr>
                <a:xfrm>
                  <a:off x="7286025" y="1517742"/>
                  <a:ext cx="453790" cy="612802"/>
                  <a:chOff x="7829993" y="2285506"/>
                  <a:chExt cx="453790" cy="612802"/>
                </a:xfrm>
              </p:grpSpPr>
              <p:sp>
                <p:nvSpPr>
                  <p:cNvPr id="152" name="Freeform 5"/>
                  <p:cNvSpPr>
                    <a:spLocks/>
                  </p:cNvSpPr>
                  <p:nvPr/>
                </p:nvSpPr>
                <p:spPr bwMode="auto">
                  <a:xfrm>
                    <a:off x="8070954" y="2339325"/>
                    <a:ext cx="15901" cy="161457"/>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3" name="Freeform 6"/>
                  <p:cNvSpPr>
                    <a:spLocks/>
                  </p:cNvSpPr>
                  <p:nvPr/>
                </p:nvSpPr>
                <p:spPr bwMode="auto">
                  <a:xfrm>
                    <a:off x="8044045" y="2285506"/>
                    <a:ext cx="11009" cy="215276"/>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4" name="Freeform 7"/>
                  <p:cNvSpPr>
                    <a:spLocks/>
                  </p:cNvSpPr>
                  <p:nvPr/>
                </p:nvSpPr>
                <p:spPr bwMode="auto">
                  <a:xfrm>
                    <a:off x="8015913" y="2339325"/>
                    <a:ext cx="11009" cy="161457"/>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5" name="Freeform 8"/>
                  <p:cNvSpPr>
                    <a:spLocks/>
                  </p:cNvSpPr>
                  <p:nvPr/>
                </p:nvSpPr>
                <p:spPr bwMode="auto">
                  <a:xfrm>
                    <a:off x="7829993" y="2661015"/>
                    <a:ext cx="229953" cy="237292"/>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6" name="Freeform 9"/>
                  <p:cNvSpPr>
                    <a:spLocks/>
                  </p:cNvSpPr>
                  <p:nvPr/>
                </p:nvSpPr>
                <p:spPr bwMode="auto">
                  <a:xfrm>
                    <a:off x="7918060" y="2656123"/>
                    <a:ext cx="141886" cy="242185"/>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7" name="Freeform 10"/>
                  <p:cNvSpPr>
                    <a:spLocks/>
                  </p:cNvSpPr>
                  <p:nvPr/>
                </p:nvSpPr>
                <p:spPr bwMode="auto">
                  <a:xfrm>
                    <a:off x="8004904" y="2656123"/>
                    <a:ext cx="55042" cy="242185"/>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8" name="Freeform 11"/>
                  <p:cNvSpPr>
                    <a:spLocks/>
                  </p:cNvSpPr>
                  <p:nvPr/>
                </p:nvSpPr>
                <p:spPr bwMode="auto">
                  <a:xfrm>
                    <a:off x="8048937" y="2656123"/>
                    <a:ext cx="55042" cy="242185"/>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59" name="Freeform 12"/>
                  <p:cNvSpPr>
                    <a:spLocks/>
                  </p:cNvSpPr>
                  <p:nvPr/>
                </p:nvSpPr>
                <p:spPr bwMode="auto">
                  <a:xfrm>
                    <a:off x="8048937" y="2656123"/>
                    <a:ext cx="141886" cy="242185"/>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60" name="Freeform 13"/>
                  <p:cNvSpPr>
                    <a:spLocks/>
                  </p:cNvSpPr>
                  <p:nvPr/>
                </p:nvSpPr>
                <p:spPr bwMode="auto">
                  <a:xfrm>
                    <a:off x="8048937" y="2661015"/>
                    <a:ext cx="234846" cy="237292"/>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61" name="Freeform 15"/>
                  <p:cNvSpPr>
                    <a:spLocks/>
                  </p:cNvSpPr>
                  <p:nvPr/>
                </p:nvSpPr>
                <p:spPr bwMode="auto">
                  <a:xfrm>
                    <a:off x="7836108" y="2467757"/>
                    <a:ext cx="442782" cy="199375"/>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chemeClr val="accent3">
                      <a:lumMod val="75000"/>
                    </a:schemeClr>
                  </a:solidFill>
                  <a:ln>
                    <a:noFill/>
                  </a:ln>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162" name="Freeform 16"/>
                  <p:cNvSpPr>
                    <a:spLocks/>
                  </p:cNvSpPr>
                  <p:nvPr/>
                </p:nvSpPr>
                <p:spPr bwMode="auto">
                  <a:xfrm>
                    <a:off x="7836108" y="2467757"/>
                    <a:ext cx="229953" cy="199375"/>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grpSp>
              <p:nvGrpSpPr>
                <p:cNvPr id="146" name="Group 145"/>
                <p:cNvGrpSpPr/>
                <p:nvPr/>
              </p:nvGrpSpPr>
              <p:grpSpPr>
                <a:xfrm>
                  <a:off x="7318076" y="2134363"/>
                  <a:ext cx="369094" cy="369094"/>
                  <a:chOff x="7318076" y="2134363"/>
                  <a:chExt cx="369094" cy="369094"/>
                </a:xfrm>
              </p:grpSpPr>
              <p:sp>
                <p:nvSpPr>
                  <p:cNvPr id="147" name="Oval 146"/>
                  <p:cNvSpPr/>
                  <p:nvPr/>
                </p:nvSpPr>
                <p:spPr bwMode="auto">
                  <a:xfrm>
                    <a:off x="7318076" y="2134363"/>
                    <a:ext cx="369094" cy="369094"/>
                  </a:xfrm>
                  <a:prstGeom prst="ellipse">
                    <a:avLst/>
                  </a:prstGeom>
                  <a:solidFill>
                    <a:srgbClr val="00A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353" dirty="0">
                        <a:solidFill>
                          <a:srgbClr val="008272"/>
                        </a:solidFill>
                        <a:ea typeface="Segoe UI" pitchFamily="34" charset="0"/>
                        <a:cs typeface="Segoe UI" pitchFamily="34" charset="0"/>
                      </a:rPr>
                      <a:t> </a:t>
                    </a:r>
                  </a:p>
                </p:txBody>
              </p:sp>
              <p:grpSp>
                <p:nvGrpSpPr>
                  <p:cNvPr id="148" name="Group 147"/>
                  <p:cNvGrpSpPr/>
                  <p:nvPr/>
                </p:nvGrpSpPr>
                <p:grpSpPr>
                  <a:xfrm>
                    <a:off x="7416741" y="2220844"/>
                    <a:ext cx="171764" cy="196133"/>
                    <a:chOff x="6367747" y="2298889"/>
                    <a:chExt cx="206787" cy="299818"/>
                  </a:xfrm>
                  <a:solidFill>
                    <a:schemeClr val="bg1"/>
                  </a:solidFill>
                </p:grpSpPr>
                <p:sp>
                  <p:nvSpPr>
                    <p:cNvPr id="149" name="Rectangle 148"/>
                    <p:cNvSpPr/>
                    <p:nvPr/>
                  </p:nvSpPr>
                  <p:spPr bwMode="auto">
                    <a:xfrm>
                      <a:off x="6367747" y="2408207"/>
                      <a:ext cx="56673" cy="1905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442712" y="2361076"/>
                      <a:ext cx="56673" cy="2376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6517861" y="2298889"/>
                      <a:ext cx="56673" cy="2998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3" name="Freeform 162"/>
              <p:cNvSpPr/>
              <p:nvPr/>
            </p:nvSpPr>
            <p:spPr>
              <a:xfrm rot="18900000">
                <a:off x="3916883" y="2150024"/>
                <a:ext cx="549546" cy="529952"/>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5"/>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3949"/>
                <a:endParaRPr lang="en-US" sz="1176" dirty="0">
                  <a:solidFill>
                    <a:srgbClr val="FFFFFF"/>
                  </a:solidFill>
                </a:endParaRPr>
              </a:p>
            </p:txBody>
          </p:sp>
          <p:grpSp>
            <p:nvGrpSpPr>
              <p:cNvPr id="164" name="Group 163"/>
              <p:cNvGrpSpPr/>
              <p:nvPr/>
            </p:nvGrpSpPr>
            <p:grpSpPr>
              <a:xfrm>
                <a:off x="2371344" y="4173852"/>
                <a:ext cx="415817" cy="531813"/>
                <a:chOff x="5734050" y="3944938"/>
                <a:chExt cx="671513" cy="858838"/>
              </a:xfrm>
            </p:grpSpPr>
            <p:sp>
              <p:nvSpPr>
                <p:cNvPr id="165" name="Freeform 5"/>
                <p:cNvSpPr>
                  <a:spLocks/>
                </p:cNvSpPr>
                <p:nvPr/>
              </p:nvSpPr>
              <p:spPr bwMode="auto">
                <a:xfrm>
                  <a:off x="6151563" y="4038601"/>
                  <a:ext cx="153988" cy="152400"/>
                </a:xfrm>
                <a:custGeom>
                  <a:avLst/>
                  <a:gdLst>
                    <a:gd name="T0" fmla="*/ 410 w 426"/>
                    <a:gd name="T1" fmla="*/ 132 h 426"/>
                    <a:gd name="T2" fmla="*/ 356 w 426"/>
                    <a:gd name="T3" fmla="*/ 55 h 426"/>
                    <a:gd name="T4" fmla="*/ 213 w 426"/>
                    <a:gd name="T5" fmla="*/ 0 h 426"/>
                    <a:gd name="T6" fmla="*/ 122 w 426"/>
                    <a:gd name="T7" fmla="*/ 20 h 426"/>
                    <a:gd name="T8" fmla="*/ 0 w 426"/>
                    <a:gd name="T9" fmla="*/ 213 h 426"/>
                    <a:gd name="T10" fmla="*/ 61 w 426"/>
                    <a:gd name="T11" fmla="*/ 362 h 426"/>
                    <a:gd name="T12" fmla="*/ 116 w 426"/>
                    <a:gd name="T13" fmla="*/ 403 h 426"/>
                    <a:gd name="T14" fmla="*/ 213 w 426"/>
                    <a:gd name="T15" fmla="*/ 426 h 426"/>
                    <a:gd name="T16" fmla="*/ 426 w 426"/>
                    <a:gd name="T17" fmla="*/ 213 h 426"/>
                    <a:gd name="T18" fmla="*/ 410 w 426"/>
                    <a:gd name="T19" fmla="*/ 13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426">
                      <a:moveTo>
                        <a:pt x="410" y="132"/>
                      </a:moveTo>
                      <a:cubicBezTo>
                        <a:pt x="398" y="102"/>
                        <a:pt x="379" y="76"/>
                        <a:pt x="356" y="55"/>
                      </a:cubicBezTo>
                      <a:cubicBezTo>
                        <a:pt x="318" y="21"/>
                        <a:pt x="268" y="0"/>
                        <a:pt x="213" y="0"/>
                      </a:cubicBezTo>
                      <a:cubicBezTo>
                        <a:pt x="180" y="0"/>
                        <a:pt x="149" y="7"/>
                        <a:pt x="122" y="20"/>
                      </a:cubicBezTo>
                      <a:cubicBezTo>
                        <a:pt x="50" y="54"/>
                        <a:pt x="0" y="128"/>
                        <a:pt x="0" y="213"/>
                      </a:cubicBezTo>
                      <a:cubicBezTo>
                        <a:pt x="0" y="271"/>
                        <a:pt x="23" y="324"/>
                        <a:pt x="61" y="362"/>
                      </a:cubicBezTo>
                      <a:cubicBezTo>
                        <a:pt x="77" y="379"/>
                        <a:pt x="96" y="393"/>
                        <a:pt x="116" y="403"/>
                      </a:cubicBezTo>
                      <a:cubicBezTo>
                        <a:pt x="145" y="418"/>
                        <a:pt x="178" y="426"/>
                        <a:pt x="213" y="426"/>
                      </a:cubicBezTo>
                      <a:cubicBezTo>
                        <a:pt x="331" y="426"/>
                        <a:pt x="426" y="331"/>
                        <a:pt x="426" y="213"/>
                      </a:cubicBezTo>
                      <a:cubicBezTo>
                        <a:pt x="426" y="184"/>
                        <a:pt x="420" y="157"/>
                        <a:pt x="410" y="132"/>
                      </a:cubicBezTo>
                    </a:path>
                  </a:pathLst>
                </a:custGeom>
                <a:solidFill>
                  <a:srgbClr val="68217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6" name="Freeform 6"/>
                <p:cNvSpPr>
                  <a:spLocks noEditPoints="1"/>
                </p:cNvSpPr>
                <p:nvPr/>
              </p:nvSpPr>
              <p:spPr bwMode="auto">
                <a:xfrm>
                  <a:off x="5734050" y="3944938"/>
                  <a:ext cx="671513" cy="858838"/>
                </a:xfrm>
                <a:custGeom>
                  <a:avLst/>
                  <a:gdLst>
                    <a:gd name="T0" fmla="*/ 1746 w 1861"/>
                    <a:gd name="T1" fmla="*/ 2252 h 2381"/>
                    <a:gd name="T2" fmla="*/ 207 w 1861"/>
                    <a:gd name="T3" fmla="*/ 2252 h 2381"/>
                    <a:gd name="T4" fmla="*/ 178 w 1861"/>
                    <a:gd name="T5" fmla="*/ 2252 h 2381"/>
                    <a:gd name="T6" fmla="*/ 149 w 1861"/>
                    <a:gd name="T7" fmla="*/ 2236 h 2381"/>
                    <a:gd name="T8" fmla="*/ 120 w 1861"/>
                    <a:gd name="T9" fmla="*/ 2189 h 2381"/>
                    <a:gd name="T10" fmla="*/ 120 w 1861"/>
                    <a:gd name="T11" fmla="*/ 2158 h 2381"/>
                    <a:gd name="T12" fmla="*/ 120 w 1861"/>
                    <a:gd name="T13" fmla="*/ 535 h 2381"/>
                    <a:gd name="T14" fmla="*/ 410 w 1861"/>
                    <a:gd name="T15" fmla="*/ 535 h 2381"/>
                    <a:gd name="T16" fmla="*/ 457 w 1861"/>
                    <a:gd name="T17" fmla="*/ 535 h 2381"/>
                    <a:gd name="T18" fmla="*/ 500 w 1861"/>
                    <a:gd name="T19" fmla="*/ 504 h 2381"/>
                    <a:gd name="T20" fmla="*/ 529 w 1861"/>
                    <a:gd name="T21" fmla="*/ 457 h 2381"/>
                    <a:gd name="T22" fmla="*/ 543 w 1861"/>
                    <a:gd name="T23" fmla="*/ 395 h 2381"/>
                    <a:gd name="T24" fmla="*/ 543 w 1861"/>
                    <a:gd name="T25" fmla="*/ 125 h 2381"/>
                    <a:gd name="T26" fmla="*/ 1659 w 1861"/>
                    <a:gd name="T27" fmla="*/ 125 h 2381"/>
                    <a:gd name="T28" fmla="*/ 1688 w 1861"/>
                    <a:gd name="T29" fmla="*/ 125 h 2381"/>
                    <a:gd name="T30" fmla="*/ 1717 w 1861"/>
                    <a:gd name="T31" fmla="*/ 141 h 2381"/>
                    <a:gd name="T32" fmla="*/ 1746 w 1861"/>
                    <a:gd name="T33" fmla="*/ 176 h 2381"/>
                    <a:gd name="T34" fmla="*/ 1746 w 1861"/>
                    <a:gd name="T35" fmla="*/ 223 h 2381"/>
                    <a:gd name="T36" fmla="*/ 1746 w 1861"/>
                    <a:gd name="T37" fmla="*/ 2252 h 2381"/>
                    <a:gd name="T38" fmla="*/ 1717 w 1861"/>
                    <a:gd name="T39" fmla="*/ 0 h 2381"/>
                    <a:gd name="T40" fmla="*/ 486 w 1861"/>
                    <a:gd name="T41" fmla="*/ 0 h 2381"/>
                    <a:gd name="T42" fmla="*/ 0 w 1861"/>
                    <a:gd name="T43" fmla="*/ 457 h 2381"/>
                    <a:gd name="T44" fmla="*/ 0 w 1861"/>
                    <a:gd name="T45" fmla="*/ 2221 h 2381"/>
                    <a:gd name="T46" fmla="*/ 15 w 1861"/>
                    <a:gd name="T47" fmla="*/ 2287 h 2381"/>
                    <a:gd name="T48" fmla="*/ 44 w 1861"/>
                    <a:gd name="T49" fmla="*/ 2334 h 2381"/>
                    <a:gd name="T50" fmla="*/ 91 w 1861"/>
                    <a:gd name="T51" fmla="*/ 2365 h 2381"/>
                    <a:gd name="T52" fmla="*/ 149 w 1861"/>
                    <a:gd name="T53" fmla="*/ 2381 h 2381"/>
                    <a:gd name="T54" fmla="*/ 1861 w 1861"/>
                    <a:gd name="T55" fmla="*/ 2381 h 2381"/>
                    <a:gd name="T56" fmla="*/ 1861 w 1861"/>
                    <a:gd name="T57" fmla="*/ 156 h 2381"/>
                    <a:gd name="T58" fmla="*/ 1847 w 1861"/>
                    <a:gd name="T59" fmla="*/ 94 h 2381"/>
                    <a:gd name="T60" fmla="*/ 1818 w 1861"/>
                    <a:gd name="T61" fmla="*/ 47 h 2381"/>
                    <a:gd name="T62" fmla="*/ 1774 w 1861"/>
                    <a:gd name="T63" fmla="*/ 15 h 2381"/>
                    <a:gd name="T64" fmla="*/ 1717 w 1861"/>
                    <a:gd name="T65"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1" h="2381">
                      <a:moveTo>
                        <a:pt x="1746" y="2252"/>
                      </a:moveTo>
                      <a:lnTo>
                        <a:pt x="207" y="2252"/>
                      </a:lnTo>
                      <a:lnTo>
                        <a:pt x="178" y="2252"/>
                      </a:lnTo>
                      <a:lnTo>
                        <a:pt x="149" y="2236"/>
                      </a:lnTo>
                      <a:lnTo>
                        <a:pt x="120" y="2189"/>
                      </a:lnTo>
                      <a:lnTo>
                        <a:pt x="120" y="2158"/>
                      </a:lnTo>
                      <a:lnTo>
                        <a:pt x="120" y="535"/>
                      </a:lnTo>
                      <a:lnTo>
                        <a:pt x="410" y="535"/>
                      </a:lnTo>
                      <a:lnTo>
                        <a:pt x="457" y="535"/>
                      </a:lnTo>
                      <a:lnTo>
                        <a:pt x="500" y="504"/>
                      </a:lnTo>
                      <a:lnTo>
                        <a:pt x="529" y="457"/>
                      </a:lnTo>
                      <a:lnTo>
                        <a:pt x="543" y="395"/>
                      </a:lnTo>
                      <a:lnTo>
                        <a:pt x="543" y="125"/>
                      </a:lnTo>
                      <a:lnTo>
                        <a:pt x="1659" y="125"/>
                      </a:lnTo>
                      <a:lnTo>
                        <a:pt x="1688" y="125"/>
                      </a:lnTo>
                      <a:lnTo>
                        <a:pt x="1717" y="141"/>
                      </a:lnTo>
                      <a:lnTo>
                        <a:pt x="1746" y="176"/>
                      </a:lnTo>
                      <a:lnTo>
                        <a:pt x="1746" y="223"/>
                      </a:lnTo>
                      <a:lnTo>
                        <a:pt x="1746" y="2252"/>
                      </a:lnTo>
                      <a:close/>
                      <a:moveTo>
                        <a:pt x="1717" y="0"/>
                      </a:moveTo>
                      <a:lnTo>
                        <a:pt x="486" y="0"/>
                      </a:lnTo>
                      <a:lnTo>
                        <a:pt x="0" y="457"/>
                      </a:lnTo>
                      <a:lnTo>
                        <a:pt x="0" y="2221"/>
                      </a:lnTo>
                      <a:lnTo>
                        <a:pt x="15" y="2287"/>
                      </a:lnTo>
                      <a:lnTo>
                        <a:pt x="44" y="2334"/>
                      </a:lnTo>
                      <a:lnTo>
                        <a:pt x="91" y="2365"/>
                      </a:lnTo>
                      <a:lnTo>
                        <a:pt x="149" y="2381"/>
                      </a:lnTo>
                      <a:lnTo>
                        <a:pt x="1861" y="2381"/>
                      </a:lnTo>
                      <a:lnTo>
                        <a:pt x="1861" y="156"/>
                      </a:lnTo>
                      <a:lnTo>
                        <a:pt x="1847" y="94"/>
                      </a:lnTo>
                      <a:lnTo>
                        <a:pt x="1818" y="47"/>
                      </a:lnTo>
                      <a:lnTo>
                        <a:pt x="1774" y="15"/>
                      </a:lnTo>
                      <a:lnTo>
                        <a:pt x="1717" y="0"/>
                      </a:lnTo>
                      <a:close/>
                    </a:path>
                  </a:pathLst>
                </a:custGeom>
                <a:solidFill>
                  <a:srgbClr val="68217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7" name="Rectangle 77"/>
                <p:cNvSpPr>
                  <a:spLocks noChangeArrowheads="1"/>
                </p:cNvSpPr>
                <p:nvPr/>
              </p:nvSpPr>
              <p:spPr bwMode="auto">
                <a:xfrm>
                  <a:off x="6032500" y="4306888"/>
                  <a:ext cx="33338" cy="111125"/>
                </a:xfrm>
                <a:prstGeom prst="rect">
                  <a:avLst/>
                </a:prstGeom>
                <a:solidFill>
                  <a:srgbClr val="002050"/>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8" name="Freeform 78"/>
                <p:cNvSpPr>
                  <a:spLocks/>
                </p:cNvSpPr>
                <p:nvPr/>
              </p:nvSpPr>
              <p:spPr bwMode="auto">
                <a:xfrm>
                  <a:off x="5916613" y="4324351"/>
                  <a:ext cx="31750" cy="93663"/>
                </a:xfrm>
                <a:custGeom>
                  <a:avLst/>
                  <a:gdLst>
                    <a:gd name="T0" fmla="*/ 0 w 20"/>
                    <a:gd name="T1" fmla="*/ 0 h 59"/>
                    <a:gd name="T2" fmla="*/ 0 w 20"/>
                    <a:gd name="T3" fmla="*/ 12 h 59"/>
                    <a:gd name="T4" fmla="*/ 0 w 20"/>
                    <a:gd name="T5" fmla="*/ 59 h 59"/>
                    <a:gd name="T6" fmla="*/ 20 w 20"/>
                    <a:gd name="T7" fmla="*/ 59 h 59"/>
                    <a:gd name="T8" fmla="*/ 20 w 20"/>
                    <a:gd name="T9" fmla="*/ 3 h 59"/>
                    <a:gd name="T10" fmla="*/ 20 w 20"/>
                    <a:gd name="T11" fmla="*/ 0 h 59"/>
                    <a:gd name="T12" fmla="*/ 0 w 20"/>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0" h="59">
                      <a:moveTo>
                        <a:pt x="0" y="0"/>
                      </a:moveTo>
                      <a:lnTo>
                        <a:pt x="0" y="12"/>
                      </a:lnTo>
                      <a:lnTo>
                        <a:pt x="0" y="59"/>
                      </a:lnTo>
                      <a:lnTo>
                        <a:pt x="20" y="59"/>
                      </a:lnTo>
                      <a:lnTo>
                        <a:pt x="20" y="3"/>
                      </a:lnTo>
                      <a:lnTo>
                        <a:pt x="20" y="0"/>
                      </a:lnTo>
                      <a:lnTo>
                        <a:pt x="0" y="0"/>
                      </a:lnTo>
                      <a:close/>
                    </a:path>
                  </a:pathLst>
                </a:custGeom>
                <a:solidFill>
                  <a:srgbClr val="00B294"/>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9" name="Freeform 79"/>
                <p:cNvSpPr>
                  <a:spLocks/>
                </p:cNvSpPr>
                <p:nvPr/>
              </p:nvSpPr>
              <p:spPr bwMode="auto">
                <a:xfrm>
                  <a:off x="5954713" y="4235451"/>
                  <a:ext cx="33338" cy="182563"/>
                </a:xfrm>
                <a:custGeom>
                  <a:avLst/>
                  <a:gdLst>
                    <a:gd name="T0" fmla="*/ 0 w 21"/>
                    <a:gd name="T1" fmla="*/ 0 h 115"/>
                    <a:gd name="T2" fmla="*/ 0 w 21"/>
                    <a:gd name="T3" fmla="*/ 57 h 115"/>
                    <a:gd name="T4" fmla="*/ 0 w 21"/>
                    <a:gd name="T5" fmla="*/ 115 h 115"/>
                    <a:gd name="T6" fmla="*/ 21 w 21"/>
                    <a:gd name="T7" fmla="*/ 115 h 115"/>
                    <a:gd name="T8" fmla="*/ 21 w 21"/>
                    <a:gd name="T9" fmla="*/ 48 h 115"/>
                    <a:gd name="T10" fmla="*/ 21 w 21"/>
                    <a:gd name="T11" fmla="*/ 0 h 115"/>
                    <a:gd name="T12" fmla="*/ 0 w 2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21" h="115">
                      <a:moveTo>
                        <a:pt x="0" y="0"/>
                      </a:moveTo>
                      <a:lnTo>
                        <a:pt x="0" y="57"/>
                      </a:lnTo>
                      <a:lnTo>
                        <a:pt x="0" y="115"/>
                      </a:lnTo>
                      <a:lnTo>
                        <a:pt x="21" y="115"/>
                      </a:lnTo>
                      <a:lnTo>
                        <a:pt x="21" y="48"/>
                      </a:lnTo>
                      <a:lnTo>
                        <a:pt x="21" y="0"/>
                      </a:lnTo>
                      <a:lnTo>
                        <a:pt x="0" y="0"/>
                      </a:lnTo>
                      <a:close/>
                    </a:path>
                  </a:pathLst>
                </a:custGeom>
                <a:solidFill>
                  <a:srgbClr val="008272"/>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0" name="Freeform 80"/>
                <p:cNvSpPr>
                  <a:spLocks/>
                </p:cNvSpPr>
                <p:nvPr/>
              </p:nvSpPr>
              <p:spPr bwMode="auto">
                <a:xfrm>
                  <a:off x="5994400" y="4154488"/>
                  <a:ext cx="31750" cy="263525"/>
                </a:xfrm>
                <a:custGeom>
                  <a:avLst/>
                  <a:gdLst>
                    <a:gd name="T0" fmla="*/ 0 w 20"/>
                    <a:gd name="T1" fmla="*/ 0 h 166"/>
                    <a:gd name="T2" fmla="*/ 0 w 20"/>
                    <a:gd name="T3" fmla="*/ 97 h 166"/>
                    <a:gd name="T4" fmla="*/ 0 w 20"/>
                    <a:gd name="T5" fmla="*/ 166 h 166"/>
                    <a:gd name="T6" fmla="*/ 20 w 20"/>
                    <a:gd name="T7" fmla="*/ 166 h 166"/>
                    <a:gd name="T8" fmla="*/ 20 w 20"/>
                    <a:gd name="T9" fmla="*/ 88 h 166"/>
                    <a:gd name="T10" fmla="*/ 20 w 20"/>
                    <a:gd name="T11" fmla="*/ 0 h 166"/>
                    <a:gd name="T12" fmla="*/ 0 w 20"/>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20" h="166">
                      <a:moveTo>
                        <a:pt x="0" y="0"/>
                      </a:moveTo>
                      <a:lnTo>
                        <a:pt x="0" y="97"/>
                      </a:lnTo>
                      <a:lnTo>
                        <a:pt x="0" y="166"/>
                      </a:lnTo>
                      <a:lnTo>
                        <a:pt x="20" y="166"/>
                      </a:lnTo>
                      <a:lnTo>
                        <a:pt x="20" y="88"/>
                      </a:lnTo>
                      <a:lnTo>
                        <a:pt x="20" y="0"/>
                      </a:lnTo>
                      <a:lnTo>
                        <a:pt x="0" y="0"/>
                      </a:lnTo>
                      <a:close/>
                    </a:path>
                  </a:pathLst>
                </a:custGeom>
                <a:solidFill>
                  <a:srgbClr val="9B4F96"/>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1" name="Freeform 81"/>
                <p:cNvSpPr>
                  <a:spLocks/>
                </p:cNvSpPr>
                <p:nvPr/>
              </p:nvSpPr>
              <p:spPr bwMode="auto">
                <a:xfrm>
                  <a:off x="6072188" y="4238626"/>
                  <a:ext cx="31750" cy="179388"/>
                </a:xfrm>
                <a:custGeom>
                  <a:avLst/>
                  <a:gdLst>
                    <a:gd name="T0" fmla="*/ 0 w 20"/>
                    <a:gd name="T1" fmla="*/ 0 h 113"/>
                    <a:gd name="T2" fmla="*/ 0 w 20"/>
                    <a:gd name="T3" fmla="*/ 22 h 113"/>
                    <a:gd name="T4" fmla="*/ 0 w 20"/>
                    <a:gd name="T5" fmla="*/ 113 h 113"/>
                    <a:gd name="T6" fmla="*/ 20 w 20"/>
                    <a:gd name="T7" fmla="*/ 113 h 113"/>
                    <a:gd name="T8" fmla="*/ 20 w 20"/>
                    <a:gd name="T9" fmla="*/ 13 h 113"/>
                    <a:gd name="T10" fmla="*/ 20 w 20"/>
                    <a:gd name="T11" fmla="*/ 0 h 113"/>
                    <a:gd name="T12" fmla="*/ 0 w 20"/>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20" h="113">
                      <a:moveTo>
                        <a:pt x="0" y="0"/>
                      </a:moveTo>
                      <a:lnTo>
                        <a:pt x="0" y="22"/>
                      </a:lnTo>
                      <a:lnTo>
                        <a:pt x="0" y="113"/>
                      </a:lnTo>
                      <a:lnTo>
                        <a:pt x="20" y="113"/>
                      </a:lnTo>
                      <a:lnTo>
                        <a:pt x="20" y="13"/>
                      </a:lnTo>
                      <a:lnTo>
                        <a:pt x="20" y="0"/>
                      </a:lnTo>
                      <a:lnTo>
                        <a:pt x="0" y="0"/>
                      </a:lnTo>
                      <a:close/>
                    </a:path>
                  </a:pathLst>
                </a:custGeom>
                <a:solidFill>
                  <a:srgbClr val="9B4F96"/>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2" name="Freeform 82"/>
                <p:cNvSpPr>
                  <a:spLocks/>
                </p:cNvSpPr>
                <p:nvPr/>
              </p:nvSpPr>
              <p:spPr bwMode="auto">
                <a:xfrm>
                  <a:off x="5838825" y="4327526"/>
                  <a:ext cx="31750" cy="90488"/>
                </a:xfrm>
                <a:custGeom>
                  <a:avLst/>
                  <a:gdLst>
                    <a:gd name="T0" fmla="*/ 0 w 20"/>
                    <a:gd name="T1" fmla="*/ 0 h 57"/>
                    <a:gd name="T2" fmla="*/ 0 w 20"/>
                    <a:gd name="T3" fmla="*/ 32 h 57"/>
                    <a:gd name="T4" fmla="*/ 0 w 20"/>
                    <a:gd name="T5" fmla="*/ 57 h 57"/>
                    <a:gd name="T6" fmla="*/ 20 w 20"/>
                    <a:gd name="T7" fmla="*/ 57 h 57"/>
                    <a:gd name="T8" fmla="*/ 20 w 20"/>
                    <a:gd name="T9" fmla="*/ 23 h 57"/>
                    <a:gd name="T10" fmla="*/ 20 w 20"/>
                    <a:gd name="T11" fmla="*/ 0 h 57"/>
                    <a:gd name="T12" fmla="*/ 0 w 2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0" h="57">
                      <a:moveTo>
                        <a:pt x="0" y="0"/>
                      </a:moveTo>
                      <a:lnTo>
                        <a:pt x="0" y="32"/>
                      </a:lnTo>
                      <a:lnTo>
                        <a:pt x="0" y="57"/>
                      </a:lnTo>
                      <a:lnTo>
                        <a:pt x="20" y="57"/>
                      </a:lnTo>
                      <a:lnTo>
                        <a:pt x="20" y="23"/>
                      </a:lnTo>
                      <a:lnTo>
                        <a:pt x="20" y="0"/>
                      </a:lnTo>
                      <a:lnTo>
                        <a:pt x="0" y="0"/>
                      </a:lnTo>
                      <a:close/>
                    </a:path>
                  </a:pathLst>
                </a:custGeom>
                <a:solidFill>
                  <a:srgbClr val="00B294"/>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3" name="Freeform 83"/>
                <p:cNvSpPr>
                  <a:spLocks/>
                </p:cNvSpPr>
                <p:nvPr/>
              </p:nvSpPr>
              <p:spPr bwMode="auto">
                <a:xfrm>
                  <a:off x="5876925" y="4224338"/>
                  <a:ext cx="33338" cy="193675"/>
                </a:xfrm>
                <a:custGeom>
                  <a:avLst/>
                  <a:gdLst>
                    <a:gd name="T0" fmla="*/ 0 w 21"/>
                    <a:gd name="T1" fmla="*/ 0 h 122"/>
                    <a:gd name="T2" fmla="*/ 0 w 21"/>
                    <a:gd name="T3" fmla="*/ 92 h 122"/>
                    <a:gd name="T4" fmla="*/ 0 w 21"/>
                    <a:gd name="T5" fmla="*/ 122 h 122"/>
                    <a:gd name="T6" fmla="*/ 21 w 21"/>
                    <a:gd name="T7" fmla="*/ 122 h 122"/>
                    <a:gd name="T8" fmla="*/ 21 w 21"/>
                    <a:gd name="T9" fmla="*/ 85 h 122"/>
                    <a:gd name="T10" fmla="*/ 21 w 21"/>
                    <a:gd name="T11" fmla="*/ 0 h 122"/>
                    <a:gd name="T12" fmla="*/ 0 w 21"/>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21" h="122">
                      <a:moveTo>
                        <a:pt x="0" y="0"/>
                      </a:moveTo>
                      <a:lnTo>
                        <a:pt x="0" y="92"/>
                      </a:lnTo>
                      <a:lnTo>
                        <a:pt x="0" y="122"/>
                      </a:lnTo>
                      <a:lnTo>
                        <a:pt x="21" y="122"/>
                      </a:lnTo>
                      <a:lnTo>
                        <a:pt x="21" y="85"/>
                      </a:lnTo>
                      <a:lnTo>
                        <a:pt x="21" y="0"/>
                      </a:lnTo>
                      <a:lnTo>
                        <a:pt x="0" y="0"/>
                      </a:lnTo>
                      <a:close/>
                    </a:path>
                  </a:pathLst>
                </a:custGeom>
                <a:solidFill>
                  <a:srgbClr val="68217A"/>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4" name="Freeform 84"/>
                <p:cNvSpPr>
                  <a:spLocks/>
                </p:cNvSpPr>
                <p:nvPr/>
              </p:nvSpPr>
              <p:spPr bwMode="auto">
                <a:xfrm>
                  <a:off x="6196013" y="4038601"/>
                  <a:ext cx="84138" cy="76200"/>
                </a:xfrm>
                <a:custGeom>
                  <a:avLst/>
                  <a:gdLst>
                    <a:gd name="T0" fmla="*/ 234 w 234"/>
                    <a:gd name="T1" fmla="*/ 55 h 213"/>
                    <a:gd name="T2" fmla="*/ 91 w 234"/>
                    <a:gd name="T3" fmla="*/ 0 h 213"/>
                    <a:gd name="T4" fmla="*/ 0 w 234"/>
                    <a:gd name="T5" fmla="*/ 20 h 213"/>
                    <a:gd name="T6" fmla="*/ 91 w 234"/>
                    <a:gd name="T7" fmla="*/ 213 h 213"/>
                    <a:gd name="T8" fmla="*/ 234 w 234"/>
                    <a:gd name="T9" fmla="*/ 55 h 213"/>
                  </a:gdLst>
                  <a:ahLst/>
                  <a:cxnLst>
                    <a:cxn ang="0">
                      <a:pos x="T0" y="T1"/>
                    </a:cxn>
                    <a:cxn ang="0">
                      <a:pos x="T2" y="T3"/>
                    </a:cxn>
                    <a:cxn ang="0">
                      <a:pos x="T4" y="T5"/>
                    </a:cxn>
                    <a:cxn ang="0">
                      <a:pos x="T6" y="T7"/>
                    </a:cxn>
                    <a:cxn ang="0">
                      <a:pos x="T8" y="T9"/>
                    </a:cxn>
                  </a:cxnLst>
                  <a:rect l="0" t="0" r="r" b="b"/>
                  <a:pathLst>
                    <a:path w="234" h="213">
                      <a:moveTo>
                        <a:pt x="234" y="55"/>
                      </a:moveTo>
                      <a:cubicBezTo>
                        <a:pt x="196" y="21"/>
                        <a:pt x="146" y="0"/>
                        <a:pt x="91" y="0"/>
                      </a:cubicBezTo>
                      <a:cubicBezTo>
                        <a:pt x="58" y="0"/>
                        <a:pt x="27" y="7"/>
                        <a:pt x="0" y="20"/>
                      </a:cubicBezTo>
                      <a:lnTo>
                        <a:pt x="91" y="213"/>
                      </a:lnTo>
                      <a:lnTo>
                        <a:pt x="234" y="55"/>
                      </a:lnTo>
                      <a:close/>
                    </a:path>
                  </a:pathLst>
                </a:custGeom>
                <a:solidFill>
                  <a:srgbClr val="68217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5" name="Freeform 85"/>
                <p:cNvSpPr>
                  <a:spLocks/>
                </p:cNvSpPr>
                <p:nvPr/>
              </p:nvSpPr>
              <p:spPr bwMode="auto">
                <a:xfrm>
                  <a:off x="6227763" y="4057651"/>
                  <a:ext cx="71438" cy="57150"/>
                </a:xfrm>
                <a:custGeom>
                  <a:avLst/>
                  <a:gdLst>
                    <a:gd name="T0" fmla="*/ 197 w 197"/>
                    <a:gd name="T1" fmla="*/ 77 h 158"/>
                    <a:gd name="T2" fmla="*/ 143 w 197"/>
                    <a:gd name="T3" fmla="*/ 0 h 158"/>
                    <a:gd name="T4" fmla="*/ 0 w 197"/>
                    <a:gd name="T5" fmla="*/ 158 h 158"/>
                    <a:gd name="T6" fmla="*/ 197 w 197"/>
                    <a:gd name="T7" fmla="*/ 77 h 158"/>
                  </a:gdLst>
                  <a:ahLst/>
                  <a:cxnLst>
                    <a:cxn ang="0">
                      <a:pos x="T0" y="T1"/>
                    </a:cxn>
                    <a:cxn ang="0">
                      <a:pos x="T2" y="T3"/>
                    </a:cxn>
                    <a:cxn ang="0">
                      <a:pos x="T4" y="T5"/>
                    </a:cxn>
                    <a:cxn ang="0">
                      <a:pos x="T6" y="T7"/>
                    </a:cxn>
                  </a:cxnLst>
                  <a:rect l="0" t="0" r="r" b="b"/>
                  <a:pathLst>
                    <a:path w="197" h="158">
                      <a:moveTo>
                        <a:pt x="197" y="77"/>
                      </a:moveTo>
                      <a:cubicBezTo>
                        <a:pt x="185" y="47"/>
                        <a:pt x="166" y="21"/>
                        <a:pt x="143" y="0"/>
                      </a:cubicBezTo>
                      <a:lnTo>
                        <a:pt x="0" y="158"/>
                      </a:lnTo>
                      <a:lnTo>
                        <a:pt x="197" y="77"/>
                      </a:lnTo>
                      <a:close/>
                    </a:path>
                  </a:pathLst>
                </a:custGeom>
                <a:solidFill>
                  <a:srgbClr val="002050"/>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6" name="Freeform 86"/>
                <p:cNvSpPr>
                  <a:spLocks/>
                </p:cNvSpPr>
                <p:nvPr/>
              </p:nvSpPr>
              <p:spPr bwMode="auto">
                <a:xfrm>
                  <a:off x="6151563" y="4044951"/>
                  <a:ext cx="76200" cy="123825"/>
                </a:xfrm>
                <a:custGeom>
                  <a:avLst/>
                  <a:gdLst>
                    <a:gd name="T0" fmla="*/ 122 w 213"/>
                    <a:gd name="T1" fmla="*/ 0 h 342"/>
                    <a:gd name="T2" fmla="*/ 0 w 213"/>
                    <a:gd name="T3" fmla="*/ 193 h 342"/>
                    <a:gd name="T4" fmla="*/ 61 w 213"/>
                    <a:gd name="T5" fmla="*/ 342 h 342"/>
                    <a:gd name="T6" fmla="*/ 213 w 213"/>
                    <a:gd name="T7" fmla="*/ 193 h 342"/>
                    <a:gd name="T8" fmla="*/ 122 w 213"/>
                    <a:gd name="T9" fmla="*/ 0 h 342"/>
                  </a:gdLst>
                  <a:ahLst/>
                  <a:cxnLst>
                    <a:cxn ang="0">
                      <a:pos x="T0" y="T1"/>
                    </a:cxn>
                    <a:cxn ang="0">
                      <a:pos x="T2" y="T3"/>
                    </a:cxn>
                    <a:cxn ang="0">
                      <a:pos x="T4" y="T5"/>
                    </a:cxn>
                    <a:cxn ang="0">
                      <a:pos x="T6" y="T7"/>
                    </a:cxn>
                    <a:cxn ang="0">
                      <a:pos x="T8" y="T9"/>
                    </a:cxn>
                  </a:cxnLst>
                  <a:rect l="0" t="0" r="r" b="b"/>
                  <a:pathLst>
                    <a:path w="213" h="342">
                      <a:moveTo>
                        <a:pt x="122" y="0"/>
                      </a:moveTo>
                      <a:cubicBezTo>
                        <a:pt x="50" y="34"/>
                        <a:pt x="0" y="108"/>
                        <a:pt x="0" y="193"/>
                      </a:cubicBezTo>
                      <a:cubicBezTo>
                        <a:pt x="0" y="251"/>
                        <a:pt x="23" y="304"/>
                        <a:pt x="61" y="342"/>
                      </a:cubicBezTo>
                      <a:lnTo>
                        <a:pt x="213" y="193"/>
                      </a:lnTo>
                      <a:lnTo>
                        <a:pt x="122" y="0"/>
                      </a:lnTo>
                      <a:close/>
                    </a:path>
                  </a:pathLst>
                </a:custGeom>
                <a:solidFill>
                  <a:srgbClr val="442359"/>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7" name="Freeform 87"/>
                <p:cNvSpPr>
                  <a:spLocks/>
                </p:cNvSpPr>
                <p:nvPr/>
              </p:nvSpPr>
              <p:spPr bwMode="auto">
                <a:xfrm>
                  <a:off x="6227763" y="4086226"/>
                  <a:ext cx="77788" cy="28575"/>
                </a:xfrm>
                <a:custGeom>
                  <a:avLst/>
                  <a:gdLst>
                    <a:gd name="T0" fmla="*/ 0 w 213"/>
                    <a:gd name="T1" fmla="*/ 81 h 81"/>
                    <a:gd name="T2" fmla="*/ 213 w 213"/>
                    <a:gd name="T3" fmla="*/ 81 h 81"/>
                    <a:gd name="T4" fmla="*/ 197 w 213"/>
                    <a:gd name="T5" fmla="*/ 0 h 81"/>
                    <a:gd name="T6" fmla="*/ 0 w 213"/>
                    <a:gd name="T7" fmla="*/ 81 h 81"/>
                  </a:gdLst>
                  <a:ahLst/>
                  <a:cxnLst>
                    <a:cxn ang="0">
                      <a:pos x="T0" y="T1"/>
                    </a:cxn>
                    <a:cxn ang="0">
                      <a:pos x="T2" y="T3"/>
                    </a:cxn>
                    <a:cxn ang="0">
                      <a:pos x="T4" y="T5"/>
                    </a:cxn>
                    <a:cxn ang="0">
                      <a:pos x="T6" y="T7"/>
                    </a:cxn>
                  </a:cxnLst>
                  <a:rect l="0" t="0" r="r" b="b"/>
                  <a:pathLst>
                    <a:path w="213" h="81">
                      <a:moveTo>
                        <a:pt x="0" y="81"/>
                      </a:moveTo>
                      <a:lnTo>
                        <a:pt x="213" y="81"/>
                      </a:lnTo>
                      <a:cubicBezTo>
                        <a:pt x="213" y="52"/>
                        <a:pt x="207" y="25"/>
                        <a:pt x="197" y="0"/>
                      </a:cubicBezTo>
                      <a:lnTo>
                        <a:pt x="0" y="81"/>
                      </a:lnTo>
                      <a:close/>
                    </a:path>
                  </a:pathLst>
                </a:custGeom>
                <a:solidFill>
                  <a:srgbClr val="00827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8" name="Freeform 88"/>
                <p:cNvSpPr>
                  <a:spLocks/>
                </p:cNvSpPr>
                <p:nvPr/>
              </p:nvSpPr>
              <p:spPr bwMode="auto">
                <a:xfrm>
                  <a:off x="6173788" y="4114801"/>
                  <a:ext cx="53975" cy="68263"/>
                </a:xfrm>
                <a:custGeom>
                  <a:avLst/>
                  <a:gdLst>
                    <a:gd name="T0" fmla="*/ 0 w 152"/>
                    <a:gd name="T1" fmla="*/ 149 h 190"/>
                    <a:gd name="T2" fmla="*/ 55 w 152"/>
                    <a:gd name="T3" fmla="*/ 190 h 190"/>
                    <a:gd name="T4" fmla="*/ 152 w 152"/>
                    <a:gd name="T5" fmla="*/ 0 h 190"/>
                    <a:gd name="T6" fmla="*/ 0 w 152"/>
                    <a:gd name="T7" fmla="*/ 149 h 190"/>
                  </a:gdLst>
                  <a:ahLst/>
                  <a:cxnLst>
                    <a:cxn ang="0">
                      <a:pos x="T0" y="T1"/>
                    </a:cxn>
                    <a:cxn ang="0">
                      <a:pos x="T2" y="T3"/>
                    </a:cxn>
                    <a:cxn ang="0">
                      <a:pos x="T4" y="T5"/>
                    </a:cxn>
                    <a:cxn ang="0">
                      <a:pos x="T6" y="T7"/>
                    </a:cxn>
                  </a:cxnLst>
                  <a:rect l="0" t="0" r="r" b="b"/>
                  <a:pathLst>
                    <a:path w="152" h="190">
                      <a:moveTo>
                        <a:pt x="0" y="149"/>
                      </a:moveTo>
                      <a:cubicBezTo>
                        <a:pt x="16" y="166"/>
                        <a:pt x="35" y="180"/>
                        <a:pt x="55" y="190"/>
                      </a:cubicBezTo>
                      <a:lnTo>
                        <a:pt x="152" y="0"/>
                      </a:lnTo>
                      <a:lnTo>
                        <a:pt x="0" y="149"/>
                      </a:lnTo>
                      <a:close/>
                    </a:path>
                  </a:pathLst>
                </a:custGeom>
                <a:solidFill>
                  <a:srgbClr val="00827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79" name="Freeform 89"/>
                <p:cNvSpPr>
                  <a:spLocks/>
                </p:cNvSpPr>
                <p:nvPr/>
              </p:nvSpPr>
              <p:spPr bwMode="auto">
                <a:xfrm>
                  <a:off x="6192838" y="4114801"/>
                  <a:ext cx="112713" cy="76200"/>
                </a:xfrm>
                <a:custGeom>
                  <a:avLst/>
                  <a:gdLst>
                    <a:gd name="T0" fmla="*/ 0 w 310"/>
                    <a:gd name="T1" fmla="*/ 190 h 213"/>
                    <a:gd name="T2" fmla="*/ 97 w 310"/>
                    <a:gd name="T3" fmla="*/ 213 h 213"/>
                    <a:gd name="T4" fmla="*/ 310 w 310"/>
                    <a:gd name="T5" fmla="*/ 0 h 213"/>
                    <a:gd name="T6" fmla="*/ 97 w 310"/>
                    <a:gd name="T7" fmla="*/ 0 h 213"/>
                    <a:gd name="T8" fmla="*/ 0 w 310"/>
                    <a:gd name="T9" fmla="*/ 190 h 213"/>
                  </a:gdLst>
                  <a:ahLst/>
                  <a:cxnLst>
                    <a:cxn ang="0">
                      <a:pos x="T0" y="T1"/>
                    </a:cxn>
                    <a:cxn ang="0">
                      <a:pos x="T2" y="T3"/>
                    </a:cxn>
                    <a:cxn ang="0">
                      <a:pos x="T4" y="T5"/>
                    </a:cxn>
                    <a:cxn ang="0">
                      <a:pos x="T6" y="T7"/>
                    </a:cxn>
                    <a:cxn ang="0">
                      <a:pos x="T8" y="T9"/>
                    </a:cxn>
                  </a:cxnLst>
                  <a:rect l="0" t="0" r="r" b="b"/>
                  <a:pathLst>
                    <a:path w="310" h="213">
                      <a:moveTo>
                        <a:pt x="0" y="190"/>
                      </a:moveTo>
                      <a:cubicBezTo>
                        <a:pt x="29" y="205"/>
                        <a:pt x="62" y="213"/>
                        <a:pt x="97" y="213"/>
                      </a:cubicBezTo>
                      <a:cubicBezTo>
                        <a:pt x="215" y="213"/>
                        <a:pt x="310" y="118"/>
                        <a:pt x="310" y="0"/>
                      </a:cubicBezTo>
                      <a:lnTo>
                        <a:pt x="97" y="0"/>
                      </a:lnTo>
                      <a:lnTo>
                        <a:pt x="0" y="190"/>
                      </a:lnTo>
                      <a:close/>
                    </a:path>
                  </a:pathLst>
                </a:custGeom>
                <a:solidFill>
                  <a:srgbClr val="00B29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0" name="Freeform 90"/>
                <p:cNvSpPr>
                  <a:spLocks/>
                </p:cNvSpPr>
                <p:nvPr/>
              </p:nvSpPr>
              <p:spPr bwMode="auto">
                <a:xfrm>
                  <a:off x="6151563" y="4224338"/>
                  <a:ext cx="153988" cy="153988"/>
                </a:xfrm>
                <a:custGeom>
                  <a:avLst/>
                  <a:gdLst>
                    <a:gd name="T0" fmla="*/ 410 w 426"/>
                    <a:gd name="T1" fmla="*/ 132 h 426"/>
                    <a:gd name="T2" fmla="*/ 356 w 426"/>
                    <a:gd name="T3" fmla="*/ 55 h 426"/>
                    <a:gd name="T4" fmla="*/ 213 w 426"/>
                    <a:gd name="T5" fmla="*/ 0 h 426"/>
                    <a:gd name="T6" fmla="*/ 122 w 426"/>
                    <a:gd name="T7" fmla="*/ 20 h 426"/>
                    <a:gd name="T8" fmla="*/ 0 w 426"/>
                    <a:gd name="T9" fmla="*/ 213 h 426"/>
                    <a:gd name="T10" fmla="*/ 61 w 426"/>
                    <a:gd name="T11" fmla="*/ 362 h 426"/>
                    <a:gd name="T12" fmla="*/ 116 w 426"/>
                    <a:gd name="T13" fmla="*/ 403 h 426"/>
                    <a:gd name="T14" fmla="*/ 213 w 426"/>
                    <a:gd name="T15" fmla="*/ 426 h 426"/>
                    <a:gd name="T16" fmla="*/ 426 w 426"/>
                    <a:gd name="T17" fmla="*/ 213 h 426"/>
                    <a:gd name="T18" fmla="*/ 410 w 426"/>
                    <a:gd name="T19" fmla="*/ 13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426">
                      <a:moveTo>
                        <a:pt x="410" y="132"/>
                      </a:moveTo>
                      <a:cubicBezTo>
                        <a:pt x="398" y="102"/>
                        <a:pt x="379" y="76"/>
                        <a:pt x="356" y="55"/>
                      </a:cubicBezTo>
                      <a:cubicBezTo>
                        <a:pt x="318" y="20"/>
                        <a:pt x="268" y="0"/>
                        <a:pt x="213" y="0"/>
                      </a:cubicBezTo>
                      <a:cubicBezTo>
                        <a:pt x="180" y="0"/>
                        <a:pt x="149" y="7"/>
                        <a:pt x="122" y="20"/>
                      </a:cubicBezTo>
                      <a:cubicBezTo>
                        <a:pt x="50" y="54"/>
                        <a:pt x="0" y="127"/>
                        <a:pt x="0" y="213"/>
                      </a:cubicBezTo>
                      <a:cubicBezTo>
                        <a:pt x="0" y="271"/>
                        <a:pt x="23" y="324"/>
                        <a:pt x="61" y="362"/>
                      </a:cubicBezTo>
                      <a:cubicBezTo>
                        <a:pt x="77" y="378"/>
                        <a:pt x="96" y="392"/>
                        <a:pt x="116" y="403"/>
                      </a:cubicBezTo>
                      <a:cubicBezTo>
                        <a:pt x="145" y="418"/>
                        <a:pt x="178" y="426"/>
                        <a:pt x="213" y="426"/>
                      </a:cubicBezTo>
                      <a:cubicBezTo>
                        <a:pt x="331" y="426"/>
                        <a:pt x="426" y="330"/>
                        <a:pt x="426" y="213"/>
                      </a:cubicBezTo>
                      <a:cubicBezTo>
                        <a:pt x="426" y="184"/>
                        <a:pt x="420" y="157"/>
                        <a:pt x="410" y="132"/>
                      </a:cubicBezTo>
                    </a:path>
                  </a:pathLst>
                </a:custGeom>
                <a:solidFill>
                  <a:srgbClr val="68217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1" name="Freeform 91"/>
                <p:cNvSpPr>
                  <a:spLocks/>
                </p:cNvSpPr>
                <p:nvPr/>
              </p:nvSpPr>
              <p:spPr bwMode="auto">
                <a:xfrm>
                  <a:off x="6196013" y="4224338"/>
                  <a:ext cx="84138" cy="76200"/>
                </a:xfrm>
                <a:custGeom>
                  <a:avLst/>
                  <a:gdLst>
                    <a:gd name="T0" fmla="*/ 234 w 234"/>
                    <a:gd name="T1" fmla="*/ 55 h 213"/>
                    <a:gd name="T2" fmla="*/ 91 w 234"/>
                    <a:gd name="T3" fmla="*/ 0 h 213"/>
                    <a:gd name="T4" fmla="*/ 0 w 234"/>
                    <a:gd name="T5" fmla="*/ 20 h 213"/>
                    <a:gd name="T6" fmla="*/ 91 w 234"/>
                    <a:gd name="T7" fmla="*/ 213 h 213"/>
                    <a:gd name="T8" fmla="*/ 234 w 234"/>
                    <a:gd name="T9" fmla="*/ 55 h 213"/>
                  </a:gdLst>
                  <a:ahLst/>
                  <a:cxnLst>
                    <a:cxn ang="0">
                      <a:pos x="T0" y="T1"/>
                    </a:cxn>
                    <a:cxn ang="0">
                      <a:pos x="T2" y="T3"/>
                    </a:cxn>
                    <a:cxn ang="0">
                      <a:pos x="T4" y="T5"/>
                    </a:cxn>
                    <a:cxn ang="0">
                      <a:pos x="T6" y="T7"/>
                    </a:cxn>
                    <a:cxn ang="0">
                      <a:pos x="T8" y="T9"/>
                    </a:cxn>
                  </a:cxnLst>
                  <a:rect l="0" t="0" r="r" b="b"/>
                  <a:pathLst>
                    <a:path w="234" h="213">
                      <a:moveTo>
                        <a:pt x="234" y="55"/>
                      </a:moveTo>
                      <a:cubicBezTo>
                        <a:pt x="196" y="20"/>
                        <a:pt x="146" y="0"/>
                        <a:pt x="91" y="0"/>
                      </a:cubicBezTo>
                      <a:cubicBezTo>
                        <a:pt x="58" y="0"/>
                        <a:pt x="27" y="7"/>
                        <a:pt x="0" y="20"/>
                      </a:cubicBezTo>
                      <a:lnTo>
                        <a:pt x="91" y="213"/>
                      </a:lnTo>
                      <a:lnTo>
                        <a:pt x="234" y="55"/>
                      </a:lnTo>
                      <a:close/>
                    </a:path>
                  </a:pathLst>
                </a:custGeom>
                <a:solidFill>
                  <a:srgbClr val="68217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2" name="Freeform 92"/>
                <p:cNvSpPr>
                  <a:spLocks/>
                </p:cNvSpPr>
                <p:nvPr/>
              </p:nvSpPr>
              <p:spPr bwMode="auto">
                <a:xfrm>
                  <a:off x="6227763" y="4243388"/>
                  <a:ext cx="71438" cy="57150"/>
                </a:xfrm>
                <a:custGeom>
                  <a:avLst/>
                  <a:gdLst>
                    <a:gd name="T0" fmla="*/ 197 w 197"/>
                    <a:gd name="T1" fmla="*/ 77 h 158"/>
                    <a:gd name="T2" fmla="*/ 143 w 197"/>
                    <a:gd name="T3" fmla="*/ 0 h 158"/>
                    <a:gd name="T4" fmla="*/ 0 w 197"/>
                    <a:gd name="T5" fmla="*/ 158 h 158"/>
                    <a:gd name="T6" fmla="*/ 197 w 197"/>
                    <a:gd name="T7" fmla="*/ 77 h 158"/>
                  </a:gdLst>
                  <a:ahLst/>
                  <a:cxnLst>
                    <a:cxn ang="0">
                      <a:pos x="T0" y="T1"/>
                    </a:cxn>
                    <a:cxn ang="0">
                      <a:pos x="T2" y="T3"/>
                    </a:cxn>
                    <a:cxn ang="0">
                      <a:pos x="T4" y="T5"/>
                    </a:cxn>
                    <a:cxn ang="0">
                      <a:pos x="T6" y="T7"/>
                    </a:cxn>
                  </a:cxnLst>
                  <a:rect l="0" t="0" r="r" b="b"/>
                  <a:pathLst>
                    <a:path w="197" h="158">
                      <a:moveTo>
                        <a:pt x="197" y="77"/>
                      </a:moveTo>
                      <a:cubicBezTo>
                        <a:pt x="185" y="47"/>
                        <a:pt x="166" y="21"/>
                        <a:pt x="143" y="0"/>
                      </a:cubicBezTo>
                      <a:lnTo>
                        <a:pt x="0" y="158"/>
                      </a:lnTo>
                      <a:lnTo>
                        <a:pt x="197" y="77"/>
                      </a:lnTo>
                      <a:close/>
                    </a:path>
                  </a:pathLst>
                </a:custGeom>
                <a:solidFill>
                  <a:srgbClr val="002050"/>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3" name="Freeform 93"/>
                <p:cNvSpPr>
                  <a:spLocks/>
                </p:cNvSpPr>
                <p:nvPr/>
              </p:nvSpPr>
              <p:spPr bwMode="auto">
                <a:xfrm>
                  <a:off x="6151563" y="4230688"/>
                  <a:ext cx="76200" cy="123825"/>
                </a:xfrm>
                <a:custGeom>
                  <a:avLst/>
                  <a:gdLst>
                    <a:gd name="T0" fmla="*/ 122 w 213"/>
                    <a:gd name="T1" fmla="*/ 0 h 342"/>
                    <a:gd name="T2" fmla="*/ 0 w 213"/>
                    <a:gd name="T3" fmla="*/ 193 h 342"/>
                    <a:gd name="T4" fmla="*/ 61 w 213"/>
                    <a:gd name="T5" fmla="*/ 342 h 342"/>
                    <a:gd name="T6" fmla="*/ 213 w 213"/>
                    <a:gd name="T7" fmla="*/ 193 h 342"/>
                    <a:gd name="T8" fmla="*/ 122 w 213"/>
                    <a:gd name="T9" fmla="*/ 0 h 342"/>
                  </a:gdLst>
                  <a:ahLst/>
                  <a:cxnLst>
                    <a:cxn ang="0">
                      <a:pos x="T0" y="T1"/>
                    </a:cxn>
                    <a:cxn ang="0">
                      <a:pos x="T2" y="T3"/>
                    </a:cxn>
                    <a:cxn ang="0">
                      <a:pos x="T4" y="T5"/>
                    </a:cxn>
                    <a:cxn ang="0">
                      <a:pos x="T6" y="T7"/>
                    </a:cxn>
                    <a:cxn ang="0">
                      <a:pos x="T8" y="T9"/>
                    </a:cxn>
                  </a:cxnLst>
                  <a:rect l="0" t="0" r="r" b="b"/>
                  <a:pathLst>
                    <a:path w="213" h="342">
                      <a:moveTo>
                        <a:pt x="122" y="0"/>
                      </a:moveTo>
                      <a:cubicBezTo>
                        <a:pt x="50" y="34"/>
                        <a:pt x="0" y="108"/>
                        <a:pt x="0" y="193"/>
                      </a:cubicBezTo>
                      <a:cubicBezTo>
                        <a:pt x="0" y="251"/>
                        <a:pt x="23" y="304"/>
                        <a:pt x="61" y="342"/>
                      </a:cubicBezTo>
                      <a:lnTo>
                        <a:pt x="213" y="193"/>
                      </a:lnTo>
                      <a:lnTo>
                        <a:pt x="122" y="0"/>
                      </a:lnTo>
                      <a:close/>
                    </a:path>
                  </a:pathLst>
                </a:custGeom>
                <a:solidFill>
                  <a:srgbClr val="442359"/>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4" name="Freeform 94"/>
                <p:cNvSpPr>
                  <a:spLocks/>
                </p:cNvSpPr>
                <p:nvPr/>
              </p:nvSpPr>
              <p:spPr bwMode="auto">
                <a:xfrm>
                  <a:off x="6227763" y="4271963"/>
                  <a:ext cx="77788" cy="28575"/>
                </a:xfrm>
                <a:custGeom>
                  <a:avLst/>
                  <a:gdLst>
                    <a:gd name="T0" fmla="*/ 0 w 213"/>
                    <a:gd name="T1" fmla="*/ 81 h 81"/>
                    <a:gd name="T2" fmla="*/ 213 w 213"/>
                    <a:gd name="T3" fmla="*/ 81 h 81"/>
                    <a:gd name="T4" fmla="*/ 197 w 213"/>
                    <a:gd name="T5" fmla="*/ 0 h 81"/>
                    <a:gd name="T6" fmla="*/ 0 w 213"/>
                    <a:gd name="T7" fmla="*/ 81 h 81"/>
                  </a:gdLst>
                  <a:ahLst/>
                  <a:cxnLst>
                    <a:cxn ang="0">
                      <a:pos x="T0" y="T1"/>
                    </a:cxn>
                    <a:cxn ang="0">
                      <a:pos x="T2" y="T3"/>
                    </a:cxn>
                    <a:cxn ang="0">
                      <a:pos x="T4" y="T5"/>
                    </a:cxn>
                    <a:cxn ang="0">
                      <a:pos x="T6" y="T7"/>
                    </a:cxn>
                  </a:cxnLst>
                  <a:rect l="0" t="0" r="r" b="b"/>
                  <a:pathLst>
                    <a:path w="213" h="81">
                      <a:moveTo>
                        <a:pt x="0" y="81"/>
                      </a:moveTo>
                      <a:lnTo>
                        <a:pt x="213" y="81"/>
                      </a:lnTo>
                      <a:cubicBezTo>
                        <a:pt x="213" y="52"/>
                        <a:pt x="207" y="25"/>
                        <a:pt x="197" y="0"/>
                      </a:cubicBezTo>
                      <a:lnTo>
                        <a:pt x="0" y="81"/>
                      </a:lnTo>
                      <a:close/>
                    </a:path>
                  </a:pathLst>
                </a:custGeom>
                <a:solidFill>
                  <a:srgbClr val="00827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5" name="Freeform 95"/>
                <p:cNvSpPr>
                  <a:spLocks/>
                </p:cNvSpPr>
                <p:nvPr/>
              </p:nvSpPr>
              <p:spPr bwMode="auto">
                <a:xfrm>
                  <a:off x="6173788" y="4300538"/>
                  <a:ext cx="53975" cy="68263"/>
                </a:xfrm>
                <a:custGeom>
                  <a:avLst/>
                  <a:gdLst>
                    <a:gd name="T0" fmla="*/ 0 w 152"/>
                    <a:gd name="T1" fmla="*/ 149 h 190"/>
                    <a:gd name="T2" fmla="*/ 55 w 152"/>
                    <a:gd name="T3" fmla="*/ 190 h 190"/>
                    <a:gd name="T4" fmla="*/ 152 w 152"/>
                    <a:gd name="T5" fmla="*/ 0 h 190"/>
                    <a:gd name="T6" fmla="*/ 0 w 152"/>
                    <a:gd name="T7" fmla="*/ 149 h 190"/>
                  </a:gdLst>
                  <a:ahLst/>
                  <a:cxnLst>
                    <a:cxn ang="0">
                      <a:pos x="T0" y="T1"/>
                    </a:cxn>
                    <a:cxn ang="0">
                      <a:pos x="T2" y="T3"/>
                    </a:cxn>
                    <a:cxn ang="0">
                      <a:pos x="T4" y="T5"/>
                    </a:cxn>
                    <a:cxn ang="0">
                      <a:pos x="T6" y="T7"/>
                    </a:cxn>
                  </a:cxnLst>
                  <a:rect l="0" t="0" r="r" b="b"/>
                  <a:pathLst>
                    <a:path w="152" h="190">
                      <a:moveTo>
                        <a:pt x="0" y="149"/>
                      </a:moveTo>
                      <a:cubicBezTo>
                        <a:pt x="16" y="166"/>
                        <a:pt x="35" y="179"/>
                        <a:pt x="55" y="190"/>
                      </a:cubicBezTo>
                      <a:lnTo>
                        <a:pt x="152" y="0"/>
                      </a:lnTo>
                      <a:lnTo>
                        <a:pt x="0" y="149"/>
                      </a:lnTo>
                      <a:close/>
                    </a:path>
                  </a:pathLst>
                </a:custGeom>
                <a:solidFill>
                  <a:srgbClr val="00827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6" name="Freeform 96"/>
                <p:cNvSpPr>
                  <a:spLocks/>
                </p:cNvSpPr>
                <p:nvPr/>
              </p:nvSpPr>
              <p:spPr bwMode="auto">
                <a:xfrm>
                  <a:off x="6192838" y="4300538"/>
                  <a:ext cx="112713" cy="77788"/>
                </a:xfrm>
                <a:custGeom>
                  <a:avLst/>
                  <a:gdLst>
                    <a:gd name="T0" fmla="*/ 0 w 310"/>
                    <a:gd name="T1" fmla="*/ 190 h 213"/>
                    <a:gd name="T2" fmla="*/ 97 w 310"/>
                    <a:gd name="T3" fmla="*/ 213 h 213"/>
                    <a:gd name="T4" fmla="*/ 310 w 310"/>
                    <a:gd name="T5" fmla="*/ 0 h 213"/>
                    <a:gd name="T6" fmla="*/ 97 w 310"/>
                    <a:gd name="T7" fmla="*/ 0 h 213"/>
                    <a:gd name="T8" fmla="*/ 0 w 310"/>
                    <a:gd name="T9" fmla="*/ 190 h 213"/>
                  </a:gdLst>
                  <a:ahLst/>
                  <a:cxnLst>
                    <a:cxn ang="0">
                      <a:pos x="T0" y="T1"/>
                    </a:cxn>
                    <a:cxn ang="0">
                      <a:pos x="T2" y="T3"/>
                    </a:cxn>
                    <a:cxn ang="0">
                      <a:pos x="T4" y="T5"/>
                    </a:cxn>
                    <a:cxn ang="0">
                      <a:pos x="T6" y="T7"/>
                    </a:cxn>
                    <a:cxn ang="0">
                      <a:pos x="T8" y="T9"/>
                    </a:cxn>
                  </a:cxnLst>
                  <a:rect l="0" t="0" r="r" b="b"/>
                  <a:pathLst>
                    <a:path w="310" h="213">
                      <a:moveTo>
                        <a:pt x="0" y="190"/>
                      </a:moveTo>
                      <a:cubicBezTo>
                        <a:pt x="29" y="205"/>
                        <a:pt x="62" y="213"/>
                        <a:pt x="97" y="213"/>
                      </a:cubicBezTo>
                      <a:cubicBezTo>
                        <a:pt x="215" y="213"/>
                        <a:pt x="310" y="117"/>
                        <a:pt x="310" y="0"/>
                      </a:cubicBezTo>
                      <a:lnTo>
                        <a:pt x="97" y="0"/>
                      </a:lnTo>
                      <a:lnTo>
                        <a:pt x="0" y="190"/>
                      </a:lnTo>
                      <a:close/>
                    </a:path>
                  </a:pathLst>
                </a:custGeom>
                <a:solidFill>
                  <a:srgbClr val="00B29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7" name="Freeform 97"/>
                <p:cNvSpPr>
                  <a:spLocks/>
                </p:cNvSpPr>
                <p:nvPr/>
              </p:nvSpPr>
              <p:spPr bwMode="auto">
                <a:xfrm>
                  <a:off x="5840413" y="4537076"/>
                  <a:ext cx="461963" cy="150813"/>
                </a:xfrm>
                <a:custGeom>
                  <a:avLst/>
                  <a:gdLst>
                    <a:gd name="T0" fmla="*/ 2 w 291"/>
                    <a:gd name="T1" fmla="*/ 95 h 95"/>
                    <a:gd name="T2" fmla="*/ 0 w 291"/>
                    <a:gd name="T3" fmla="*/ 89 h 95"/>
                    <a:gd name="T4" fmla="*/ 85 w 291"/>
                    <a:gd name="T5" fmla="*/ 69 h 95"/>
                    <a:gd name="T6" fmla="*/ 154 w 291"/>
                    <a:gd name="T7" fmla="*/ 29 h 95"/>
                    <a:gd name="T8" fmla="*/ 239 w 291"/>
                    <a:gd name="T9" fmla="*/ 26 h 95"/>
                    <a:gd name="T10" fmla="*/ 291 w 291"/>
                    <a:gd name="T11" fmla="*/ 0 h 95"/>
                    <a:gd name="T12" fmla="*/ 291 w 291"/>
                    <a:gd name="T13" fmla="*/ 7 h 95"/>
                    <a:gd name="T14" fmla="*/ 291 w 291"/>
                    <a:gd name="T15" fmla="*/ 7 h 95"/>
                    <a:gd name="T16" fmla="*/ 241 w 291"/>
                    <a:gd name="T17" fmla="*/ 32 h 95"/>
                    <a:gd name="T18" fmla="*/ 156 w 291"/>
                    <a:gd name="T19" fmla="*/ 36 h 95"/>
                    <a:gd name="T20" fmla="*/ 88 w 291"/>
                    <a:gd name="T21" fmla="*/ 76 h 95"/>
                    <a:gd name="T22" fmla="*/ 2 w 291"/>
                    <a:gd name="T2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95">
                      <a:moveTo>
                        <a:pt x="2" y="95"/>
                      </a:moveTo>
                      <a:lnTo>
                        <a:pt x="0" y="89"/>
                      </a:lnTo>
                      <a:lnTo>
                        <a:pt x="85" y="69"/>
                      </a:lnTo>
                      <a:lnTo>
                        <a:pt x="154" y="29"/>
                      </a:lnTo>
                      <a:lnTo>
                        <a:pt x="239" y="26"/>
                      </a:lnTo>
                      <a:lnTo>
                        <a:pt x="291" y="0"/>
                      </a:lnTo>
                      <a:lnTo>
                        <a:pt x="291" y="7"/>
                      </a:lnTo>
                      <a:lnTo>
                        <a:pt x="291" y="7"/>
                      </a:lnTo>
                      <a:lnTo>
                        <a:pt x="241" y="32"/>
                      </a:lnTo>
                      <a:lnTo>
                        <a:pt x="156" y="36"/>
                      </a:lnTo>
                      <a:lnTo>
                        <a:pt x="88" y="76"/>
                      </a:lnTo>
                      <a:lnTo>
                        <a:pt x="2" y="95"/>
                      </a:lnTo>
                      <a:close/>
                    </a:path>
                  </a:pathLst>
                </a:custGeom>
                <a:solidFill>
                  <a:srgbClr val="00B294"/>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8" name="Freeform 98"/>
                <p:cNvSpPr>
                  <a:spLocks/>
                </p:cNvSpPr>
                <p:nvPr/>
              </p:nvSpPr>
              <p:spPr bwMode="auto">
                <a:xfrm>
                  <a:off x="5842000" y="4421188"/>
                  <a:ext cx="466725" cy="249238"/>
                </a:xfrm>
                <a:custGeom>
                  <a:avLst/>
                  <a:gdLst>
                    <a:gd name="T0" fmla="*/ 3 w 294"/>
                    <a:gd name="T1" fmla="*/ 157 h 157"/>
                    <a:gd name="T2" fmla="*/ 0 w 294"/>
                    <a:gd name="T3" fmla="*/ 151 h 157"/>
                    <a:gd name="T4" fmla="*/ 69 w 294"/>
                    <a:gd name="T5" fmla="*/ 122 h 157"/>
                    <a:gd name="T6" fmla="*/ 111 w 294"/>
                    <a:gd name="T7" fmla="*/ 75 h 157"/>
                    <a:gd name="T8" fmla="*/ 180 w 294"/>
                    <a:gd name="T9" fmla="*/ 61 h 157"/>
                    <a:gd name="T10" fmla="*/ 223 w 294"/>
                    <a:gd name="T11" fmla="*/ 15 h 157"/>
                    <a:gd name="T12" fmla="*/ 294 w 294"/>
                    <a:gd name="T13" fmla="*/ 0 h 157"/>
                    <a:gd name="T14" fmla="*/ 294 w 294"/>
                    <a:gd name="T15" fmla="*/ 7 h 157"/>
                    <a:gd name="T16" fmla="*/ 226 w 294"/>
                    <a:gd name="T17" fmla="*/ 21 h 157"/>
                    <a:gd name="T18" fmla="*/ 184 w 294"/>
                    <a:gd name="T19" fmla="*/ 67 h 157"/>
                    <a:gd name="T20" fmla="*/ 115 w 294"/>
                    <a:gd name="T21" fmla="*/ 81 h 157"/>
                    <a:gd name="T22" fmla="*/ 73 w 294"/>
                    <a:gd name="T23" fmla="*/ 127 h 157"/>
                    <a:gd name="T24" fmla="*/ 3 w 294"/>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 h="157">
                      <a:moveTo>
                        <a:pt x="3" y="157"/>
                      </a:moveTo>
                      <a:lnTo>
                        <a:pt x="0" y="151"/>
                      </a:lnTo>
                      <a:lnTo>
                        <a:pt x="69" y="122"/>
                      </a:lnTo>
                      <a:lnTo>
                        <a:pt x="111" y="75"/>
                      </a:lnTo>
                      <a:lnTo>
                        <a:pt x="180" y="61"/>
                      </a:lnTo>
                      <a:lnTo>
                        <a:pt x="223" y="15"/>
                      </a:lnTo>
                      <a:lnTo>
                        <a:pt x="294" y="0"/>
                      </a:lnTo>
                      <a:lnTo>
                        <a:pt x="294" y="7"/>
                      </a:lnTo>
                      <a:lnTo>
                        <a:pt x="226" y="21"/>
                      </a:lnTo>
                      <a:lnTo>
                        <a:pt x="184" y="67"/>
                      </a:lnTo>
                      <a:lnTo>
                        <a:pt x="115" y="81"/>
                      </a:lnTo>
                      <a:lnTo>
                        <a:pt x="73" y="127"/>
                      </a:lnTo>
                      <a:lnTo>
                        <a:pt x="3" y="157"/>
                      </a:lnTo>
                      <a:close/>
                    </a:path>
                  </a:pathLst>
                </a:custGeom>
                <a:solidFill>
                  <a:srgbClr val="68217A"/>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89" name="Freeform 99"/>
                <p:cNvSpPr>
                  <a:spLocks/>
                </p:cNvSpPr>
                <p:nvPr/>
              </p:nvSpPr>
              <p:spPr bwMode="auto">
                <a:xfrm>
                  <a:off x="5843588" y="4591051"/>
                  <a:ext cx="458788" cy="117475"/>
                </a:xfrm>
                <a:custGeom>
                  <a:avLst/>
                  <a:gdLst>
                    <a:gd name="T0" fmla="*/ 1 w 289"/>
                    <a:gd name="T1" fmla="*/ 74 h 74"/>
                    <a:gd name="T2" fmla="*/ 0 w 289"/>
                    <a:gd name="T3" fmla="*/ 67 h 74"/>
                    <a:gd name="T4" fmla="*/ 67 w 289"/>
                    <a:gd name="T5" fmla="*/ 57 h 74"/>
                    <a:gd name="T6" fmla="*/ 123 w 289"/>
                    <a:gd name="T7" fmla="*/ 25 h 74"/>
                    <a:gd name="T8" fmla="*/ 191 w 289"/>
                    <a:gd name="T9" fmla="*/ 31 h 74"/>
                    <a:gd name="T10" fmla="*/ 246 w 289"/>
                    <a:gd name="T11" fmla="*/ 0 h 74"/>
                    <a:gd name="T12" fmla="*/ 289 w 289"/>
                    <a:gd name="T13" fmla="*/ 4 h 74"/>
                    <a:gd name="T14" fmla="*/ 289 w 289"/>
                    <a:gd name="T15" fmla="*/ 11 h 74"/>
                    <a:gd name="T16" fmla="*/ 248 w 289"/>
                    <a:gd name="T17" fmla="*/ 6 h 74"/>
                    <a:gd name="T18" fmla="*/ 192 w 289"/>
                    <a:gd name="T19" fmla="*/ 38 h 74"/>
                    <a:gd name="T20" fmla="*/ 125 w 289"/>
                    <a:gd name="T21" fmla="*/ 32 h 74"/>
                    <a:gd name="T22" fmla="*/ 69 w 289"/>
                    <a:gd name="T23" fmla="*/ 63 h 74"/>
                    <a:gd name="T24" fmla="*/ 1 w 289"/>
                    <a:gd name="T2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74">
                      <a:moveTo>
                        <a:pt x="1" y="74"/>
                      </a:moveTo>
                      <a:lnTo>
                        <a:pt x="0" y="67"/>
                      </a:lnTo>
                      <a:lnTo>
                        <a:pt x="67" y="57"/>
                      </a:lnTo>
                      <a:lnTo>
                        <a:pt x="123" y="25"/>
                      </a:lnTo>
                      <a:lnTo>
                        <a:pt x="191" y="31"/>
                      </a:lnTo>
                      <a:lnTo>
                        <a:pt x="246" y="0"/>
                      </a:lnTo>
                      <a:lnTo>
                        <a:pt x="289" y="4"/>
                      </a:lnTo>
                      <a:lnTo>
                        <a:pt x="289" y="11"/>
                      </a:lnTo>
                      <a:lnTo>
                        <a:pt x="248" y="6"/>
                      </a:lnTo>
                      <a:lnTo>
                        <a:pt x="192" y="38"/>
                      </a:lnTo>
                      <a:lnTo>
                        <a:pt x="125" y="32"/>
                      </a:lnTo>
                      <a:lnTo>
                        <a:pt x="69" y="63"/>
                      </a:lnTo>
                      <a:lnTo>
                        <a:pt x="1" y="74"/>
                      </a:lnTo>
                      <a:close/>
                    </a:path>
                  </a:pathLst>
                </a:custGeom>
                <a:solidFill>
                  <a:srgbClr val="008272"/>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grpSp>
            <p:nvGrpSpPr>
              <p:cNvPr id="190" name="Group 189"/>
              <p:cNvGrpSpPr/>
              <p:nvPr/>
            </p:nvGrpSpPr>
            <p:grpSpPr>
              <a:xfrm>
                <a:off x="4305085" y="4806278"/>
                <a:ext cx="222250" cy="271463"/>
                <a:chOff x="5661025" y="2468563"/>
                <a:chExt cx="222250" cy="271463"/>
              </a:xfrm>
            </p:grpSpPr>
            <p:sp>
              <p:nvSpPr>
                <p:cNvPr id="191" name="Freeform 27"/>
                <p:cNvSpPr>
                  <a:spLocks/>
                </p:cNvSpPr>
                <p:nvPr/>
              </p:nvSpPr>
              <p:spPr bwMode="auto">
                <a:xfrm>
                  <a:off x="5702300" y="2579688"/>
                  <a:ext cx="138113" cy="19050"/>
                </a:xfrm>
                <a:custGeom>
                  <a:avLst/>
                  <a:gdLst>
                    <a:gd name="T0" fmla="*/ 82 w 87"/>
                    <a:gd name="T1" fmla="*/ 12 h 12"/>
                    <a:gd name="T2" fmla="*/ 5 w 87"/>
                    <a:gd name="T3" fmla="*/ 12 h 12"/>
                    <a:gd name="T4" fmla="*/ 4 w 87"/>
                    <a:gd name="T5" fmla="*/ 12 h 12"/>
                    <a:gd name="T6" fmla="*/ 3 w 87"/>
                    <a:gd name="T7" fmla="*/ 10 h 12"/>
                    <a:gd name="T8" fmla="*/ 0 w 87"/>
                    <a:gd name="T9" fmla="*/ 6 h 12"/>
                    <a:gd name="T10" fmla="*/ 3 w 87"/>
                    <a:gd name="T11" fmla="*/ 3 h 12"/>
                    <a:gd name="T12" fmla="*/ 4 w 87"/>
                    <a:gd name="T13" fmla="*/ 1 h 12"/>
                    <a:gd name="T14" fmla="*/ 5 w 87"/>
                    <a:gd name="T15" fmla="*/ 0 h 12"/>
                    <a:gd name="T16" fmla="*/ 82 w 87"/>
                    <a:gd name="T17" fmla="*/ 0 h 12"/>
                    <a:gd name="T18" fmla="*/ 84 w 87"/>
                    <a:gd name="T19" fmla="*/ 1 h 12"/>
                    <a:gd name="T20" fmla="*/ 86 w 87"/>
                    <a:gd name="T21" fmla="*/ 3 h 12"/>
                    <a:gd name="T22" fmla="*/ 87 w 87"/>
                    <a:gd name="T23" fmla="*/ 6 h 12"/>
                    <a:gd name="T24" fmla="*/ 87 w 87"/>
                    <a:gd name="T25" fmla="*/ 9 h 12"/>
                    <a:gd name="T26" fmla="*/ 86 w 87"/>
                    <a:gd name="T27" fmla="*/ 10 h 12"/>
                    <a:gd name="T28" fmla="*/ 84 w 87"/>
                    <a:gd name="T29" fmla="*/ 12 h 12"/>
                    <a:gd name="T30" fmla="*/ 82 w 87"/>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12">
                      <a:moveTo>
                        <a:pt x="82" y="12"/>
                      </a:moveTo>
                      <a:lnTo>
                        <a:pt x="5" y="12"/>
                      </a:lnTo>
                      <a:lnTo>
                        <a:pt x="4" y="12"/>
                      </a:lnTo>
                      <a:lnTo>
                        <a:pt x="3" y="10"/>
                      </a:lnTo>
                      <a:lnTo>
                        <a:pt x="0" y="6"/>
                      </a:lnTo>
                      <a:lnTo>
                        <a:pt x="3" y="3"/>
                      </a:lnTo>
                      <a:lnTo>
                        <a:pt x="4" y="1"/>
                      </a:lnTo>
                      <a:lnTo>
                        <a:pt x="5" y="0"/>
                      </a:lnTo>
                      <a:lnTo>
                        <a:pt x="82" y="0"/>
                      </a:lnTo>
                      <a:lnTo>
                        <a:pt x="84" y="1"/>
                      </a:lnTo>
                      <a:lnTo>
                        <a:pt x="86" y="3"/>
                      </a:lnTo>
                      <a:lnTo>
                        <a:pt x="87" y="6"/>
                      </a:lnTo>
                      <a:lnTo>
                        <a:pt x="87" y="9"/>
                      </a:lnTo>
                      <a:lnTo>
                        <a:pt x="86" y="10"/>
                      </a:lnTo>
                      <a:lnTo>
                        <a:pt x="84" y="12"/>
                      </a:lnTo>
                      <a:lnTo>
                        <a:pt x="82" y="12"/>
                      </a:lnTo>
                      <a:close/>
                    </a:path>
                  </a:pathLst>
                </a:custGeom>
                <a:solidFill>
                  <a:srgbClr val="68217A"/>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92" name="Freeform 28"/>
                <p:cNvSpPr>
                  <a:spLocks/>
                </p:cNvSpPr>
                <p:nvPr/>
              </p:nvSpPr>
              <p:spPr bwMode="auto">
                <a:xfrm>
                  <a:off x="5757863" y="2541588"/>
                  <a:ext cx="82550" cy="19050"/>
                </a:xfrm>
                <a:custGeom>
                  <a:avLst/>
                  <a:gdLst>
                    <a:gd name="T0" fmla="*/ 47 w 52"/>
                    <a:gd name="T1" fmla="*/ 12 h 12"/>
                    <a:gd name="T2" fmla="*/ 5 w 52"/>
                    <a:gd name="T3" fmla="*/ 12 h 12"/>
                    <a:gd name="T4" fmla="*/ 3 w 52"/>
                    <a:gd name="T5" fmla="*/ 11 h 12"/>
                    <a:gd name="T6" fmla="*/ 1 w 52"/>
                    <a:gd name="T7" fmla="*/ 11 h 12"/>
                    <a:gd name="T8" fmla="*/ 0 w 52"/>
                    <a:gd name="T9" fmla="*/ 8 h 12"/>
                    <a:gd name="T10" fmla="*/ 0 w 52"/>
                    <a:gd name="T11" fmla="*/ 7 h 12"/>
                    <a:gd name="T12" fmla="*/ 0 w 52"/>
                    <a:gd name="T13" fmla="*/ 3 h 12"/>
                    <a:gd name="T14" fmla="*/ 1 w 52"/>
                    <a:gd name="T15" fmla="*/ 2 h 12"/>
                    <a:gd name="T16" fmla="*/ 5 w 52"/>
                    <a:gd name="T17" fmla="*/ 0 h 12"/>
                    <a:gd name="T18" fmla="*/ 47 w 52"/>
                    <a:gd name="T19" fmla="*/ 0 h 12"/>
                    <a:gd name="T20" fmla="*/ 49 w 52"/>
                    <a:gd name="T21" fmla="*/ 0 h 12"/>
                    <a:gd name="T22" fmla="*/ 51 w 52"/>
                    <a:gd name="T23" fmla="*/ 2 h 12"/>
                    <a:gd name="T24" fmla="*/ 52 w 52"/>
                    <a:gd name="T25" fmla="*/ 3 h 12"/>
                    <a:gd name="T26" fmla="*/ 52 w 52"/>
                    <a:gd name="T27" fmla="*/ 7 h 12"/>
                    <a:gd name="T28" fmla="*/ 52 w 52"/>
                    <a:gd name="T29" fmla="*/ 8 h 12"/>
                    <a:gd name="T30" fmla="*/ 51 w 52"/>
                    <a:gd name="T31" fmla="*/ 11 h 12"/>
                    <a:gd name="T32" fmla="*/ 49 w 52"/>
                    <a:gd name="T33" fmla="*/ 11 h 12"/>
                    <a:gd name="T34" fmla="*/ 47 w 5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2">
                      <a:moveTo>
                        <a:pt x="47" y="12"/>
                      </a:moveTo>
                      <a:lnTo>
                        <a:pt x="5" y="12"/>
                      </a:lnTo>
                      <a:lnTo>
                        <a:pt x="3" y="11"/>
                      </a:lnTo>
                      <a:lnTo>
                        <a:pt x="1" y="11"/>
                      </a:lnTo>
                      <a:lnTo>
                        <a:pt x="0" y="8"/>
                      </a:lnTo>
                      <a:lnTo>
                        <a:pt x="0" y="7"/>
                      </a:lnTo>
                      <a:lnTo>
                        <a:pt x="0" y="3"/>
                      </a:lnTo>
                      <a:lnTo>
                        <a:pt x="1" y="2"/>
                      </a:lnTo>
                      <a:lnTo>
                        <a:pt x="5" y="0"/>
                      </a:lnTo>
                      <a:lnTo>
                        <a:pt x="47" y="0"/>
                      </a:lnTo>
                      <a:lnTo>
                        <a:pt x="49" y="0"/>
                      </a:lnTo>
                      <a:lnTo>
                        <a:pt x="51" y="2"/>
                      </a:lnTo>
                      <a:lnTo>
                        <a:pt x="52" y="3"/>
                      </a:lnTo>
                      <a:lnTo>
                        <a:pt x="52" y="7"/>
                      </a:lnTo>
                      <a:lnTo>
                        <a:pt x="52" y="8"/>
                      </a:lnTo>
                      <a:lnTo>
                        <a:pt x="51" y="11"/>
                      </a:lnTo>
                      <a:lnTo>
                        <a:pt x="49" y="11"/>
                      </a:lnTo>
                      <a:lnTo>
                        <a:pt x="47" y="12"/>
                      </a:lnTo>
                      <a:close/>
                    </a:path>
                  </a:pathLst>
                </a:custGeom>
                <a:solidFill>
                  <a:srgbClr val="68217A"/>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93" name="Freeform 29"/>
                <p:cNvSpPr>
                  <a:spLocks/>
                </p:cNvSpPr>
                <p:nvPr/>
              </p:nvSpPr>
              <p:spPr bwMode="auto">
                <a:xfrm>
                  <a:off x="5702300" y="2619376"/>
                  <a:ext cx="138113" cy="19050"/>
                </a:xfrm>
                <a:custGeom>
                  <a:avLst/>
                  <a:gdLst>
                    <a:gd name="T0" fmla="*/ 82 w 87"/>
                    <a:gd name="T1" fmla="*/ 12 h 12"/>
                    <a:gd name="T2" fmla="*/ 5 w 87"/>
                    <a:gd name="T3" fmla="*/ 12 h 12"/>
                    <a:gd name="T4" fmla="*/ 4 w 87"/>
                    <a:gd name="T5" fmla="*/ 10 h 12"/>
                    <a:gd name="T6" fmla="*/ 3 w 87"/>
                    <a:gd name="T7" fmla="*/ 9 h 12"/>
                    <a:gd name="T8" fmla="*/ 0 w 87"/>
                    <a:gd name="T9" fmla="*/ 6 h 12"/>
                    <a:gd name="T10" fmla="*/ 3 w 87"/>
                    <a:gd name="T11" fmla="*/ 1 h 12"/>
                    <a:gd name="T12" fmla="*/ 4 w 87"/>
                    <a:gd name="T13" fmla="*/ 0 h 12"/>
                    <a:gd name="T14" fmla="*/ 5 w 87"/>
                    <a:gd name="T15" fmla="*/ 0 h 12"/>
                    <a:gd name="T16" fmla="*/ 82 w 87"/>
                    <a:gd name="T17" fmla="*/ 0 h 12"/>
                    <a:gd name="T18" fmla="*/ 84 w 87"/>
                    <a:gd name="T19" fmla="*/ 0 h 12"/>
                    <a:gd name="T20" fmla="*/ 86 w 87"/>
                    <a:gd name="T21" fmla="*/ 1 h 12"/>
                    <a:gd name="T22" fmla="*/ 87 w 87"/>
                    <a:gd name="T23" fmla="*/ 3 h 12"/>
                    <a:gd name="T24" fmla="*/ 87 w 87"/>
                    <a:gd name="T25" fmla="*/ 6 h 12"/>
                    <a:gd name="T26" fmla="*/ 86 w 87"/>
                    <a:gd name="T27" fmla="*/ 9 h 12"/>
                    <a:gd name="T28" fmla="*/ 84 w 87"/>
                    <a:gd name="T29" fmla="*/ 10 h 12"/>
                    <a:gd name="T30" fmla="*/ 82 w 87"/>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12">
                      <a:moveTo>
                        <a:pt x="82" y="12"/>
                      </a:moveTo>
                      <a:lnTo>
                        <a:pt x="5" y="12"/>
                      </a:lnTo>
                      <a:lnTo>
                        <a:pt x="4" y="10"/>
                      </a:lnTo>
                      <a:lnTo>
                        <a:pt x="3" y="9"/>
                      </a:lnTo>
                      <a:lnTo>
                        <a:pt x="0" y="6"/>
                      </a:lnTo>
                      <a:lnTo>
                        <a:pt x="3" y="1"/>
                      </a:lnTo>
                      <a:lnTo>
                        <a:pt x="4" y="0"/>
                      </a:lnTo>
                      <a:lnTo>
                        <a:pt x="5" y="0"/>
                      </a:lnTo>
                      <a:lnTo>
                        <a:pt x="82" y="0"/>
                      </a:lnTo>
                      <a:lnTo>
                        <a:pt x="84" y="0"/>
                      </a:lnTo>
                      <a:lnTo>
                        <a:pt x="86" y="1"/>
                      </a:lnTo>
                      <a:lnTo>
                        <a:pt x="87" y="3"/>
                      </a:lnTo>
                      <a:lnTo>
                        <a:pt x="87" y="6"/>
                      </a:lnTo>
                      <a:lnTo>
                        <a:pt x="86" y="9"/>
                      </a:lnTo>
                      <a:lnTo>
                        <a:pt x="84" y="10"/>
                      </a:lnTo>
                      <a:lnTo>
                        <a:pt x="82" y="12"/>
                      </a:lnTo>
                      <a:close/>
                    </a:path>
                  </a:pathLst>
                </a:custGeom>
                <a:solidFill>
                  <a:srgbClr val="68217A"/>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94" name="Freeform 30"/>
                <p:cNvSpPr>
                  <a:spLocks/>
                </p:cNvSpPr>
                <p:nvPr/>
              </p:nvSpPr>
              <p:spPr bwMode="auto">
                <a:xfrm>
                  <a:off x="5702300" y="2655888"/>
                  <a:ext cx="138113" cy="19050"/>
                </a:xfrm>
                <a:custGeom>
                  <a:avLst/>
                  <a:gdLst>
                    <a:gd name="T0" fmla="*/ 82 w 87"/>
                    <a:gd name="T1" fmla="*/ 12 h 12"/>
                    <a:gd name="T2" fmla="*/ 5 w 87"/>
                    <a:gd name="T3" fmla="*/ 12 h 12"/>
                    <a:gd name="T4" fmla="*/ 4 w 87"/>
                    <a:gd name="T5" fmla="*/ 12 h 12"/>
                    <a:gd name="T6" fmla="*/ 3 w 87"/>
                    <a:gd name="T7" fmla="*/ 11 h 12"/>
                    <a:gd name="T8" fmla="*/ 1 w 87"/>
                    <a:gd name="T9" fmla="*/ 9 h 12"/>
                    <a:gd name="T10" fmla="*/ 0 w 87"/>
                    <a:gd name="T11" fmla="*/ 7 h 12"/>
                    <a:gd name="T12" fmla="*/ 3 w 87"/>
                    <a:gd name="T13" fmla="*/ 2 h 12"/>
                    <a:gd name="T14" fmla="*/ 4 w 87"/>
                    <a:gd name="T15" fmla="*/ 2 h 12"/>
                    <a:gd name="T16" fmla="*/ 5 w 87"/>
                    <a:gd name="T17" fmla="*/ 0 h 12"/>
                    <a:gd name="T18" fmla="*/ 82 w 87"/>
                    <a:gd name="T19" fmla="*/ 0 h 12"/>
                    <a:gd name="T20" fmla="*/ 84 w 87"/>
                    <a:gd name="T21" fmla="*/ 2 h 12"/>
                    <a:gd name="T22" fmla="*/ 86 w 87"/>
                    <a:gd name="T23" fmla="*/ 2 h 12"/>
                    <a:gd name="T24" fmla="*/ 87 w 87"/>
                    <a:gd name="T25" fmla="*/ 5 h 12"/>
                    <a:gd name="T26" fmla="*/ 87 w 87"/>
                    <a:gd name="T27" fmla="*/ 7 h 12"/>
                    <a:gd name="T28" fmla="*/ 87 w 87"/>
                    <a:gd name="T29" fmla="*/ 9 h 12"/>
                    <a:gd name="T30" fmla="*/ 86 w 87"/>
                    <a:gd name="T31" fmla="*/ 11 h 12"/>
                    <a:gd name="T32" fmla="*/ 84 w 87"/>
                    <a:gd name="T33" fmla="*/ 12 h 12"/>
                    <a:gd name="T34" fmla="*/ 82 w 87"/>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12">
                      <a:moveTo>
                        <a:pt x="82" y="12"/>
                      </a:moveTo>
                      <a:lnTo>
                        <a:pt x="5" y="12"/>
                      </a:lnTo>
                      <a:lnTo>
                        <a:pt x="4" y="12"/>
                      </a:lnTo>
                      <a:lnTo>
                        <a:pt x="3" y="11"/>
                      </a:lnTo>
                      <a:lnTo>
                        <a:pt x="1" y="9"/>
                      </a:lnTo>
                      <a:lnTo>
                        <a:pt x="0" y="7"/>
                      </a:lnTo>
                      <a:lnTo>
                        <a:pt x="3" y="2"/>
                      </a:lnTo>
                      <a:lnTo>
                        <a:pt x="4" y="2"/>
                      </a:lnTo>
                      <a:lnTo>
                        <a:pt x="5" y="0"/>
                      </a:lnTo>
                      <a:lnTo>
                        <a:pt x="82" y="0"/>
                      </a:lnTo>
                      <a:lnTo>
                        <a:pt x="84" y="2"/>
                      </a:lnTo>
                      <a:lnTo>
                        <a:pt x="86" y="2"/>
                      </a:lnTo>
                      <a:lnTo>
                        <a:pt x="87" y="5"/>
                      </a:lnTo>
                      <a:lnTo>
                        <a:pt x="87" y="7"/>
                      </a:lnTo>
                      <a:lnTo>
                        <a:pt x="87" y="9"/>
                      </a:lnTo>
                      <a:lnTo>
                        <a:pt x="86" y="11"/>
                      </a:lnTo>
                      <a:lnTo>
                        <a:pt x="84" y="12"/>
                      </a:lnTo>
                      <a:lnTo>
                        <a:pt x="82" y="12"/>
                      </a:lnTo>
                      <a:close/>
                    </a:path>
                  </a:pathLst>
                </a:custGeom>
                <a:solidFill>
                  <a:srgbClr val="68217A"/>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95" name="Freeform 31"/>
                <p:cNvSpPr>
                  <a:spLocks noEditPoints="1"/>
                </p:cNvSpPr>
                <p:nvPr/>
              </p:nvSpPr>
              <p:spPr bwMode="auto">
                <a:xfrm>
                  <a:off x="5661025" y="2468563"/>
                  <a:ext cx="222250" cy="271463"/>
                </a:xfrm>
                <a:custGeom>
                  <a:avLst/>
                  <a:gdLst>
                    <a:gd name="T0" fmla="*/ 568 w 616"/>
                    <a:gd name="T1" fmla="*/ 703 h 755"/>
                    <a:gd name="T2" fmla="*/ 85 w 616"/>
                    <a:gd name="T3" fmla="*/ 703 h 755"/>
                    <a:gd name="T4" fmla="*/ 73 w 616"/>
                    <a:gd name="T5" fmla="*/ 703 h 755"/>
                    <a:gd name="T6" fmla="*/ 61 w 616"/>
                    <a:gd name="T7" fmla="*/ 696 h 755"/>
                    <a:gd name="T8" fmla="*/ 49 w 616"/>
                    <a:gd name="T9" fmla="*/ 677 h 755"/>
                    <a:gd name="T10" fmla="*/ 49 w 616"/>
                    <a:gd name="T11" fmla="*/ 664 h 755"/>
                    <a:gd name="T12" fmla="*/ 49 w 616"/>
                    <a:gd name="T13" fmla="*/ 219 h 755"/>
                    <a:gd name="T14" fmla="*/ 167 w 616"/>
                    <a:gd name="T15" fmla="*/ 219 h 755"/>
                    <a:gd name="T16" fmla="*/ 187 w 616"/>
                    <a:gd name="T17" fmla="*/ 219 h 755"/>
                    <a:gd name="T18" fmla="*/ 204 w 616"/>
                    <a:gd name="T19" fmla="*/ 206 h 755"/>
                    <a:gd name="T20" fmla="*/ 216 w 616"/>
                    <a:gd name="T21" fmla="*/ 187 h 755"/>
                    <a:gd name="T22" fmla="*/ 222 w 616"/>
                    <a:gd name="T23" fmla="*/ 161 h 755"/>
                    <a:gd name="T24" fmla="*/ 222 w 616"/>
                    <a:gd name="T25" fmla="*/ 51 h 755"/>
                    <a:gd name="T26" fmla="*/ 533 w 616"/>
                    <a:gd name="T27" fmla="*/ 51 h 755"/>
                    <a:gd name="T28" fmla="*/ 545 w 616"/>
                    <a:gd name="T29" fmla="*/ 51 h 755"/>
                    <a:gd name="T30" fmla="*/ 556 w 616"/>
                    <a:gd name="T31" fmla="*/ 57 h 755"/>
                    <a:gd name="T32" fmla="*/ 568 w 616"/>
                    <a:gd name="T33" fmla="*/ 72 h 755"/>
                    <a:gd name="T34" fmla="*/ 568 w 616"/>
                    <a:gd name="T35" fmla="*/ 91 h 755"/>
                    <a:gd name="T36" fmla="*/ 568 w 616"/>
                    <a:gd name="T37" fmla="*/ 703 h 755"/>
                    <a:gd name="T38" fmla="*/ 556 w 616"/>
                    <a:gd name="T39" fmla="*/ 0 h 755"/>
                    <a:gd name="T40" fmla="*/ 199 w 616"/>
                    <a:gd name="T41" fmla="*/ 0 h 755"/>
                    <a:gd name="T42" fmla="*/ 0 w 616"/>
                    <a:gd name="T43" fmla="*/ 187 h 755"/>
                    <a:gd name="T44" fmla="*/ 0 w 616"/>
                    <a:gd name="T45" fmla="*/ 690 h 755"/>
                    <a:gd name="T46" fmla="*/ 6 w 616"/>
                    <a:gd name="T47" fmla="*/ 717 h 755"/>
                    <a:gd name="T48" fmla="*/ 18 w 616"/>
                    <a:gd name="T49" fmla="*/ 736 h 755"/>
                    <a:gd name="T50" fmla="*/ 37 w 616"/>
                    <a:gd name="T51" fmla="*/ 749 h 755"/>
                    <a:gd name="T52" fmla="*/ 61 w 616"/>
                    <a:gd name="T53" fmla="*/ 755 h 755"/>
                    <a:gd name="T54" fmla="*/ 616 w 616"/>
                    <a:gd name="T55" fmla="*/ 755 h 755"/>
                    <a:gd name="T56" fmla="*/ 616 w 616"/>
                    <a:gd name="T57" fmla="*/ 64 h 755"/>
                    <a:gd name="T58" fmla="*/ 610 w 616"/>
                    <a:gd name="T59" fmla="*/ 38 h 755"/>
                    <a:gd name="T60" fmla="*/ 598 w 616"/>
                    <a:gd name="T61" fmla="*/ 19 h 755"/>
                    <a:gd name="T62" fmla="*/ 580 w 616"/>
                    <a:gd name="T63" fmla="*/ 6 h 755"/>
                    <a:gd name="T64" fmla="*/ 556 w 616"/>
                    <a:gd name="T65"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6" h="755">
                      <a:moveTo>
                        <a:pt x="568" y="703"/>
                      </a:moveTo>
                      <a:lnTo>
                        <a:pt x="85" y="703"/>
                      </a:lnTo>
                      <a:lnTo>
                        <a:pt x="73" y="703"/>
                      </a:lnTo>
                      <a:lnTo>
                        <a:pt x="61" y="696"/>
                      </a:lnTo>
                      <a:lnTo>
                        <a:pt x="49" y="677"/>
                      </a:lnTo>
                      <a:lnTo>
                        <a:pt x="49" y="664"/>
                      </a:lnTo>
                      <a:lnTo>
                        <a:pt x="49" y="219"/>
                      </a:lnTo>
                      <a:lnTo>
                        <a:pt x="167" y="219"/>
                      </a:lnTo>
                      <a:lnTo>
                        <a:pt x="187" y="219"/>
                      </a:lnTo>
                      <a:lnTo>
                        <a:pt x="204" y="206"/>
                      </a:lnTo>
                      <a:lnTo>
                        <a:pt x="216" y="187"/>
                      </a:lnTo>
                      <a:lnTo>
                        <a:pt x="222" y="161"/>
                      </a:lnTo>
                      <a:lnTo>
                        <a:pt x="222" y="51"/>
                      </a:lnTo>
                      <a:lnTo>
                        <a:pt x="533" y="51"/>
                      </a:lnTo>
                      <a:lnTo>
                        <a:pt x="545" y="51"/>
                      </a:lnTo>
                      <a:lnTo>
                        <a:pt x="556" y="57"/>
                      </a:lnTo>
                      <a:lnTo>
                        <a:pt x="568" y="72"/>
                      </a:lnTo>
                      <a:lnTo>
                        <a:pt x="568" y="91"/>
                      </a:lnTo>
                      <a:lnTo>
                        <a:pt x="568" y="703"/>
                      </a:lnTo>
                      <a:close/>
                      <a:moveTo>
                        <a:pt x="556" y="0"/>
                      </a:moveTo>
                      <a:lnTo>
                        <a:pt x="199" y="0"/>
                      </a:lnTo>
                      <a:lnTo>
                        <a:pt x="0" y="187"/>
                      </a:lnTo>
                      <a:lnTo>
                        <a:pt x="0" y="690"/>
                      </a:lnTo>
                      <a:lnTo>
                        <a:pt x="6" y="717"/>
                      </a:lnTo>
                      <a:lnTo>
                        <a:pt x="18" y="736"/>
                      </a:lnTo>
                      <a:lnTo>
                        <a:pt x="37" y="749"/>
                      </a:lnTo>
                      <a:lnTo>
                        <a:pt x="61" y="755"/>
                      </a:lnTo>
                      <a:lnTo>
                        <a:pt x="616" y="755"/>
                      </a:lnTo>
                      <a:lnTo>
                        <a:pt x="616" y="64"/>
                      </a:lnTo>
                      <a:lnTo>
                        <a:pt x="610" y="38"/>
                      </a:lnTo>
                      <a:lnTo>
                        <a:pt x="598" y="19"/>
                      </a:lnTo>
                      <a:lnTo>
                        <a:pt x="580" y="6"/>
                      </a:lnTo>
                      <a:lnTo>
                        <a:pt x="556" y="0"/>
                      </a:lnTo>
                      <a:close/>
                    </a:path>
                  </a:pathLst>
                </a:custGeom>
                <a:solidFill>
                  <a:srgbClr val="68217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grpSp>
            <p:nvGrpSpPr>
              <p:cNvPr id="196" name="Group 195"/>
              <p:cNvGrpSpPr/>
              <p:nvPr/>
            </p:nvGrpSpPr>
            <p:grpSpPr>
              <a:xfrm>
                <a:off x="5220440" y="4463539"/>
                <a:ext cx="596424" cy="381398"/>
                <a:chOff x="5497513" y="3551238"/>
                <a:chExt cx="1206500" cy="771525"/>
              </a:xfrm>
            </p:grpSpPr>
            <p:sp>
              <p:nvSpPr>
                <p:cNvPr id="197" name="Rectangle 361"/>
                <p:cNvSpPr>
                  <a:spLocks noChangeArrowheads="1"/>
                </p:cNvSpPr>
                <p:nvPr/>
              </p:nvSpPr>
              <p:spPr bwMode="auto">
                <a:xfrm>
                  <a:off x="5708650" y="3984626"/>
                  <a:ext cx="254000" cy="39688"/>
                </a:xfrm>
                <a:prstGeom prst="rect">
                  <a:avLst/>
                </a:prstGeom>
                <a:solidFill>
                  <a:srgbClr val="0072C6"/>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98" name="Rectangle 362"/>
                <p:cNvSpPr>
                  <a:spLocks noChangeArrowheads="1"/>
                </p:cNvSpPr>
                <p:nvPr/>
              </p:nvSpPr>
              <p:spPr bwMode="auto">
                <a:xfrm>
                  <a:off x="5643563" y="3984626"/>
                  <a:ext cx="41275" cy="39688"/>
                </a:xfrm>
                <a:prstGeom prst="rect">
                  <a:avLst/>
                </a:prstGeom>
                <a:solidFill>
                  <a:srgbClr val="0072C6"/>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99" name="Rectangle 363"/>
                <p:cNvSpPr>
                  <a:spLocks noChangeArrowheads="1"/>
                </p:cNvSpPr>
                <p:nvPr/>
              </p:nvSpPr>
              <p:spPr bwMode="auto">
                <a:xfrm>
                  <a:off x="5708650" y="4067176"/>
                  <a:ext cx="274638" cy="39688"/>
                </a:xfrm>
                <a:prstGeom prst="rect">
                  <a:avLst/>
                </a:prstGeom>
                <a:solidFill>
                  <a:srgbClr val="0072C6"/>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0" name="Rectangle 364"/>
                <p:cNvSpPr>
                  <a:spLocks noChangeArrowheads="1"/>
                </p:cNvSpPr>
                <p:nvPr/>
              </p:nvSpPr>
              <p:spPr bwMode="auto">
                <a:xfrm>
                  <a:off x="5643563" y="4067176"/>
                  <a:ext cx="41275" cy="39688"/>
                </a:xfrm>
                <a:prstGeom prst="rect">
                  <a:avLst/>
                </a:prstGeom>
                <a:solidFill>
                  <a:srgbClr val="0072C6"/>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1" name="Rectangle 365"/>
                <p:cNvSpPr>
                  <a:spLocks noChangeArrowheads="1"/>
                </p:cNvSpPr>
                <p:nvPr/>
              </p:nvSpPr>
              <p:spPr bwMode="auto">
                <a:xfrm>
                  <a:off x="5708650" y="4144963"/>
                  <a:ext cx="204788" cy="39688"/>
                </a:xfrm>
                <a:prstGeom prst="rect">
                  <a:avLst/>
                </a:prstGeom>
                <a:solidFill>
                  <a:srgbClr val="0072C6"/>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2" name="Rectangle 366"/>
                <p:cNvSpPr>
                  <a:spLocks noChangeArrowheads="1"/>
                </p:cNvSpPr>
                <p:nvPr/>
              </p:nvSpPr>
              <p:spPr bwMode="auto">
                <a:xfrm>
                  <a:off x="5643563" y="4144963"/>
                  <a:ext cx="41275" cy="39688"/>
                </a:xfrm>
                <a:prstGeom prst="rect">
                  <a:avLst/>
                </a:prstGeom>
                <a:solidFill>
                  <a:srgbClr val="0072C6"/>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3" name="Rectangle 367"/>
                <p:cNvSpPr>
                  <a:spLocks noChangeArrowheads="1"/>
                </p:cNvSpPr>
                <p:nvPr/>
              </p:nvSpPr>
              <p:spPr bwMode="auto">
                <a:xfrm>
                  <a:off x="5927725" y="3681413"/>
                  <a:ext cx="50800" cy="215900"/>
                </a:xfrm>
                <a:prstGeom prst="rect">
                  <a:avLst/>
                </a:prstGeom>
                <a:solidFill>
                  <a:srgbClr val="34103D"/>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4" name="Rectangle 368"/>
                <p:cNvSpPr>
                  <a:spLocks noChangeArrowheads="1"/>
                </p:cNvSpPr>
                <p:nvPr/>
              </p:nvSpPr>
              <p:spPr bwMode="auto">
                <a:xfrm>
                  <a:off x="5856288" y="3843338"/>
                  <a:ext cx="52388" cy="53975"/>
                </a:xfrm>
                <a:prstGeom prst="rect">
                  <a:avLst/>
                </a:prstGeom>
                <a:solidFill>
                  <a:srgbClr val="4E195C"/>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5" name="Rectangle 369"/>
                <p:cNvSpPr>
                  <a:spLocks noChangeArrowheads="1"/>
                </p:cNvSpPr>
                <p:nvPr/>
              </p:nvSpPr>
              <p:spPr bwMode="auto">
                <a:xfrm>
                  <a:off x="5786438" y="3748088"/>
                  <a:ext cx="50800" cy="149225"/>
                </a:xfrm>
                <a:prstGeom prst="rect">
                  <a:avLst/>
                </a:prstGeom>
                <a:solidFill>
                  <a:srgbClr val="B957D2"/>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6" name="Rectangle 370"/>
                <p:cNvSpPr>
                  <a:spLocks noChangeArrowheads="1"/>
                </p:cNvSpPr>
                <p:nvPr/>
              </p:nvSpPr>
              <p:spPr bwMode="auto">
                <a:xfrm>
                  <a:off x="5713413" y="3709988"/>
                  <a:ext cx="49213" cy="187325"/>
                </a:xfrm>
                <a:prstGeom prst="rect">
                  <a:avLst/>
                </a:prstGeom>
                <a:solidFill>
                  <a:srgbClr val="68217A"/>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7" name="Rectangle 371"/>
                <p:cNvSpPr>
                  <a:spLocks noChangeArrowheads="1"/>
                </p:cNvSpPr>
                <p:nvPr/>
              </p:nvSpPr>
              <p:spPr bwMode="auto">
                <a:xfrm>
                  <a:off x="5641975" y="3781426"/>
                  <a:ext cx="50800" cy="115888"/>
                </a:xfrm>
                <a:prstGeom prst="rect">
                  <a:avLst/>
                </a:prstGeom>
                <a:solidFill>
                  <a:srgbClr val="D08FE1"/>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8" name="Freeform 372"/>
                <p:cNvSpPr>
                  <a:spLocks/>
                </p:cNvSpPr>
                <p:nvPr/>
              </p:nvSpPr>
              <p:spPr bwMode="auto">
                <a:xfrm>
                  <a:off x="6097588" y="3767138"/>
                  <a:ext cx="404813" cy="406400"/>
                </a:xfrm>
                <a:custGeom>
                  <a:avLst/>
                  <a:gdLst>
                    <a:gd name="T0" fmla="*/ 128 w 255"/>
                    <a:gd name="T1" fmla="*/ 0 h 256"/>
                    <a:gd name="T2" fmla="*/ 128 w 255"/>
                    <a:gd name="T3" fmla="*/ 0 h 256"/>
                    <a:gd name="T4" fmla="*/ 115 w 255"/>
                    <a:gd name="T5" fmla="*/ 1 h 256"/>
                    <a:gd name="T6" fmla="*/ 102 w 255"/>
                    <a:gd name="T7" fmla="*/ 3 h 256"/>
                    <a:gd name="T8" fmla="*/ 90 w 255"/>
                    <a:gd name="T9" fmla="*/ 6 h 256"/>
                    <a:gd name="T10" fmla="*/ 79 w 255"/>
                    <a:gd name="T11" fmla="*/ 10 h 256"/>
                    <a:gd name="T12" fmla="*/ 67 w 255"/>
                    <a:gd name="T13" fmla="*/ 16 h 256"/>
                    <a:gd name="T14" fmla="*/ 57 w 255"/>
                    <a:gd name="T15" fmla="*/ 22 h 256"/>
                    <a:gd name="T16" fmla="*/ 47 w 255"/>
                    <a:gd name="T17" fmla="*/ 30 h 256"/>
                    <a:gd name="T18" fmla="*/ 38 w 255"/>
                    <a:gd name="T19" fmla="*/ 38 h 256"/>
                    <a:gd name="T20" fmla="*/ 29 w 255"/>
                    <a:gd name="T21" fmla="*/ 46 h 256"/>
                    <a:gd name="T22" fmla="*/ 22 w 255"/>
                    <a:gd name="T23" fmla="*/ 56 h 256"/>
                    <a:gd name="T24" fmla="*/ 15 w 255"/>
                    <a:gd name="T25" fmla="*/ 68 h 256"/>
                    <a:gd name="T26" fmla="*/ 11 w 255"/>
                    <a:gd name="T27" fmla="*/ 78 h 256"/>
                    <a:gd name="T28" fmla="*/ 6 w 255"/>
                    <a:gd name="T29" fmla="*/ 90 h 256"/>
                    <a:gd name="T30" fmla="*/ 2 w 255"/>
                    <a:gd name="T31" fmla="*/ 102 h 256"/>
                    <a:gd name="T32" fmla="*/ 0 w 255"/>
                    <a:gd name="T33" fmla="*/ 115 h 256"/>
                    <a:gd name="T34" fmla="*/ 0 w 255"/>
                    <a:gd name="T35" fmla="*/ 129 h 256"/>
                    <a:gd name="T36" fmla="*/ 0 w 255"/>
                    <a:gd name="T37" fmla="*/ 142 h 256"/>
                    <a:gd name="T38" fmla="*/ 2 w 255"/>
                    <a:gd name="T39" fmla="*/ 153 h 256"/>
                    <a:gd name="T40" fmla="*/ 6 w 255"/>
                    <a:gd name="T41" fmla="*/ 166 h 256"/>
                    <a:gd name="T42" fmla="*/ 11 w 255"/>
                    <a:gd name="T43" fmla="*/ 178 h 256"/>
                    <a:gd name="T44" fmla="*/ 15 w 255"/>
                    <a:gd name="T45" fmla="*/ 189 h 256"/>
                    <a:gd name="T46" fmla="*/ 22 w 255"/>
                    <a:gd name="T47" fmla="*/ 199 h 256"/>
                    <a:gd name="T48" fmla="*/ 29 w 255"/>
                    <a:gd name="T49" fmla="*/ 209 h 256"/>
                    <a:gd name="T50" fmla="*/ 38 w 255"/>
                    <a:gd name="T51" fmla="*/ 218 h 256"/>
                    <a:gd name="T52" fmla="*/ 47 w 255"/>
                    <a:gd name="T53" fmla="*/ 227 h 256"/>
                    <a:gd name="T54" fmla="*/ 57 w 255"/>
                    <a:gd name="T55" fmla="*/ 234 h 256"/>
                    <a:gd name="T56" fmla="*/ 67 w 255"/>
                    <a:gd name="T57" fmla="*/ 240 h 256"/>
                    <a:gd name="T58" fmla="*/ 79 w 255"/>
                    <a:gd name="T59" fmla="*/ 246 h 256"/>
                    <a:gd name="T60" fmla="*/ 90 w 255"/>
                    <a:gd name="T61" fmla="*/ 250 h 256"/>
                    <a:gd name="T62" fmla="*/ 102 w 255"/>
                    <a:gd name="T63" fmla="*/ 253 h 256"/>
                    <a:gd name="T64" fmla="*/ 115 w 255"/>
                    <a:gd name="T65" fmla="*/ 254 h 256"/>
                    <a:gd name="T66" fmla="*/ 128 w 255"/>
                    <a:gd name="T67" fmla="*/ 256 h 256"/>
                    <a:gd name="T68" fmla="*/ 141 w 255"/>
                    <a:gd name="T69" fmla="*/ 254 h 256"/>
                    <a:gd name="T70" fmla="*/ 152 w 255"/>
                    <a:gd name="T71" fmla="*/ 253 h 256"/>
                    <a:gd name="T72" fmla="*/ 165 w 255"/>
                    <a:gd name="T73" fmla="*/ 250 h 256"/>
                    <a:gd name="T74" fmla="*/ 177 w 255"/>
                    <a:gd name="T75" fmla="*/ 246 h 256"/>
                    <a:gd name="T76" fmla="*/ 187 w 255"/>
                    <a:gd name="T77" fmla="*/ 240 h 256"/>
                    <a:gd name="T78" fmla="*/ 198 w 255"/>
                    <a:gd name="T79" fmla="*/ 234 h 256"/>
                    <a:gd name="T80" fmla="*/ 207 w 255"/>
                    <a:gd name="T81" fmla="*/ 227 h 256"/>
                    <a:gd name="T82" fmla="*/ 217 w 255"/>
                    <a:gd name="T83" fmla="*/ 220 h 256"/>
                    <a:gd name="T84" fmla="*/ 225 w 255"/>
                    <a:gd name="T85" fmla="*/ 211 h 256"/>
                    <a:gd name="T86" fmla="*/ 232 w 255"/>
                    <a:gd name="T87" fmla="*/ 201 h 256"/>
                    <a:gd name="T88" fmla="*/ 239 w 255"/>
                    <a:gd name="T89" fmla="*/ 191 h 256"/>
                    <a:gd name="T90" fmla="*/ 243 w 255"/>
                    <a:gd name="T91" fmla="*/ 179 h 256"/>
                    <a:gd name="T92" fmla="*/ 249 w 255"/>
                    <a:gd name="T93" fmla="*/ 167 h 256"/>
                    <a:gd name="T94" fmla="*/ 252 w 255"/>
                    <a:gd name="T95" fmla="*/ 156 h 256"/>
                    <a:gd name="T96" fmla="*/ 253 w 255"/>
                    <a:gd name="T97" fmla="*/ 145 h 256"/>
                    <a:gd name="T98" fmla="*/ 255 w 255"/>
                    <a:gd name="T99" fmla="*/ 131 h 256"/>
                    <a:gd name="T100" fmla="*/ 128 w 255"/>
                    <a:gd name="T101" fmla="*/ 131 h 256"/>
                    <a:gd name="T102" fmla="*/ 128 w 255"/>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256">
                      <a:moveTo>
                        <a:pt x="128" y="0"/>
                      </a:moveTo>
                      <a:lnTo>
                        <a:pt x="128" y="0"/>
                      </a:lnTo>
                      <a:lnTo>
                        <a:pt x="115" y="1"/>
                      </a:lnTo>
                      <a:lnTo>
                        <a:pt x="102" y="3"/>
                      </a:lnTo>
                      <a:lnTo>
                        <a:pt x="90" y="6"/>
                      </a:lnTo>
                      <a:lnTo>
                        <a:pt x="79" y="10"/>
                      </a:lnTo>
                      <a:lnTo>
                        <a:pt x="67" y="16"/>
                      </a:lnTo>
                      <a:lnTo>
                        <a:pt x="57" y="22"/>
                      </a:lnTo>
                      <a:lnTo>
                        <a:pt x="47" y="30"/>
                      </a:lnTo>
                      <a:lnTo>
                        <a:pt x="38" y="38"/>
                      </a:lnTo>
                      <a:lnTo>
                        <a:pt x="29" y="46"/>
                      </a:lnTo>
                      <a:lnTo>
                        <a:pt x="22" y="56"/>
                      </a:lnTo>
                      <a:lnTo>
                        <a:pt x="15" y="68"/>
                      </a:lnTo>
                      <a:lnTo>
                        <a:pt x="11" y="78"/>
                      </a:lnTo>
                      <a:lnTo>
                        <a:pt x="6" y="90"/>
                      </a:lnTo>
                      <a:lnTo>
                        <a:pt x="2" y="102"/>
                      </a:lnTo>
                      <a:lnTo>
                        <a:pt x="0" y="115"/>
                      </a:lnTo>
                      <a:lnTo>
                        <a:pt x="0" y="129"/>
                      </a:lnTo>
                      <a:lnTo>
                        <a:pt x="0" y="142"/>
                      </a:lnTo>
                      <a:lnTo>
                        <a:pt x="2" y="153"/>
                      </a:lnTo>
                      <a:lnTo>
                        <a:pt x="6" y="166"/>
                      </a:lnTo>
                      <a:lnTo>
                        <a:pt x="11" y="178"/>
                      </a:lnTo>
                      <a:lnTo>
                        <a:pt x="15" y="189"/>
                      </a:lnTo>
                      <a:lnTo>
                        <a:pt x="22" y="199"/>
                      </a:lnTo>
                      <a:lnTo>
                        <a:pt x="29" y="209"/>
                      </a:lnTo>
                      <a:lnTo>
                        <a:pt x="38" y="218"/>
                      </a:lnTo>
                      <a:lnTo>
                        <a:pt x="47" y="227"/>
                      </a:lnTo>
                      <a:lnTo>
                        <a:pt x="57" y="234"/>
                      </a:lnTo>
                      <a:lnTo>
                        <a:pt x="67" y="240"/>
                      </a:lnTo>
                      <a:lnTo>
                        <a:pt x="79" y="246"/>
                      </a:lnTo>
                      <a:lnTo>
                        <a:pt x="90" y="250"/>
                      </a:lnTo>
                      <a:lnTo>
                        <a:pt x="102" y="253"/>
                      </a:lnTo>
                      <a:lnTo>
                        <a:pt x="115" y="254"/>
                      </a:lnTo>
                      <a:lnTo>
                        <a:pt x="128" y="256"/>
                      </a:lnTo>
                      <a:lnTo>
                        <a:pt x="141" y="254"/>
                      </a:lnTo>
                      <a:lnTo>
                        <a:pt x="152" y="253"/>
                      </a:lnTo>
                      <a:lnTo>
                        <a:pt x="165" y="250"/>
                      </a:lnTo>
                      <a:lnTo>
                        <a:pt x="177" y="246"/>
                      </a:lnTo>
                      <a:lnTo>
                        <a:pt x="187" y="240"/>
                      </a:lnTo>
                      <a:lnTo>
                        <a:pt x="198" y="234"/>
                      </a:lnTo>
                      <a:lnTo>
                        <a:pt x="207" y="227"/>
                      </a:lnTo>
                      <a:lnTo>
                        <a:pt x="217" y="220"/>
                      </a:lnTo>
                      <a:lnTo>
                        <a:pt x="225" y="211"/>
                      </a:lnTo>
                      <a:lnTo>
                        <a:pt x="232" y="201"/>
                      </a:lnTo>
                      <a:lnTo>
                        <a:pt x="239" y="191"/>
                      </a:lnTo>
                      <a:lnTo>
                        <a:pt x="243" y="179"/>
                      </a:lnTo>
                      <a:lnTo>
                        <a:pt x="249" y="167"/>
                      </a:lnTo>
                      <a:lnTo>
                        <a:pt x="252" y="156"/>
                      </a:lnTo>
                      <a:lnTo>
                        <a:pt x="253" y="145"/>
                      </a:lnTo>
                      <a:lnTo>
                        <a:pt x="255" y="131"/>
                      </a:lnTo>
                      <a:lnTo>
                        <a:pt x="128" y="131"/>
                      </a:lnTo>
                      <a:lnTo>
                        <a:pt x="128" y="0"/>
                      </a:lnTo>
                      <a:close/>
                    </a:path>
                  </a:pathLst>
                </a:custGeom>
                <a:solidFill>
                  <a:srgbClr val="DC3C00"/>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9" name="Freeform 375"/>
                <p:cNvSpPr>
                  <a:spLocks noEditPoints="1"/>
                </p:cNvSpPr>
                <p:nvPr/>
              </p:nvSpPr>
              <p:spPr bwMode="auto">
                <a:xfrm>
                  <a:off x="5497513" y="3551238"/>
                  <a:ext cx="1206500" cy="771525"/>
                </a:xfrm>
                <a:custGeom>
                  <a:avLst/>
                  <a:gdLst>
                    <a:gd name="T0" fmla="*/ 3182 w 3347"/>
                    <a:gd name="T1" fmla="*/ 1974 h 2140"/>
                    <a:gd name="T2" fmla="*/ 172 w 3347"/>
                    <a:gd name="T3" fmla="*/ 1974 h 2140"/>
                    <a:gd name="T4" fmla="*/ 172 w 3347"/>
                    <a:gd name="T5" fmla="*/ 166 h 2140"/>
                    <a:gd name="T6" fmla="*/ 3182 w 3347"/>
                    <a:gd name="T7" fmla="*/ 166 h 2140"/>
                    <a:gd name="T8" fmla="*/ 3182 w 3347"/>
                    <a:gd name="T9" fmla="*/ 1974 h 2140"/>
                    <a:gd name="T10" fmla="*/ 0 w 3347"/>
                    <a:gd name="T11" fmla="*/ 2140 h 2140"/>
                    <a:gd name="T12" fmla="*/ 3347 w 3347"/>
                    <a:gd name="T13" fmla="*/ 2140 h 2140"/>
                    <a:gd name="T14" fmla="*/ 3347 w 3347"/>
                    <a:gd name="T15" fmla="*/ 0 h 2140"/>
                    <a:gd name="T16" fmla="*/ 0 w 3347"/>
                    <a:gd name="T17" fmla="*/ 0 h 2140"/>
                    <a:gd name="T18" fmla="*/ 0 w 3347"/>
                    <a:gd name="T19"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7" h="2140">
                      <a:moveTo>
                        <a:pt x="3182" y="1974"/>
                      </a:moveTo>
                      <a:lnTo>
                        <a:pt x="172" y="1974"/>
                      </a:lnTo>
                      <a:lnTo>
                        <a:pt x="172" y="166"/>
                      </a:lnTo>
                      <a:lnTo>
                        <a:pt x="3182" y="166"/>
                      </a:lnTo>
                      <a:lnTo>
                        <a:pt x="3182" y="1974"/>
                      </a:lnTo>
                      <a:close/>
                      <a:moveTo>
                        <a:pt x="0" y="2140"/>
                      </a:moveTo>
                      <a:lnTo>
                        <a:pt x="3347" y="2140"/>
                      </a:lnTo>
                      <a:lnTo>
                        <a:pt x="3347" y="0"/>
                      </a:lnTo>
                      <a:lnTo>
                        <a:pt x="0" y="0"/>
                      </a:lnTo>
                      <a:lnTo>
                        <a:pt x="0" y="2140"/>
                      </a:lnTo>
                      <a:close/>
                    </a:path>
                  </a:pathLst>
                </a:custGeom>
                <a:solidFill>
                  <a:srgbClr val="00827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10" name="Freeform 398"/>
                <p:cNvSpPr>
                  <a:spLocks/>
                </p:cNvSpPr>
                <p:nvPr/>
              </p:nvSpPr>
              <p:spPr bwMode="auto">
                <a:xfrm>
                  <a:off x="6338888" y="3730626"/>
                  <a:ext cx="201613" cy="206375"/>
                </a:xfrm>
                <a:custGeom>
                  <a:avLst/>
                  <a:gdLst>
                    <a:gd name="T0" fmla="*/ 0 w 127"/>
                    <a:gd name="T1" fmla="*/ 0 h 130"/>
                    <a:gd name="T2" fmla="*/ 0 w 127"/>
                    <a:gd name="T3" fmla="*/ 130 h 130"/>
                    <a:gd name="T4" fmla="*/ 127 w 127"/>
                    <a:gd name="T5" fmla="*/ 130 h 130"/>
                    <a:gd name="T6" fmla="*/ 127 w 127"/>
                    <a:gd name="T7" fmla="*/ 127 h 130"/>
                    <a:gd name="T8" fmla="*/ 126 w 127"/>
                    <a:gd name="T9" fmla="*/ 114 h 130"/>
                    <a:gd name="T10" fmla="*/ 124 w 127"/>
                    <a:gd name="T11" fmla="*/ 101 h 130"/>
                    <a:gd name="T12" fmla="*/ 121 w 127"/>
                    <a:gd name="T13" fmla="*/ 90 h 130"/>
                    <a:gd name="T14" fmla="*/ 117 w 127"/>
                    <a:gd name="T15" fmla="*/ 77 h 130"/>
                    <a:gd name="T16" fmla="*/ 111 w 127"/>
                    <a:gd name="T17" fmla="*/ 67 h 130"/>
                    <a:gd name="T18" fmla="*/ 106 w 127"/>
                    <a:gd name="T19" fmla="*/ 55 h 130"/>
                    <a:gd name="T20" fmla="*/ 98 w 127"/>
                    <a:gd name="T21" fmla="*/ 46 h 130"/>
                    <a:gd name="T22" fmla="*/ 90 w 127"/>
                    <a:gd name="T23" fmla="*/ 36 h 130"/>
                    <a:gd name="T24" fmla="*/ 81 w 127"/>
                    <a:gd name="T25" fmla="*/ 29 h 130"/>
                    <a:gd name="T26" fmla="*/ 71 w 127"/>
                    <a:gd name="T27" fmla="*/ 22 h 130"/>
                    <a:gd name="T28" fmla="*/ 61 w 127"/>
                    <a:gd name="T29" fmla="*/ 15 h 130"/>
                    <a:gd name="T30" fmla="*/ 49 w 127"/>
                    <a:gd name="T31" fmla="*/ 10 h 130"/>
                    <a:gd name="T32" fmla="*/ 38 w 127"/>
                    <a:gd name="T33" fmla="*/ 6 h 130"/>
                    <a:gd name="T34" fmla="*/ 24 w 127"/>
                    <a:gd name="T35" fmla="*/ 1 h 130"/>
                    <a:gd name="T36" fmla="*/ 13 w 127"/>
                    <a:gd name="T37" fmla="*/ 0 h 130"/>
                    <a:gd name="T38" fmla="*/ 0 w 127"/>
                    <a:gd name="T3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7" h="130">
                      <a:moveTo>
                        <a:pt x="0" y="0"/>
                      </a:moveTo>
                      <a:lnTo>
                        <a:pt x="0" y="130"/>
                      </a:lnTo>
                      <a:lnTo>
                        <a:pt x="127" y="130"/>
                      </a:lnTo>
                      <a:lnTo>
                        <a:pt x="127" y="127"/>
                      </a:lnTo>
                      <a:lnTo>
                        <a:pt x="126" y="114"/>
                      </a:lnTo>
                      <a:lnTo>
                        <a:pt x="124" y="101"/>
                      </a:lnTo>
                      <a:lnTo>
                        <a:pt x="121" y="90"/>
                      </a:lnTo>
                      <a:lnTo>
                        <a:pt x="117" y="77"/>
                      </a:lnTo>
                      <a:lnTo>
                        <a:pt x="111" y="67"/>
                      </a:lnTo>
                      <a:lnTo>
                        <a:pt x="106" y="55"/>
                      </a:lnTo>
                      <a:lnTo>
                        <a:pt x="98" y="46"/>
                      </a:lnTo>
                      <a:lnTo>
                        <a:pt x="90" y="36"/>
                      </a:lnTo>
                      <a:lnTo>
                        <a:pt x="81" y="29"/>
                      </a:lnTo>
                      <a:lnTo>
                        <a:pt x="71" y="22"/>
                      </a:lnTo>
                      <a:lnTo>
                        <a:pt x="61" y="15"/>
                      </a:lnTo>
                      <a:lnTo>
                        <a:pt x="49" y="10"/>
                      </a:lnTo>
                      <a:lnTo>
                        <a:pt x="38" y="6"/>
                      </a:lnTo>
                      <a:lnTo>
                        <a:pt x="24" y="1"/>
                      </a:lnTo>
                      <a:lnTo>
                        <a:pt x="13" y="0"/>
                      </a:lnTo>
                      <a:lnTo>
                        <a:pt x="0" y="0"/>
                      </a:lnTo>
                      <a:close/>
                    </a:path>
                  </a:pathLst>
                </a:custGeom>
                <a:solidFill>
                  <a:srgbClr val="FF8C00"/>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grpSp>
        <p:sp>
          <p:nvSpPr>
            <p:cNvPr id="218" name="Rectangle 217"/>
            <p:cNvSpPr>
              <a:spLocks noChangeArrowheads="1"/>
            </p:cNvSpPr>
            <p:nvPr/>
          </p:nvSpPr>
          <p:spPr bwMode="auto">
            <a:xfrm>
              <a:off x="0" y="6923987"/>
              <a:ext cx="12435840"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grpSp>
      <p:sp>
        <p:nvSpPr>
          <p:cNvPr id="13" name="Rectangle 12"/>
          <p:cNvSpPr/>
          <p:nvPr/>
        </p:nvSpPr>
        <p:spPr bwMode="auto">
          <a:xfrm>
            <a:off x="562736" y="3845811"/>
            <a:ext cx="2848600" cy="1188720"/>
          </a:xfrm>
          <a:prstGeom prst="rect">
            <a:avLst/>
          </a:prstGeom>
          <a:solidFill>
            <a:srgbClr val="0171B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62750" rIns="89642" bIns="62750" numCol="1" rtlCol="0" anchor="t" anchorCtr="0" compatLnSpc="1">
            <a:prstTxWarp prst="textNoShape">
              <a:avLst/>
            </a:prstTxWarp>
            <a:noAutofit/>
          </a:bodyPr>
          <a:lstStyle/>
          <a:p>
            <a:pPr defTabSz="914367">
              <a:spcBef>
                <a:spcPts val="392"/>
              </a:spcBef>
            </a:pPr>
            <a:r>
              <a:rPr lang="en-IN" sz="1600" dirty="0">
                <a:solidFill>
                  <a:schemeClr val="bg1"/>
                </a:solidFill>
                <a:latin typeface="Segoe UI Semilight" panose="020B0402040204020203" pitchFamily="34" charset="0"/>
                <a:cs typeface="Segoe UI Semilight" panose="020B0402040204020203" pitchFamily="34" charset="0"/>
              </a:rPr>
              <a:t>Azure Active Directory (AAD) offers enterprise identity and access management in the cloud.</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7" name="Rectangle 16"/>
          <p:cNvSpPr/>
          <p:nvPr/>
        </p:nvSpPr>
        <p:spPr bwMode="auto">
          <a:xfrm>
            <a:off x="562736" y="3405061"/>
            <a:ext cx="2850630" cy="447914"/>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US" sz="1600" dirty="0">
                <a:solidFill>
                  <a:srgbClr val="FFFFFF"/>
                </a:solidFill>
                <a:latin typeface="Segoe UI Semibold" panose="020B0702040204020203" pitchFamily="34" charset="0"/>
                <a:cs typeface="Segoe UI Semibold" panose="020B0702040204020203" pitchFamily="34" charset="0"/>
              </a:rPr>
              <a:t>Enterprise Cloud</a:t>
            </a:r>
          </a:p>
        </p:txBody>
      </p:sp>
      <p:sp>
        <p:nvSpPr>
          <p:cNvPr id="31" name="Rectangle 30"/>
          <p:cNvSpPr/>
          <p:nvPr/>
        </p:nvSpPr>
        <p:spPr bwMode="auto">
          <a:xfrm>
            <a:off x="5035473" y="2051368"/>
            <a:ext cx="4215774" cy="1188720"/>
          </a:xfrm>
          <a:prstGeom prst="rect">
            <a:avLst/>
          </a:prstGeom>
          <a:solidFill>
            <a:srgbClr val="0171B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62750" rIns="89642" bIns="62750" numCol="1" rtlCol="0" anchor="t" anchorCtr="0" compatLnSpc="1">
            <a:prstTxWarp prst="textNoShape">
              <a:avLst/>
            </a:prstTxWarp>
            <a:noAutofit/>
          </a:bodyPr>
          <a:lstStyle/>
          <a:p>
            <a:pPr defTabSz="914367">
              <a:spcBef>
                <a:spcPts val="392"/>
              </a:spcBef>
              <a:defRPr/>
            </a:pPr>
            <a:r>
              <a:rPr lang="en-IN" sz="1600" dirty="0">
                <a:solidFill>
                  <a:schemeClr val="bg1"/>
                </a:solidFill>
                <a:latin typeface="Segoe UI Semilight" panose="020B0402040204020203" pitchFamily="34" charset="0"/>
                <a:cs typeface="Segoe UI Semilight" panose="020B0402040204020203" pitchFamily="34" charset="0"/>
              </a:rPr>
              <a:t>Security reports monitor access patterns that help identify potential threats.</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35" name="Rectangle 34"/>
          <p:cNvSpPr/>
          <p:nvPr/>
        </p:nvSpPr>
        <p:spPr bwMode="auto">
          <a:xfrm>
            <a:off x="5035473" y="1572298"/>
            <a:ext cx="4215774" cy="479071"/>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US" sz="1600" dirty="0">
                <a:solidFill>
                  <a:srgbClr val="FFFFFF"/>
                </a:solidFill>
                <a:latin typeface="Segoe UI Semibold" panose="020B0702040204020203" pitchFamily="34" charset="0"/>
                <a:cs typeface="Segoe UI Semibold" panose="020B0702040204020203" pitchFamily="34" charset="0"/>
              </a:rPr>
              <a:t>Access monitoring and logging</a:t>
            </a:r>
          </a:p>
        </p:txBody>
      </p:sp>
      <p:sp>
        <p:nvSpPr>
          <p:cNvPr id="23" name="Rectangle 22"/>
          <p:cNvSpPr/>
          <p:nvPr/>
        </p:nvSpPr>
        <p:spPr bwMode="auto">
          <a:xfrm>
            <a:off x="6397674" y="3845810"/>
            <a:ext cx="2853573" cy="1188720"/>
          </a:xfrm>
          <a:prstGeom prst="rect">
            <a:avLst/>
          </a:prstGeom>
          <a:solidFill>
            <a:srgbClr val="0171B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62750" rIns="89642" bIns="62750" numCol="1" rtlCol="0" anchor="t" anchorCtr="0" compatLnSpc="1">
            <a:prstTxWarp prst="textNoShape">
              <a:avLst/>
            </a:prstTxWarp>
            <a:noAutofit/>
          </a:bodyPr>
          <a:lstStyle/>
          <a:p>
            <a:pPr defTabSz="914367">
              <a:spcBef>
                <a:spcPts val="392"/>
              </a:spcBef>
            </a:pPr>
            <a:r>
              <a:rPr lang="en-IN" sz="1600" dirty="0">
                <a:solidFill>
                  <a:schemeClr val="bg1"/>
                </a:solidFill>
                <a:latin typeface="Segoe UI Semilight" panose="020B0402040204020203" pitchFamily="34" charset="0"/>
                <a:cs typeface="Segoe UI Semilight" panose="020B0402040204020203" pitchFamily="34" charset="0"/>
              </a:rPr>
              <a:t>Strong authentication adds an extra layer of security for user logins.</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27" name="Rectangle 26"/>
          <p:cNvSpPr/>
          <p:nvPr/>
        </p:nvSpPr>
        <p:spPr bwMode="auto">
          <a:xfrm>
            <a:off x="6397674" y="3385398"/>
            <a:ext cx="2853572" cy="46757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US" sz="1600" dirty="0">
                <a:solidFill>
                  <a:srgbClr val="FFFFFF"/>
                </a:solidFill>
                <a:latin typeface="Segoe UI Semibold" panose="020B0702040204020203" pitchFamily="34" charset="0"/>
                <a:cs typeface="Segoe UI Semibold" panose="020B0702040204020203" pitchFamily="34" charset="0"/>
              </a:rPr>
              <a:t>Multi-Factor Authentication</a:t>
            </a:r>
          </a:p>
        </p:txBody>
      </p:sp>
      <p:sp>
        <p:nvSpPr>
          <p:cNvPr id="220" name="Rectangle 219"/>
          <p:cNvSpPr/>
          <p:nvPr/>
        </p:nvSpPr>
        <p:spPr bwMode="auto">
          <a:xfrm>
            <a:off x="3521029" y="3845811"/>
            <a:ext cx="2771353" cy="1188720"/>
          </a:xfrm>
          <a:prstGeom prst="rect">
            <a:avLst/>
          </a:prstGeom>
          <a:solidFill>
            <a:srgbClr val="0171B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62750" rIns="89642" bIns="62750" numCol="1" rtlCol="0" anchor="t" anchorCtr="0" compatLnSpc="1">
            <a:prstTxWarp prst="textNoShape">
              <a:avLst/>
            </a:prstTxWarp>
            <a:noAutofit/>
          </a:bodyPr>
          <a:lstStyle/>
          <a:p>
            <a:pPr lvl="0" defTabSz="914367">
              <a:spcBef>
                <a:spcPts val="392"/>
              </a:spcBef>
            </a:pPr>
            <a:r>
              <a:rPr lang="en-IN" sz="1600" dirty="0">
                <a:solidFill>
                  <a:schemeClr val="bg1"/>
                </a:solidFill>
                <a:latin typeface="Segoe UI Semilight" panose="020B0402040204020203" pitchFamily="34" charset="0"/>
                <a:cs typeface="Segoe UI Semilight" panose="020B0402040204020203" pitchFamily="34" charset="0"/>
              </a:rPr>
              <a:t>Developers can integrate their app with Azure AD for single sign-on functionality</a:t>
            </a:r>
          </a:p>
        </p:txBody>
      </p:sp>
      <p:sp>
        <p:nvSpPr>
          <p:cNvPr id="221" name="Rectangle 220"/>
          <p:cNvSpPr/>
          <p:nvPr/>
        </p:nvSpPr>
        <p:spPr bwMode="auto">
          <a:xfrm>
            <a:off x="3528107" y="3395815"/>
            <a:ext cx="2764276" cy="45716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US" sz="1600" dirty="0">
                <a:solidFill>
                  <a:srgbClr val="FFFFFF"/>
                </a:solidFill>
                <a:latin typeface="Segoe UI Semibold" panose="020B0702040204020203" pitchFamily="34" charset="0"/>
                <a:cs typeface="Segoe UI Semibold" panose="020B0702040204020203" pitchFamily="34" charset="0"/>
              </a:rPr>
              <a:t>Azure AD: Single Sign-on</a:t>
            </a:r>
          </a:p>
        </p:txBody>
      </p:sp>
      <p:sp>
        <p:nvSpPr>
          <p:cNvPr id="222" name="Rectangle 221"/>
          <p:cNvSpPr/>
          <p:nvPr/>
        </p:nvSpPr>
        <p:spPr>
          <a:xfrm>
            <a:off x="494368" y="1801265"/>
            <a:ext cx="4302838" cy="53785"/>
          </a:xfrm>
          <a:prstGeom prst="rect">
            <a:avLst/>
          </a:prstGeom>
          <a:solidFill>
            <a:schemeClr val="bg1">
              <a:alpha val="30000"/>
            </a:schemeClr>
          </a:solidFill>
        </p:spPr>
        <p:txBody>
          <a:bodyPr wrap="square" rtlCol="0" anchor="ctr">
            <a:noAutofit/>
          </a:bodyPr>
          <a:lstStyle/>
          <a:p>
            <a:pPr defTabSz="914367"/>
            <a:endParaRPr lang="en-US" sz="2353" dirty="0">
              <a:solidFill>
                <a:srgbClr val="FFFFFF"/>
              </a:solidFill>
              <a:cs typeface="Segoe UI Light"/>
            </a:endParaRPr>
          </a:p>
        </p:txBody>
      </p:sp>
      <p:sp>
        <p:nvSpPr>
          <p:cNvPr id="224" name="Rectangle 223"/>
          <p:cNvSpPr/>
          <p:nvPr/>
        </p:nvSpPr>
        <p:spPr bwMode="auto">
          <a:xfrm>
            <a:off x="562736" y="2041380"/>
            <a:ext cx="4372802" cy="1198709"/>
          </a:xfrm>
          <a:prstGeom prst="rect">
            <a:avLst/>
          </a:prstGeom>
          <a:solidFill>
            <a:srgbClr val="0171B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62750" rIns="89642" bIns="62750" numCol="1" rtlCol="0" anchor="t" anchorCtr="0" compatLnSpc="1">
            <a:prstTxWarp prst="textNoShape">
              <a:avLst/>
            </a:prstTxWarp>
            <a:noAutofit/>
          </a:bodyPr>
          <a:lstStyle/>
          <a:p>
            <a:pPr defTabSz="914367">
              <a:spcBef>
                <a:spcPts val="392"/>
              </a:spcBef>
            </a:pPr>
            <a:r>
              <a:rPr lang="en-IN" sz="1600" dirty="0">
                <a:solidFill>
                  <a:schemeClr val="bg1"/>
                </a:solidFill>
                <a:latin typeface="Segoe UI Semilight" panose="020B0402040204020203" pitchFamily="34" charset="0"/>
                <a:cs typeface="Segoe UI Semilight" panose="020B0402040204020203" pitchFamily="34" charset="0"/>
              </a:rPr>
              <a:t>Just-in-time and role-based access; grants least privilege required for task; monitors and logs access requests.</a:t>
            </a:r>
          </a:p>
        </p:txBody>
      </p:sp>
      <p:sp>
        <p:nvSpPr>
          <p:cNvPr id="230" name="Rectangle 229"/>
          <p:cNvSpPr/>
          <p:nvPr/>
        </p:nvSpPr>
        <p:spPr bwMode="auto">
          <a:xfrm>
            <a:off x="562735" y="1575239"/>
            <a:ext cx="4372802" cy="466141"/>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9642" tIns="44821" rIns="89642" bIns="44821" rtlCol="0" anchor="ctr"/>
          <a:lstStyle/>
          <a:p>
            <a:pPr defTabSz="914367">
              <a:spcBef>
                <a:spcPts val="588"/>
              </a:spcBef>
              <a:spcAft>
                <a:spcPts val="1176"/>
              </a:spcAft>
            </a:pPr>
            <a:r>
              <a:rPr lang="en-US" sz="1600" dirty="0">
                <a:solidFill>
                  <a:srgbClr val="FFFFFF"/>
                </a:solidFill>
                <a:latin typeface="Segoe UI Semibold" panose="020B0702040204020203" pitchFamily="34" charset="0"/>
                <a:cs typeface="Segoe UI Semibold" panose="020B0702040204020203" pitchFamily="34" charset="0"/>
              </a:rPr>
              <a:t>Microsoft Employee Access</a:t>
            </a:r>
          </a:p>
        </p:txBody>
      </p:sp>
      <p:grpSp>
        <p:nvGrpSpPr>
          <p:cNvPr id="212" name="Group 211"/>
          <p:cNvGrpSpPr/>
          <p:nvPr/>
        </p:nvGrpSpPr>
        <p:grpSpPr>
          <a:xfrm>
            <a:off x="0" y="6514081"/>
            <a:ext cx="12192000" cy="345422"/>
            <a:chOff x="0" y="6520441"/>
            <a:chExt cx="12319257" cy="337559"/>
          </a:xfrm>
        </p:grpSpPr>
        <p:sp>
          <p:nvSpPr>
            <p:cNvPr id="213" name="Rectangle 212"/>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214" name="Rectangle 213"/>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215" name="Rectangle 214"/>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216" name="Rectangle 215"/>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99246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247BC2"/>
                </a:solidFill>
              </a:rPr>
              <a:t>Access monitoring and logging</a:t>
            </a:r>
            <a:endParaRPr lang="en-US" dirty="0"/>
          </a:p>
        </p:txBody>
      </p:sp>
      <p:cxnSp>
        <p:nvCxnSpPr>
          <p:cNvPr id="3" name="Straight Connector 2"/>
          <p:cNvCxnSpPr/>
          <p:nvPr/>
        </p:nvCxnSpPr>
        <p:spPr>
          <a:xfrm flipV="1">
            <a:off x="7294107" y="1654239"/>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TextBox 30"/>
          <p:cNvSpPr txBox="1"/>
          <p:nvPr/>
        </p:nvSpPr>
        <p:spPr>
          <a:xfrm>
            <a:off x="7568379" y="1953281"/>
            <a:ext cx="4098168" cy="3900826"/>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Security reporting that tracks inconsistent access patterns, analytics and alerts.</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ctr">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Discover, restrict and monitor privileged identities and their access to resources</a:t>
            </a:r>
          </a:p>
          <a:p>
            <a:pPr marL="342900" indent="-342900" fontAlgn="ctr">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ctr">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Enforce on-demand, just in time administrative access when needed</a:t>
            </a:r>
          </a:p>
          <a:p>
            <a:pPr marL="342900" indent="-342900" fontAlgn="ctr">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Reporting API lets you export data to other systems</a:t>
            </a:r>
          </a:p>
        </p:txBody>
      </p:sp>
      <p:grpSp>
        <p:nvGrpSpPr>
          <p:cNvPr id="5" name="Group 4"/>
          <p:cNvGrpSpPr/>
          <p:nvPr/>
        </p:nvGrpSpPr>
        <p:grpSpPr>
          <a:xfrm>
            <a:off x="842068" y="1559530"/>
            <a:ext cx="5790143" cy="4839855"/>
            <a:chOff x="4369454" y="1367728"/>
            <a:chExt cx="6882651" cy="5217557"/>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53766" y="1367728"/>
              <a:ext cx="3498339" cy="2894136"/>
            </a:xfrm>
            <a:prstGeom prst="rect">
              <a:avLst/>
            </a:prstGeom>
            <a:ln>
              <a:solidFill>
                <a:schemeClr val="accent3"/>
              </a:solidFill>
            </a:ln>
            <a:effectLst/>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r="16394"/>
            <a:stretch/>
          </p:blipFill>
          <p:spPr>
            <a:xfrm>
              <a:off x="7755003" y="4305042"/>
              <a:ext cx="3491989" cy="2280243"/>
            </a:xfrm>
            <a:prstGeom prst="rect">
              <a:avLst/>
            </a:prstGeom>
            <a:ln>
              <a:solidFill>
                <a:schemeClr val="accent3"/>
              </a:solidFill>
            </a:ln>
            <a:effectLst/>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69454" y="4303518"/>
              <a:ext cx="3315385" cy="2280243"/>
            </a:xfrm>
            <a:prstGeom prst="rect">
              <a:avLst/>
            </a:prstGeom>
            <a:ln>
              <a:solidFill>
                <a:schemeClr val="accent3"/>
              </a:solidFill>
            </a:ln>
            <a:effectLst/>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93435" y="1367728"/>
              <a:ext cx="3291436" cy="2894135"/>
            </a:xfrm>
            <a:prstGeom prst="rect">
              <a:avLst/>
            </a:prstGeom>
            <a:ln>
              <a:solidFill>
                <a:schemeClr val="accent3"/>
              </a:solidFill>
            </a:ln>
            <a:effectLst/>
          </p:spPr>
        </p:pic>
      </p:grpSp>
      <p:pic>
        <p:nvPicPr>
          <p:cNvPr id="10" name="Picture 9"/>
          <p:cNvPicPr>
            <a:picLocks noChangeAspect="1"/>
          </p:cNvPicPr>
          <p:nvPr/>
        </p:nvPicPr>
        <p:blipFill>
          <a:blip r:embed="rId7"/>
          <a:stretch>
            <a:fillRect/>
          </a:stretch>
        </p:blipFill>
        <p:spPr>
          <a:xfrm>
            <a:off x="2493119" y="2850175"/>
            <a:ext cx="2117843" cy="2107038"/>
          </a:xfrm>
          <a:prstGeom prst="rect">
            <a:avLst/>
          </a:prstGeom>
        </p:spPr>
      </p:pic>
      <p:pic>
        <p:nvPicPr>
          <p:cNvPr id="11" name="Picture 10"/>
          <p:cNvPicPr>
            <a:picLocks noChangeAspect="1"/>
          </p:cNvPicPr>
          <p:nvPr/>
        </p:nvPicPr>
        <p:blipFill>
          <a:blip r:embed="rId8" cstate="email">
            <a:grayscl/>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tretch>
            <a:fillRect/>
          </a:stretch>
        </p:blipFill>
        <p:spPr>
          <a:xfrm rot="-600000">
            <a:off x="3692825" y="3707646"/>
            <a:ext cx="421256" cy="1075850"/>
          </a:xfrm>
          <a:prstGeom prst="rect">
            <a:avLst/>
          </a:prstGeom>
        </p:spPr>
      </p:pic>
      <p:grpSp>
        <p:nvGrpSpPr>
          <p:cNvPr id="13" name="Group 12"/>
          <p:cNvGrpSpPr/>
          <p:nvPr/>
        </p:nvGrpSpPr>
        <p:grpSpPr>
          <a:xfrm>
            <a:off x="0" y="6514081"/>
            <a:ext cx="12192000" cy="345422"/>
            <a:chOff x="0" y="6520441"/>
            <a:chExt cx="12319257" cy="337559"/>
          </a:xfrm>
        </p:grpSpPr>
        <p:sp>
          <p:nvSpPr>
            <p:cNvPr id="14" name="Rectangle 13"/>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5" name="Rectangle 14"/>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16" name="Rectangle 15"/>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17" name="Rectangle 16"/>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239197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Identity &amp; Access: Azure AD</a:t>
            </a:r>
          </a:p>
        </p:txBody>
      </p:sp>
      <p:sp>
        <p:nvSpPr>
          <p:cNvPr id="28" name="TextBox 30"/>
          <p:cNvSpPr txBox="1"/>
          <p:nvPr/>
        </p:nvSpPr>
        <p:spPr>
          <a:xfrm>
            <a:off x="7367633" y="2006811"/>
            <a:ext cx="4532509" cy="310060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defTabSz="697005">
              <a:spcAft>
                <a:spcPts val="600"/>
              </a:spcAft>
            </a:pPr>
            <a:endParaRPr lang="en-US" sz="2000" b="1" dirty="0">
              <a:solidFill>
                <a:srgbClr val="247BC2"/>
              </a:solidFill>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Centrally manage users and access to Azure, O365, and hundreds of pre-integrated cloud applications</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Build Azure AD into your web and mobile applications</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Can extend on-premises directories to Azure AD through synchronization</a:t>
            </a:r>
          </a:p>
        </p:txBody>
      </p:sp>
      <p:cxnSp>
        <p:nvCxnSpPr>
          <p:cNvPr id="9" name="Straight Connector 8"/>
          <p:cNvCxnSpPr/>
          <p:nvPr/>
        </p:nvCxnSpPr>
        <p:spPr>
          <a:xfrm flipV="1">
            <a:off x="6914785" y="1654239"/>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441969" y="1469033"/>
            <a:ext cx="6035891" cy="4446585"/>
            <a:chOff x="946938" y="1469033"/>
            <a:chExt cx="6035891" cy="4446585"/>
          </a:xfrm>
        </p:grpSpPr>
        <p:sp>
          <p:nvSpPr>
            <p:cNvPr id="11" name="Freeform 128"/>
            <p:cNvSpPr>
              <a:spLocks noChangeAspect="1"/>
            </p:cNvSpPr>
            <p:nvPr/>
          </p:nvSpPr>
          <p:spPr bwMode="black">
            <a:xfrm>
              <a:off x="1262485" y="1469033"/>
              <a:ext cx="5054598" cy="26084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rgbClr val="00ABEC"/>
              </a:solidFill>
            </a:ln>
            <a:extLst/>
          </p:spPr>
          <p:txBody>
            <a:bodyPr vert="horz" wrap="square" lIns="93260" tIns="46630" rIns="93260" bIns="46630" numCol="1" anchor="t" anchorCtr="0" compatLnSpc="1">
              <a:prstTxWarp prst="textNoShape">
                <a:avLst/>
              </a:prstTxWarp>
            </a:bodyPr>
            <a:lstStyle/>
            <a:p>
              <a:pPr marL="466311" lvl="1" algn="ctr" defTabSz="932623"/>
              <a:endParaRPr lang="en-US" sz="2400" kern="0" dirty="0">
                <a:solidFill>
                  <a:srgbClr val="44546A"/>
                </a:solidFill>
              </a:endParaRPr>
            </a:p>
          </p:txBody>
        </p:sp>
        <p:sp>
          <p:nvSpPr>
            <p:cNvPr id="16" name="Freeform 5"/>
            <p:cNvSpPr>
              <a:spLocks noEditPoints="1"/>
            </p:cNvSpPr>
            <p:nvPr/>
          </p:nvSpPr>
          <p:spPr bwMode="black">
            <a:xfrm>
              <a:off x="946938" y="4348978"/>
              <a:ext cx="960280" cy="14786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lumMod val="50000"/>
              </a:schemeClr>
            </a:solidFill>
            <a:ln>
              <a:noFill/>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nvGrpSpPr>
            <p:cNvPr id="40" name="Group 39"/>
            <p:cNvGrpSpPr/>
            <p:nvPr/>
          </p:nvGrpSpPr>
          <p:grpSpPr>
            <a:xfrm>
              <a:off x="4885350" y="4558619"/>
              <a:ext cx="2097479" cy="1337035"/>
              <a:chOff x="11614674" y="4858916"/>
              <a:chExt cx="1755947" cy="1119326"/>
            </a:xfrm>
          </p:grpSpPr>
          <p:pic>
            <p:nvPicPr>
              <p:cNvPr id="22" name="Picture 21"/>
              <p:cNvPicPr>
                <a:picLocks noChangeAspect="1"/>
              </p:cNvPicPr>
              <p:nvPr/>
            </p:nvPicPr>
            <p:blipFill>
              <a:blip r:embed="rId3"/>
              <a:stretch>
                <a:fillRect/>
              </a:stretch>
            </p:blipFill>
            <p:spPr>
              <a:xfrm>
                <a:off x="12476842" y="5149677"/>
                <a:ext cx="587601" cy="828565"/>
              </a:xfrm>
              <a:prstGeom prst="rect">
                <a:avLst/>
              </a:prstGeom>
            </p:spPr>
          </p:pic>
          <p:pic>
            <p:nvPicPr>
              <p:cNvPr id="23" name="Picture 22"/>
              <p:cNvPicPr>
                <a:picLocks noChangeAspect="1"/>
              </p:cNvPicPr>
              <p:nvPr/>
            </p:nvPicPr>
            <p:blipFill>
              <a:blip r:embed="rId4"/>
              <a:stretch>
                <a:fillRect/>
              </a:stretch>
            </p:blipFill>
            <p:spPr>
              <a:xfrm>
                <a:off x="11860488" y="5263497"/>
                <a:ext cx="847631" cy="559673"/>
              </a:xfrm>
              <a:prstGeom prst="rect">
                <a:avLst/>
              </a:prstGeom>
            </p:spPr>
          </p:pic>
          <p:pic>
            <p:nvPicPr>
              <p:cNvPr id="24" name="Picture 23"/>
              <p:cNvPicPr>
                <a:picLocks noChangeAspect="1"/>
              </p:cNvPicPr>
              <p:nvPr/>
            </p:nvPicPr>
            <p:blipFill>
              <a:blip r:embed="rId5"/>
              <a:stretch>
                <a:fillRect/>
              </a:stretch>
            </p:blipFill>
            <p:spPr>
              <a:xfrm>
                <a:off x="11614674" y="4891950"/>
                <a:ext cx="846942" cy="781305"/>
              </a:xfrm>
              <a:prstGeom prst="rect">
                <a:avLst/>
              </a:prstGeom>
            </p:spPr>
          </p:pic>
          <p:sp>
            <p:nvSpPr>
              <p:cNvPr id="25" name="TextBox 152"/>
              <p:cNvSpPr txBox="1"/>
              <p:nvPr/>
            </p:nvSpPr>
            <p:spPr>
              <a:xfrm>
                <a:off x="12466918" y="4858916"/>
                <a:ext cx="903703" cy="2585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176" b="1" dirty="0">
                    <a:solidFill>
                      <a:srgbClr val="44546A"/>
                    </a:solidFill>
                  </a:rPr>
                  <a:t>End Users</a:t>
                </a:r>
              </a:p>
            </p:txBody>
          </p:sp>
        </p:grpSp>
        <p:grpSp>
          <p:nvGrpSpPr>
            <p:cNvPr id="7" name="Group 6"/>
            <p:cNvGrpSpPr/>
            <p:nvPr/>
          </p:nvGrpSpPr>
          <p:grpSpPr>
            <a:xfrm>
              <a:off x="2063798" y="4907579"/>
              <a:ext cx="596404" cy="614332"/>
              <a:chOff x="8974908" y="4520864"/>
              <a:chExt cx="596404" cy="614332"/>
            </a:xfrm>
          </p:grpSpPr>
          <p:sp>
            <p:nvSpPr>
              <p:cNvPr id="6" name="Rectangle 5"/>
              <p:cNvSpPr/>
              <p:nvPr/>
            </p:nvSpPr>
            <p:spPr>
              <a:xfrm>
                <a:off x="8974908" y="4520864"/>
                <a:ext cx="596404" cy="596404"/>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1" name="Picture 20"/>
              <p:cNvPicPr>
                <a:picLocks noChangeAspect="1"/>
              </p:cNvPicPr>
              <p:nvPr/>
            </p:nvPicPr>
            <p:blipFill>
              <a:blip r:embed="rId6">
                <a:biLevel thresh="25000"/>
              </a:blip>
              <a:stretch>
                <a:fillRect/>
              </a:stretch>
            </p:blipFill>
            <p:spPr>
              <a:xfrm>
                <a:off x="9020068" y="4604487"/>
                <a:ext cx="506084" cy="530709"/>
              </a:xfrm>
              <a:prstGeom prst="rect">
                <a:avLst/>
              </a:prstGeom>
            </p:spPr>
          </p:pic>
        </p:grpSp>
        <p:sp>
          <p:nvSpPr>
            <p:cNvPr id="35" name="TextBox 50"/>
            <p:cNvSpPr txBox="1"/>
            <p:nvPr/>
          </p:nvSpPr>
          <p:spPr>
            <a:xfrm>
              <a:off x="1852707" y="5468789"/>
              <a:ext cx="1583764" cy="44682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76" b="1" dirty="0">
                  <a:solidFill>
                    <a:srgbClr val="44546A"/>
                  </a:solidFill>
                </a:rPr>
                <a:t>Active Directory</a:t>
              </a:r>
            </a:p>
          </p:txBody>
        </p:sp>
        <p:sp>
          <p:nvSpPr>
            <p:cNvPr id="36" name="TextBox 50"/>
            <p:cNvSpPr txBox="1"/>
            <p:nvPr/>
          </p:nvSpPr>
          <p:spPr>
            <a:xfrm>
              <a:off x="1657738" y="3444628"/>
              <a:ext cx="1501102" cy="609694"/>
            </a:xfrm>
            <a:prstGeom prst="rect">
              <a:avLst/>
            </a:prstGeom>
            <a:noFill/>
          </p:spPr>
          <p:txBody>
            <a:bodyPr wrap="non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176" b="1" dirty="0">
                  <a:solidFill>
                    <a:srgbClr val="44546A"/>
                  </a:solidFill>
                </a:rPr>
                <a:t>Azure </a:t>
              </a:r>
            </a:p>
            <a:p>
              <a:pPr algn="ctr">
                <a:lnSpc>
                  <a:spcPct val="90000"/>
                </a:lnSpc>
              </a:pPr>
              <a:r>
                <a:rPr lang="en-US" sz="1176" b="1" dirty="0">
                  <a:solidFill>
                    <a:srgbClr val="44546A"/>
                  </a:solidFill>
                </a:rPr>
                <a:t>Active Directory</a:t>
              </a:r>
            </a:p>
          </p:txBody>
        </p:sp>
        <p:sp>
          <p:nvSpPr>
            <p:cNvPr id="37" name="TextBox 50"/>
            <p:cNvSpPr txBox="1"/>
            <p:nvPr/>
          </p:nvSpPr>
          <p:spPr>
            <a:xfrm>
              <a:off x="3688911" y="3558516"/>
              <a:ext cx="1169281" cy="446829"/>
            </a:xfrm>
            <a:prstGeom prst="rect">
              <a:avLst/>
            </a:prstGeom>
            <a:noFill/>
          </p:spPr>
          <p:txBody>
            <a:bodyPr wrap="non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176" b="1" dirty="0">
                  <a:solidFill>
                    <a:srgbClr val="44546A"/>
                  </a:solidFill>
                </a:rPr>
                <a:t>Cloud Apps</a:t>
              </a:r>
            </a:p>
          </p:txBody>
        </p:sp>
        <p:cxnSp>
          <p:nvCxnSpPr>
            <p:cNvPr id="41" name="Straight Arrow Connector 40"/>
            <p:cNvCxnSpPr/>
            <p:nvPr/>
          </p:nvCxnSpPr>
          <p:spPr>
            <a:xfrm flipV="1">
              <a:off x="2347842" y="4144712"/>
              <a:ext cx="0" cy="638890"/>
            </a:xfrm>
            <a:prstGeom prst="straightConnector1">
              <a:avLst/>
            </a:prstGeom>
            <a:ln w="25400" cap="rnd">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rot="21139016" flipH="1">
              <a:off x="4143545" y="3514915"/>
              <a:ext cx="1217428" cy="1326399"/>
            </a:xfrm>
            <a:prstGeom prst="arc">
              <a:avLst>
                <a:gd name="adj1" fmla="val 21095219"/>
                <a:gd name="adj2" fmla="val 5230857"/>
              </a:avLst>
            </a:prstGeom>
            <a:ln w="25400" cap="rnd">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endParaRPr>
            </a:p>
          </p:txBody>
        </p:sp>
        <p:cxnSp>
          <p:nvCxnSpPr>
            <p:cNvPr id="47" name="Straight Connector 46"/>
            <p:cNvCxnSpPr/>
            <p:nvPr/>
          </p:nvCxnSpPr>
          <p:spPr>
            <a:xfrm>
              <a:off x="3282274" y="2226519"/>
              <a:ext cx="0" cy="1634281"/>
            </a:xfrm>
            <a:prstGeom prst="line">
              <a:avLst/>
            </a:prstGeom>
            <a:noFill/>
            <a:ln w="44450" cap="rnd" cmpd="sng" algn="ctr">
              <a:solidFill>
                <a:srgbClr val="00ABEC"/>
              </a:solidFill>
              <a:prstDash val="sysDot"/>
              <a:headEnd type="none" w="med" len="med"/>
              <a:tailEnd type="none" w="med" len="med"/>
            </a:ln>
            <a:effectLst/>
          </p:spPr>
        </p:cxnSp>
        <p:sp>
          <p:nvSpPr>
            <p:cNvPr id="50" name="Rectangle 49"/>
            <p:cNvSpPr/>
            <p:nvPr/>
          </p:nvSpPr>
          <p:spPr>
            <a:xfrm>
              <a:off x="3510128" y="2226519"/>
              <a:ext cx="850924" cy="850924"/>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9" name="Rectangle 48"/>
            <p:cNvSpPr/>
            <p:nvPr/>
          </p:nvSpPr>
          <p:spPr>
            <a:xfrm>
              <a:off x="5048471" y="2627321"/>
              <a:ext cx="454345" cy="45434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 name="Freeform 111"/>
            <p:cNvSpPr>
              <a:spLocks noEditPoints="1"/>
            </p:cNvSpPr>
            <p:nvPr/>
          </p:nvSpPr>
          <p:spPr bwMode="black">
            <a:xfrm>
              <a:off x="5178515" y="2720423"/>
              <a:ext cx="191046" cy="264352"/>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1" name="Rectangle 50"/>
            <p:cNvSpPr/>
            <p:nvPr/>
          </p:nvSpPr>
          <p:spPr>
            <a:xfrm>
              <a:off x="4421695" y="3127857"/>
              <a:ext cx="380717" cy="38071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Freeform 137"/>
            <p:cNvSpPr>
              <a:spLocks/>
            </p:cNvSpPr>
            <p:nvPr/>
          </p:nvSpPr>
          <p:spPr bwMode="black">
            <a:xfrm>
              <a:off x="4490332" y="3206406"/>
              <a:ext cx="243442" cy="225671"/>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Rectangle 51"/>
            <p:cNvSpPr/>
            <p:nvPr/>
          </p:nvSpPr>
          <p:spPr>
            <a:xfrm>
              <a:off x="3915438" y="3129092"/>
              <a:ext cx="454345" cy="45434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Freeform 81"/>
            <p:cNvSpPr>
              <a:spLocks noEditPoints="1"/>
            </p:cNvSpPr>
            <p:nvPr/>
          </p:nvSpPr>
          <p:spPr bwMode="black">
            <a:xfrm>
              <a:off x="4005087" y="3249634"/>
              <a:ext cx="275460" cy="21326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5"/>
            <p:cNvSpPr>
              <a:spLocks/>
            </p:cNvSpPr>
            <p:nvPr/>
          </p:nvSpPr>
          <p:spPr bwMode="auto">
            <a:xfrm>
              <a:off x="3672501" y="2356219"/>
              <a:ext cx="488095" cy="586300"/>
            </a:xfrm>
            <a:custGeom>
              <a:avLst/>
              <a:gdLst>
                <a:gd name="T0" fmla="*/ 666 w 666"/>
                <a:gd name="T1" fmla="*/ 729 h 800"/>
                <a:gd name="T2" fmla="*/ 666 w 666"/>
                <a:gd name="T3" fmla="*/ 729 h 800"/>
                <a:gd name="T4" fmla="*/ 666 w 666"/>
                <a:gd name="T5" fmla="*/ 64 h 800"/>
                <a:gd name="T6" fmla="*/ 430 w 666"/>
                <a:gd name="T7" fmla="*/ 0 h 800"/>
                <a:gd name="T8" fmla="*/ 0 w 666"/>
                <a:gd name="T9" fmla="*/ 157 h 800"/>
                <a:gd name="T10" fmla="*/ 0 w 666"/>
                <a:gd name="T11" fmla="*/ 157 h 800"/>
                <a:gd name="T12" fmla="*/ 0 w 666"/>
                <a:gd name="T13" fmla="*/ 643 h 800"/>
                <a:gd name="T14" fmla="*/ 143 w 666"/>
                <a:gd name="T15" fmla="*/ 586 h 800"/>
                <a:gd name="T16" fmla="*/ 143 w 666"/>
                <a:gd name="T17" fmla="*/ 193 h 800"/>
                <a:gd name="T18" fmla="*/ 430 w 666"/>
                <a:gd name="T19" fmla="*/ 122 h 800"/>
                <a:gd name="T20" fmla="*/ 430 w 666"/>
                <a:gd name="T21" fmla="*/ 700 h 800"/>
                <a:gd name="T22" fmla="*/ 0 w 666"/>
                <a:gd name="T23" fmla="*/ 643 h 800"/>
                <a:gd name="T24" fmla="*/ 430 w 666"/>
                <a:gd name="T25" fmla="*/ 800 h 800"/>
                <a:gd name="T26" fmla="*/ 430 w 666"/>
                <a:gd name="T27" fmla="*/ 800 h 800"/>
                <a:gd name="T28" fmla="*/ 666 w 666"/>
                <a:gd name="T29" fmla="*/ 736 h 800"/>
                <a:gd name="T30" fmla="*/ 666 w 666"/>
                <a:gd name="T31" fmla="*/ 729 h 800"/>
                <a:gd name="T32" fmla="*/ 666 w 666"/>
                <a:gd name="T33" fmla="*/ 729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6" h="800">
                  <a:moveTo>
                    <a:pt x="666" y="729"/>
                  </a:moveTo>
                  <a:lnTo>
                    <a:pt x="666" y="729"/>
                  </a:lnTo>
                  <a:lnTo>
                    <a:pt x="666" y="64"/>
                  </a:lnTo>
                  <a:lnTo>
                    <a:pt x="430" y="0"/>
                  </a:lnTo>
                  <a:lnTo>
                    <a:pt x="0" y="157"/>
                  </a:lnTo>
                  <a:lnTo>
                    <a:pt x="0" y="157"/>
                  </a:lnTo>
                  <a:lnTo>
                    <a:pt x="0" y="643"/>
                  </a:lnTo>
                  <a:lnTo>
                    <a:pt x="143" y="586"/>
                  </a:lnTo>
                  <a:lnTo>
                    <a:pt x="143" y="193"/>
                  </a:lnTo>
                  <a:lnTo>
                    <a:pt x="430" y="122"/>
                  </a:lnTo>
                  <a:lnTo>
                    <a:pt x="430" y="700"/>
                  </a:lnTo>
                  <a:lnTo>
                    <a:pt x="0" y="643"/>
                  </a:lnTo>
                  <a:lnTo>
                    <a:pt x="430" y="800"/>
                  </a:lnTo>
                  <a:lnTo>
                    <a:pt x="430" y="800"/>
                  </a:lnTo>
                  <a:lnTo>
                    <a:pt x="666" y="736"/>
                  </a:lnTo>
                  <a:lnTo>
                    <a:pt x="666" y="729"/>
                  </a:lnTo>
                  <a:lnTo>
                    <a:pt x="666" y="72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3" name="Rectangle 52"/>
            <p:cNvSpPr/>
            <p:nvPr/>
          </p:nvSpPr>
          <p:spPr>
            <a:xfrm>
              <a:off x="4419711" y="2497799"/>
              <a:ext cx="581351" cy="581351"/>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4" name="Group 8"/>
            <p:cNvGrpSpPr>
              <a:grpSpLocks noChangeAspect="1"/>
            </p:cNvGrpSpPr>
            <p:nvPr/>
          </p:nvGrpSpPr>
          <p:grpSpPr bwMode="auto">
            <a:xfrm>
              <a:off x="4457921" y="2574578"/>
              <a:ext cx="498475" cy="436563"/>
              <a:chOff x="2736" y="2025"/>
              <a:chExt cx="314" cy="275"/>
            </a:xfrm>
            <a:solidFill>
              <a:schemeClr val="bg1"/>
            </a:solidFill>
          </p:grpSpPr>
          <p:sp>
            <p:nvSpPr>
              <p:cNvPr id="56" name="Freeform 9"/>
              <p:cNvSpPr>
                <a:spLocks noEditPoints="1"/>
              </p:cNvSpPr>
              <p:nvPr/>
            </p:nvSpPr>
            <p:spPr bwMode="auto">
              <a:xfrm>
                <a:off x="2736" y="2025"/>
                <a:ext cx="314" cy="2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7" name="Freeform 10"/>
              <p:cNvSpPr>
                <a:spLocks/>
              </p:cNvSpPr>
              <p:nvPr/>
            </p:nvSpPr>
            <p:spPr bwMode="auto">
              <a:xfrm>
                <a:off x="2794" y="2165"/>
                <a:ext cx="36" cy="91"/>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11"/>
              <p:cNvSpPr>
                <a:spLocks/>
              </p:cNvSpPr>
              <p:nvPr/>
            </p:nvSpPr>
            <p:spPr bwMode="auto">
              <a:xfrm>
                <a:off x="2823" y="2096"/>
                <a:ext cx="72" cy="73"/>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9" name="Freeform 12"/>
              <p:cNvSpPr>
                <a:spLocks/>
              </p:cNvSpPr>
              <p:nvPr/>
            </p:nvSpPr>
            <p:spPr bwMode="auto">
              <a:xfrm>
                <a:off x="2889" y="2068"/>
                <a:ext cx="99" cy="41"/>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0" name="Freeform 13"/>
              <p:cNvSpPr>
                <a:spLocks/>
              </p:cNvSpPr>
              <p:nvPr/>
            </p:nvSpPr>
            <p:spPr bwMode="auto">
              <a:xfrm>
                <a:off x="2790" y="2079"/>
                <a:ext cx="33" cy="86"/>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14"/>
              <p:cNvSpPr>
                <a:spLocks/>
              </p:cNvSpPr>
              <p:nvPr/>
            </p:nvSpPr>
            <p:spPr bwMode="auto">
              <a:xfrm>
                <a:off x="2830" y="2169"/>
                <a:ext cx="163" cy="79"/>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2" name="Freeform 15"/>
              <p:cNvSpPr>
                <a:spLocks/>
              </p:cNvSpPr>
              <p:nvPr/>
            </p:nvSpPr>
            <p:spPr bwMode="auto">
              <a:xfrm>
                <a:off x="2811" y="2145"/>
                <a:ext cx="31" cy="43"/>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3" name="Freeform 16"/>
              <p:cNvSpPr>
                <a:spLocks/>
              </p:cNvSpPr>
              <p:nvPr/>
            </p:nvSpPr>
            <p:spPr bwMode="auto">
              <a:xfrm>
                <a:off x="2895" y="2109"/>
                <a:ext cx="116" cy="9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17"/>
              <p:cNvSpPr>
                <a:spLocks/>
              </p:cNvSpPr>
              <p:nvPr/>
            </p:nvSpPr>
            <p:spPr bwMode="auto">
              <a:xfrm>
                <a:off x="2840" y="2049"/>
                <a:ext cx="49" cy="47"/>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5" name="Freeform 18"/>
              <p:cNvSpPr>
                <a:spLocks/>
              </p:cNvSpPr>
              <p:nvPr/>
            </p:nvSpPr>
            <p:spPr bwMode="auto">
              <a:xfrm>
                <a:off x="2873" y="2086"/>
                <a:ext cx="39" cy="33"/>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6" name="Freeform 19"/>
              <p:cNvSpPr>
                <a:spLocks/>
              </p:cNvSpPr>
              <p:nvPr/>
            </p:nvSpPr>
            <p:spPr bwMode="auto">
              <a:xfrm>
                <a:off x="2936" y="2139"/>
                <a:ext cx="58" cy="5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20"/>
              <p:cNvSpPr>
                <a:spLocks/>
              </p:cNvSpPr>
              <p:nvPr/>
            </p:nvSpPr>
            <p:spPr bwMode="auto">
              <a:xfrm>
                <a:off x="2883" y="2204"/>
                <a:ext cx="54" cy="54"/>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8" name="Freeform 21"/>
              <p:cNvSpPr>
                <a:spLocks/>
              </p:cNvSpPr>
              <p:nvPr/>
            </p:nvSpPr>
            <p:spPr bwMode="auto">
              <a:xfrm>
                <a:off x="2786" y="2124"/>
                <a:ext cx="83" cy="81"/>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p:cNvGrpSpPr/>
            <p:nvPr/>
          </p:nvGrpSpPr>
          <p:grpSpPr>
            <a:xfrm>
              <a:off x="2029769" y="2738091"/>
              <a:ext cx="733425" cy="735013"/>
              <a:chOff x="1998663" y="2773363"/>
              <a:chExt cx="733425" cy="735013"/>
            </a:xfrm>
          </p:grpSpPr>
          <p:sp>
            <p:nvSpPr>
              <p:cNvPr id="78" name="Freeform 25"/>
              <p:cNvSpPr>
                <a:spLocks/>
              </p:cNvSpPr>
              <p:nvPr/>
            </p:nvSpPr>
            <p:spPr bwMode="auto">
              <a:xfrm>
                <a:off x="2217738" y="3055938"/>
                <a:ext cx="131763" cy="231775"/>
              </a:xfrm>
              <a:custGeom>
                <a:avLst/>
                <a:gdLst>
                  <a:gd name="T0" fmla="*/ 0 w 117"/>
                  <a:gd name="T1" fmla="*/ 99 h 206"/>
                  <a:gd name="T2" fmla="*/ 8 w 117"/>
                  <a:gd name="T3" fmla="*/ 125 h 206"/>
                  <a:gd name="T4" fmla="*/ 6 w 117"/>
                  <a:gd name="T5" fmla="*/ 139 h 206"/>
                  <a:gd name="T6" fmla="*/ 117 w 117"/>
                  <a:gd name="T7" fmla="*/ 206 h 206"/>
                  <a:gd name="T8" fmla="*/ 117 w 117"/>
                  <a:gd name="T9" fmla="*/ 12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4"/>
                      <a:pt x="6" y="139"/>
                    </a:cubicBezTo>
                    <a:lnTo>
                      <a:pt x="117" y="206"/>
                    </a:lnTo>
                    <a:lnTo>
                      <a:pt x="117" y="12"/>
                    </a:lnTo>
                    <a:cubicBezTo>
                      <a:pt x="115" y="12"/>
                      <a:pt x="109" y="1"/>
                      <a:pt x="108" y="0"/>
                    </a:cubicBezTo>
                    <a:lnTo>
                      <a:pt x="0" y="99"/>
                    </a:lnTo>
                    <a:close/>
                  </a:path>
                </a:pathLst>
              </a:custGeom>
              <a:solidFill>
                <a:srgbClr val="0171B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26"/>
              <p:cNvSpPr>
                <a:spLocks/>
              </p:cNvSpPr>
              <p:nvPr/>
            </p:nvSpPr>
            <p:spPr bwMode="auto">
              <a:xfrm>
                <a:off x="2376488" y="3054350"/>
                <a:ext cx="127000" cy="233363"/>
              </a:xfrm>
              <a:custGeom>
                <a:avLst/>
                <a:gdLst>
                  <a:gd name="T0" fmla="*/ 21 w 112"/>
                  <a:gd name="T1" fmla="*/ 0 h 208"/>
                  <a:gd name="T2" fmla="*/ 0 w 112"/>
                  <a:gd name="T3" fmla="*/ 15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5"/>
                    </a:cubicBezTo>
                    <a:lnTo>
                      <a:pt x="0" y="208"/>
                    </a:lnTo>
                    <a:lnTo>
                      <a:pt x="110" y="137"/>
                    </a:lnTo>
                    <a:cubicBezTo>
                      <a:pt x="109" y="134"/>
                      <a:pt x="109" y="130"/>
                      <a:pt x="109" y="126"/>
                    </a:cubicBezTo>
                    <a:cubicBezTo>
                      <a:pt x="109" y="120"/>
                      <a:pt x="110" y="114"/>
                      <a:pt x="112" y="108"/>
                    </a:cubicBezTo>
                    <a:lnTo>
                      <a:pt x="21" y="0"/>
                    </a:lnTo>
                    <a:close/>
                  </a:path>
                </a:pathLst>
              </a:custGeom>
              <a:solidFill>
                <a:srgbClr val="0171B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Freeform 27"/>
              <p:cNvSpPr>
                <a:spLocks noEditPoints="1"/>
              </p:cNvSpPr>
              <p:nvPr/>
            </p:nvSpPr>
            <p:spPr bwMode="auto">
              <a:xfrm>
                <a:off x="1998663" y="2773363"/>
                <a:ext cx="733425" cy="735013"/>
              </a:xfrm>
              <a:custGeom>
                <a:avLst/>
                <a:gdLst>
                  <a:gd name="T0" fmla="*/ 494 w 646"/>
                  <a:gd name="T1" fmla="*/ 427 h 653"/>
                  <a:gd name="T2" fmla="*/ 457 w 646"/>
                  <a:gd name="T3" fmla="*/ 411 h 653"/>
                  <a:gd name="T4" fmla="*/ 368 w 646"/>
                  <a:gd name="T5" fmla="*/ 474 h 653"/>
                  <a:gd name="T6" fmla="*/ 376 w 646"/>
                  <a:gd name="T7" fmla="*/ 502 h 653"/>
                  <a:gd name="T8" fmla="*/ 324 w 646"/>
                  <a:gd name="T9" fmla="*/ 554 h 653"/>
                  <a:gd name="T10" fmla="*/ 273 w 646"/>
                  <a:gd name="T11" fmla="*/ 502 h 653"/>
                  <a:gd name="T12" fmla="*/ 285 w 646"/>
                  <a:gd name="T13" fmla="*/ 469 h 653"/>
                  <a:gd name="T14" fmla="*/ 183 w 646"/>
                  <a:gd name="T15" fmla="*/ 414 h 653"/>
                  <a:gd name="T16" fmla="*/ 148 w 646"/>
                  <a:gd name="T17" fmla="*/ 428 h 653"/>
                  <a:gd name="T18" fmla="*/ 96 w 646"/>
                  <a:gd name="T19" fmla="*/ 376 h 653"/>
                  <a:gd name="T20" fmla="*/ 148 w 646"/>
                  <a:gd name="T21" fmla="*/ 324 h 653"/>
                  <a:gd name="T22" fmla="*/ 172 w 646"/>
                  <a:gd name="T23" fmla="*/ 331 h 653"/>
                  <a:gd name="T24" fmla="*/ 280 w 646"/>
                  <a:gd name="T25" fmla="*/ 231 h 653"/>
                  <a:gd name="T26" fmla="*/ 268 w 646"/>
                  <a:gd name="T27" fmla="*/ 197 h 653"/>
                  <a:gd name="T28" fmla="*/ 325 w 646"/>
                  <a:gd name="T29" fmla="*/ 141 h 653"/>
                  <a:gd name="T30" fmla="*/ 382 w 646"/>
                  <a:gd name="T31" fmla="*/ 197 h 653"/>
                  <a:gd name="T32" fmla="*/ 373 w 646"/>
                  <a:gd name="T33" fmla="*/ 227 h 653"/>
                  <a:gd name="T34" fmla="*/ 463 w 646"/>
                  <a:gd name="T35" fmla="*/ 334 h 653"/>
                  <a:gd name="T36" fmla="*/ 494 w 646"/>
                  <a:gd name="T37" fmla="*/ 323 h 653"/>
                  <a:gd name="T38" fmla="*/ 546 w 646"/>
                  <a:gd name="T39" fmla="*/ 375 h 653"/>
                  <a:gd name="T40" fmla="*/ 494 w 646"/>
                  <a:gd name="T41" fmla="*/ 427 h 653"/>
                  <a:gd name="T42" fmla="*/ 326 w 646"/>
                  <a:gd name="T43" fmla="*/ 7 h 653"/>
                  <a:gd name="T44" fmla="*/ 326 w 646"/>
                  <a:gd name="T45" fmla="*/ 2 h 653"/>
                  <a:gd name="T46" fmla="*/ 324 w 646"/>
                  <a:gd name="T47" fmla="*/ 4 h 653"/>
                  <a:gd name="T48" fmla="*/ 320 w 646"/>
                  <a:gd name="T49" fmla="*/ 0 h 653"/>
                  <a:gd name="T50" fmla="*/ 320 w 646"/>
                  <a:gd name="T51" fmla="*/ 9 h 653"/>
                  <a:gd name="T52" fmla="*/ 0 w 646"/>
                  <a:gd name="T53" fmla="*/ 388 h 653"/>
                  <a:gd name="T54" fmla="*/ 322 w 646"/>
                  <a:gd name="T55" fmla="*/ 650 h 653"/>
                  <a:gd name="T56" fmla="*/ 322 w 646"/>
                  <a:gd name="T57" fmla="*/ 653 h 653"/>
                  <a:gd name="T58" fmla="*/ 646 w 646"/>
                  <a:gd name="T59" fmla="*/ 389 h 653"/>
                  <a:gd name="T60" fmla="*/ 326 w 646"/>
                  <a:gd name="T61" fmla="*/ 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53">
                    <a:moveTo>
                      <a:pt x="494" y="427"/>
                    </a:moveTo>
                    <a:cubicBezTo>
                      <a:pt x="480" y="427"/>
                      <a:pt x="466" y="421"/>
                      <a:pt x="457" y="411"/>
                    </a:cubicBezTo>
                    <a:lnTo>
                      <a:pt x="368" y="474"/>
                    </a:lnTo>
                    <a:cubicBezTo>
                      <a:pt x="374" y="483"/>
                      <a:pt x="376" y="492"/>
                      <a:pt x="376" y="502"/>
                    </a:cubicBezTo>
                    <a:cubicBezTo>
                      <a:pt x="376" y="531"/>
                      <a:pt x="353" y="554"/>
                      <a:pt x="324" y="554"/>
                    </a:cubicBezTo>
                    <a:cubicBezTo>
                      <a:pt x="296" y="554"/>
                      <a:pt x="273" y="531"/>
                      <a:pt x="273" y="502"/>
                    </a:cubicBezTo>
                    <a:cubicBezTo>
                      <a:pt x="273" y="490"/>
                      <a:pt x="277" y="478"/>
                      <a:pt x="285" y="469"/>
                    </a:cubicBezTo>
                    <a:lnTo>
                      <a:pt x="183" y="414"/>
                    </a:lnTo>
                    <a:cubicBezTo>
                      <a:pt x="174" y="423"/>
                      <a:pt x="161" y="428"/>
                      <a:pt x="148" y="428"/>
                    </a:cubicBezTo>
                    <a:cubicBezTo>
                      <a:pt x="120" y="428"/>
                      <a:pt x="96" y="405"/>
                      <a:pt x="96" y="376"/>
                    </a:cubicBezTo>
                    <a:cubicBezTo>
                      <a:pt x="96" y="348"/>
                      <a:pt x="120" y="324"/>
                      <a:pt x="148" y="324"/>
                    </a:cubicBezTo>
                    <a:cubicBezTo>
                      <a:pt x="157" y="324"/>
                      <a:pt x="165" y="326"/>
                      <a:pt x="172" y="331"/>
                    </a:cubicBezTo>
                    <a:lnTo>
                      <a:pt x="280" y="231"/>
                    </a:lnTo>
                    <a:cubicBezTo>
                      <a:pt x="272" y="222"/>
                      <a:pt x="268" y="210"/>
                      <a:pt x="268" y="197"/>
                    </a:cubicBezTo>
                    <a:cubicBezTo>
                      <a:pt x="268" y="166"/>
                      <a:pt x="294" y="141"/>
                      <a:pt x="325" y="141"/>
                    </a:cubicBezTo>
                    <a:cubicBezTo>
                      <a:pt x="356" y="141"/>
                      <a:pt x="382" y="166"/>
                      <a:pt x="382" y="197"/>
                    </a:cubicBezTo>
                    <a:cubicBezTo>
                      <a:pt x="382" y="208"/>
                      <a:pt x="379" y="218"/>
                      <a:pt x="373" y="227"/>
                    </a:cubicBezTo>
                    <a:lnTo>
                      <a:pt x="463" y="334"/>
                    </a:lnTo>
                    <a:cubicBezTo>
                      <a:pt x="472" y="327"/>
                      <a:pt x="483" y="323"/>
                      <a:pt x="494" y="323"/>
                    </a:cubicBezTo>
                    <a:cubicBezTo>
                      <a:pt x="523" y="323"/>
                      <a:pt x="546" y="347"/>
                      <a:pt x="546" y="375"/>
                    </a:cubicBezTo>
                    <a:cubicBezTo>
                      <a:pt x="546" y="404"/>
                      <a:pt x="522" y="427"/>
                      <a:pt x="494" y="427"/>
                    </a:cubicBezTo>
                    <a:close/>
                    <a:moveTo>
                      <a:pt x="326" y="7"/>
                    </a:moveTo>
                    <a:lnTo>
                      <a:pt x="326" y="2"/>
                    </a:lnTo>
                    <a:lnTo>
                      <a:pt x="324" y="4"/>
                    </a:lnTo>
                    <a:lnTo>
                      <a:pt x="320" y="0"/>
                    </a:lnTo>
                    <a:lnTo>
                      <a:pt x="320" y="9"/>
                    </a:lnTo>
                    <a:lnTo>
                      <a:pt x="0" y="388"/>
                    </a:lnTo>
                    <a:lnTo>
                      <a:pt x="322" y="650"/>
                    </a:lnTo>
                    <a:lnTo>
                      <a:pt x="322" y="653"/>
                    </a:lnTo>
                    <a:lnTo>
                      <a:pt x="646" y="389"/>
                    </a:lnTo>
                    <a:lnTo>
                      <a:pt x="326" y="7"/>
                    </a:lnTo>
                    <a:close/>
                  </a:path>
                </a:pathLst>
              </a:custGeom>
              <a:solidFill>
                <a:srgbClr val="0171B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grpSp>
        <p:nvGrpSpPr>
          <p:cNvPr id="55" name="Group 54"/>
          <p:cNvGrpSpPr/>
          <p:nvPr/>
        </p:nvGrpSpPr>
        <p:grpSpPr>
          <a:xfrm>
            <a:off x="0" y="6514081"/>
            <a:ext cx="12192000" cy="345422"/>
            <a:chOff x="0" y="6520441"/>
            <a:chExt cx="12319257" cy="337559"/>
          </a:xfrm>
        </p:grpSpPr>
        <p:sp>
          <p:nvSpPr>
            <p:cNvPr id="69" name="Rectangle 68"/>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70" name="Rectangle 69"/>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71" name="Rectangle 7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72" name="Rectangle 7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282172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outHorizontal)">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491796" y="2151305"/>
            <a:ext cx="3430053" cy="2341501"/>
          </a:xfrm>
          <a:prstGeom prst="rect">
            <a:avLst/>
          </a:prstGeom>
        </p:spPr>
        <p:txBody>
          <a:bodyPr wrap="square" lIns="179285" tIns="143428" rIns="179285" bIns="143428">
            <a:spAutoFit/>
          </a:bodyPr>
          <a:lstStyle/>
          <a:p>
            <a:pPr defTabSz="896091" fontAlgn="base">
              <a:lnSpc>
                <a:spcPts val="2200"/>
              </a:lnSpc>
              <a:spcAft>
                <a:spcPct val="0"/>
              </a:spcAft>
            </a:pPr>
            <a:endParaRPr lang="en-US" sz="2000" b="1" dirty="0">
              <a:solidFill>
                <a:srgbClr val="44546A"/>
              </a:solidFill>
            </a:endParaRPr>
          </a:p>
          <a:p>
            <a:pPr defTabSz="896091" fontAlgn="base">
              <a:lnSpc>
                <a:spcPts val="2200"/>
              </a:lnSpc>
              <a:spcAft>
                <a:spcPct val="0"/>
              </a:spcAft>
            </a:pPr>
            <a:endParaRPr lang="en-US" sz="2000" b="1" dirty="0">
              <a:solidFill>
                <a:srgbClr val="247BC2"/>
              </a:solidFill>
            </a:endParaRP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Review reports and mitigate potential threats</a:t>
            </a:r>
          </a:p>
          <a:p>
            <a:pPr marL="342900" indent="-342900" defTabSz="932623" fontAlgn="base">
              <a:lnSpc>
                <a:spcPts val="2200"/>
              </a:lnSpc>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Can enable Multi-Factor Authentication</a:t>
            </a:r>
          </a:p>
        </p:txBody>
      </p:sp>
      <p:sp>
        <p:nvSpPr>
          <p:cNvPr id="64" name="Title 1"/>
          <p:cNvSpPr txBox="1">
            <a:spLocks/>
          </p:cNvSpPr>
          <p:nvPr/>
        </p:nvSpPr>
        <p:spPr>
          <a:xfrm>
            <a:off x="420980" y="154718"/>
            <a:ext cx="1094540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cxnSp>
        <p:nvCxnSpPr>
          <p:cNvPr id="7" name="Straight Connector 6"/>
          <p:cNvCxnSpPr/>
          <p:nvPr/>
        </p:nvCxnSpPr>
        <p:spPr>
          <a:xfrm flipV="1">
            <a:off x="8314596" y="1655675"/>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1788483" y="1794335"/>
            <a:ext cx="4321555" cy="2078695"/>
            <a:chOff x="3384901" y="1855583"/>
            <a:chExt cx="5372022" cy="2583977"/>
          </a:xfrm>
        </p:grpSpPr>
        <p:sp>
          <p:nvSpPr>
            <p:cNvPr id="62" name="Freeform 128"/>
            <p:cNvSpPr>
              <a:spLocks noChangeAspect="1"/>
            </p:cNvSpPr>
            <p:nvPr/>
          </p:nvSpPr>
          <p:spPr bwMode="black">
            <a:xfrm>
              <a:off x="4565642" y="1855583"/>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rgbClr val="00ABEC"/>
              </a:solidFill>
            </a:ln>
            <a:extLst/>
          </p:spPr>
          <p:txBody>
            <a:bodyPr vert="horz" wrap="square" lIns="89619" tIns="44810" rIns="89619" bIns="44810" numCol="1" anchor="t" anchorCtr="0" compatLnSpc="1">
              <a:prstTxWarp prst="textNoShape">
                <a:avLst/>
              </a:prstTxWarp>
            </a:bodyPr>
            <a:lstStyle/>
            <a:p>
              <a:pPr defTabSz="913946"/>
              <a:endParaRPr lang="en-US" sz="1862">
                <a:solidFill>
                  <a:srgbClr val="505050"/>
                </a:solidFill>
              </a:endParaRPr>
            </a:p>
          </p:txBody>
        </p:sp>
        <p:sp>
          <p:nvSpPr>
            <p:cNvPr id="63" name="Freeform 128"/>
            <p:cNvSpPr>
              <a:spLocks noChangeAspect="1"/>
            </p:cNvSpPr>
            <p:nvPr/>
          </p:nvSpPr>
          <p:spPr bwMode="black">
            <a:xfrm>
              <a:off x="3384901" y="2124239"/>
              <a:ext cx="4191279" cy="23153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rgbClr val="00ABEC"/>
              </a:solidFill>
            </a:ln>
            <a:extLst/>
          </p:spPr>
          <p:txBody>
            <a:bodyPr vert="horz" wrap="square" lIns="89619" tIns="44810" rIns="89619" bIns="44810" numCol="1" anchor="t" anchorCtr="0" compatLnSpc="1">
              <a:prstTxWarp prst="textNoShape">
                <a:avLst/>
              </a:prstTxWarp>
            </a:bodyPr>
            <a:lstStyle/>
            <a:p>
              <a:pPr defTabSz="913946"/>
              <a:endParaRPr lang="en-US" sz="1862" dirty="0">
                <a:solidFill>
                  <a:srgbClr val="505050"/>
                </a:solidFill>
              </a:endParaRPr>
            </a:p>
          </p:txBody>
        </p:sp>
      </p:grpSp>
      <p:sp>
        <p:nvSpPr>
          <p:cNvPr id="65" name="Freeform 64"/>
          <p:cNvSpPr/>
          <p:nvPr/>
        </p:nvSpPr>
        <p:spPr bwMode="auto">
          <a:xfrm rot="1708758">
            <a:off x="1101726" y="3118387"/>
            <a:ext cx="103247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rgbClr val="80B940"/>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6"/>
            <a:endParaRPr lang="en-US" sz="1862">
              <a:solidFill>
                <a:srgbClr val="EFEFEF"/>
              </a:solidFill>
            </a:endParaRPr>
          </a:p>
        </p:txBody>
      </p:sp>
      <p:grpSp>
        <p:nvGrpSpPr>
          <p:cNvPr id="66" name="Group 65"/>
          <p:cNvGrpSpPr/>
          <p:nvPr/>
        </p:nvGrpSpPr>
        <p:grpSpPr>
          <a:xfrm rot="900000">
            <a:off x="2153845" y="3081532"/>
            <a:ext cx="718179" cy="709196"/>
            <a:chOff x="2790441" y="2437651"/>
            <a:chExt cx="796924" cy="786956"/>
          </a:xfrm>
        </p:grpSpPr>
        <p:sp>
          <p:nvSpPr>
            <p:cNvPr id="67" name="Oval 66"/>
            <p:cNvSpPr/>
            <p:nvPr/>
          </p:nvSpPr>
          <p:spPr bwMode="auto">
            <a:xfrm>
              <a:off x="2797644" y="2437651"/>
              <a:ext cx="786956" cy="78695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sp>
          <p:nvSpPr>
            <p:cNvPr id="68" name="Freeform 31"/>
            <p:cNvSpPr>
              <a:spLocks noEditPoints="1"/>
            </p:cNvSpPr>
            <p:nvPr/>
          </p:nvSpPr>
          <p:spPr bwMode="auto">
            <a:xfrm>
              <a:off x="2790441" y="2498087"/>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171B0"/>
            </a:solidFill>
            <a:ln>
              <a:noFill/>
            </a:ln>
          </p:spPr>
          <p:txBody>
            <a:bodyPr vert="horz" wrap="square" lIns="89619" tIns="44810" rIns="89619" bIns="44810" numCol="1" anchor="t" anchorCtr="0" compatLnSpc="1">
              <a:prstTxWarp prst="textNoShape">
                <a:avLst/>
              </a:prstTxWarp>
            </a:bodyPr>
            <a:lstStyle/>
            <a:p>
              <a:pPr defTabSz="913946"/>
              <a:endParaRPr lang="en-US" sz="1862">
                <a:solidFill>
                  <a:srgbClr val="505050"/>
                </a:solidFill>
              </a:endParaRPr>
            </a:p>
          </p:txBody>
        </p:sp>
      </p:grpSp>
      <p:grpSp>
        <p:nvGrpSpPr>
          <p:cNvPr id="69" name="Group 68"/>
          <p:cNvGrpSpPr/>
          <p:nvPr/>
        </p:nvGrpSpPr>
        <p:grpSpPr>
          <a:xfrm>
            <a:off x="2460860" y="4957224"/>
            <a:ext cx="2423959" cy="1381897"/>
            <a:chOff x="3063990" y="4892436"/>
            <a:chExt cx="2706624" cy="1543044"/>
          </a:xfrm>
        </p:grpSpPr>
        <p:sp>
          <p:nvSpPr>
            <p:cNvPr id="70" name="Rectangle 69"/>
            <p:cNvSpPr/>
            <p:nvPr/>
          </p:nvSpPr>
          <p:spPr bwMode="auto">
            <a:xfrm>
              <a:off x="3063990" y="4892436"/>
              <a:ext cx="2706624" cy="1543044"/>
            </a:xfrm>
            <a:prstGeom prst="rect">
              <a:avLst/>
            </a:prstGeom>
            <a:noFill/>
            <a:ln w="19050">
              <a:solidFill>
                <a:srgbClr val="80B94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sp>
          <p:nvSpPr>
            <p:cNvPr id="71" name="TextBox 70"/>
            <p:cNvSpPr txBox="1"/>
            <p:nvPr/>
          </p:nvSpPr>
          <p:spPr>
            <a:xfrm>
              <a:off x="3366714" y="6154876"/>
              <a:ext cx="2106933" cy="185580"/>
            </a:xfrm>
            <a:prstGeom prst="rect">
              <a:avLst/>
            </a:prstGeom>
          </p:spPr>
          <p:txBody>
            <a:bodyPr wrap="square" lIns="0" tIns="0" rIns="0" bIns="0" rtlCol="0">
              <a:spAutoFit/>
            </a:bodyPr>
            <a:lstStyle/>
            <a:p>
              <a:pPr algn="ctr" defTabSz="895908" fontAlgn="base">
                <a:lnSpc>
                  <a:spcPct val="90000"/>
                </a:lnSpc>
                <a:spcBef>
                  <a:spcPct val="0"/>
                </a:spcBef>
                <a:spcAft>
                  <a:spcPct val="0"/>
                </a:spcAft>
                <a:buSzPct val="80000"/>
              </a:pPr>
              <a:r>
                <a:rPr lang="en-US" sz="1200" spc="-49" dirty="0">
                  <a:solidFill>
                    <a:srgbClr val="3C454F"/>
                  </a:solidFill>
                </a:rPr>
                <a:t>PCs and devices</a:t>
              </a:r>
            </a:p>
          </p:txBody>
        </p:sp>
        <p:sp>
          <p:nvSpPr>
            <p:cNvPr id="72"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10" rIns="89619" bIns="44810" numCol="1" anchor="t" anchorCtr="0" compatLnSpc="1">
              <a:prstTxWarp prst="textNoShape">
                <a:avLst/>
              </a:prstTxWarp>
            </a:bodyPr>
            <a:lstStyle/>
            <a:p>
              <a:pPr defTabSz="913946"/>
              <a:endParaRPr lang="en-US" sz="1200">
                <a:solidFill>
                  <a:srgbClr val="3C454F"/>
                </a:solidFill>
              </a:endParaRPr>
            </a:p>
          </p:txBody>
        </p:sp>
        <p:sp>
          <p:nvSpPr>
            <p:cNvPr id="73"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10" rIns="89619" bIns="44810" numCol="1" anchor="t" anchorCtr="0" compatLnSpc="1">
              <a:prstTxWarp prst="textNoShape">
                <a:avLst/>
              </a:prstTxWarp>
            </a:bodyPr>
            <a:lstStyle/>
            <a:p>
              <a:pPr defTabSz="913946"/>
              <a:endParaRPr lang="en-US" sz="1200">
                <a:solidFill>
                  <a:srgbClr val="3C454F"/>
                </a:solidFill>
              </a:endParaRPr>
            </a:p>
          </p:txBody>
        </p:sp>
        <p:sp>
          <p:nvSpPr>
            <p:cNvPr id="74"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10" rIns="89619" bIns="44810" numCol="1" anchor="t" anchorCtr="0" compatLnSpc="1">
              <a:prstTxWarp prst="textNoShape">
                <a:avLst/>
              </a:prstTxWarp>
            </a:bodyPr>
            <a:lstStyle/>
            <a:p>
              <a:pPr defTabSz="913946"/>
              <a:endParaRPr lang="en-US" sz="1200">
                <a:solidFill>
                  <a:srgbClr val="3C454F"/>
                </a:solidFill>
              </a:endParaRPr>
            </a:p>
          </p:txBody>
        </p:sp>
        <p:pic>
          <p:nvPicPr>
            <p:cNvPr id="75" name="Picture 74"/>
            <p:cNvPicPr>
              <a:picLocks noChangeAspect="1"/>
            </p:cNvPicPr>
            <p:nvPr/>
          </p:nvPicPr>
          <p:blipFill rotWithShape="1">
            <a:blip r:embed="rId3"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76" name="Picture 75"/>
            <p:cNvPicPr>
              <a:picLocks noChangeAspect="1"/>
            </p:cNvPicPr>
            <p:nvPr/>
          </p:nvPicPr>
          <p:blipFill rotWithShape="1">
            <a:blip r:embed="rId4"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78"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171B0"/>
            </a:solidFill>
            <a:ln>
              <a:noFill/>
            </a:ln>
            <a:extLst/>
          </p:spPr>
          <p:txBody>
            <a:bodyPr vert="horz" wrap="square" lIns="89619" tIns="44810" rIns="89619" bIns="44810" numCol="1" anchor="t" anchorCtr="0" compatLnSpc="1">
              <a:prstTxWarp prst="textNoShape">
                <a:avLst/>
              </a:prstTxWarp>
            </a:bodyPr>
            <a:lstStyle/>
            <a:p>
              <a:pPr defTabSz="913946"/>
              <a:endParaRPr lang="en-US" sz="1200">
                <a:solidFill>
                  <a:srgbClr val="3C454F"/>
                </a:solidFill>
              </a:endParaRPr>
            </a:p>
          </p:txBody>
        </p:sp>
      </p:grpSp>
      <p:sp>
        <p:nvSpPr>
          <p:cNvPr id="79" name="Freeform 78"/>
          <p:cNvSpPr/>
          <p:nvPr/>
        </p:nvSpPr>
        <p:spPr bwMode="auto">
          <a:xfrm flipH="1">
            <a:off x="5313654" y="3053285"/>
            <a:ext cx="162075" cy="1536535"/>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rgbClr val="80B94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6"/>
            <a:endParaRPr lang="en-US" sz="1862">
              <a:solidFill>
                <a:srgbClr val="EFEFEF"/>
              </a:solidFill>
            </a:endParaRPr>
          </a:p>
        </p:txBody>
      </p:sp>
      <p:sp>
        <p:nvSpPr>
          <p:cNvPr id="80" name="Freeform 79"/>
          <p:cNvSpPr/>
          <p:nvPr/>
        </p:nvSpPr>
        <p:spPr bwMode="auto">
          <a:xfrm flipH="1" flipV="1">
            <a:off x="4546027" y="3393543"/>
            <a:ext cx="706857" cy="15278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rgbClr val="80B94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6"/>
            <a:endParaRPr lang="en-US" sz="1862">
              <a:solidFill>
                <a:srgbClr val="EFEFEF"/>
              </a:solidFill>
            </a:endParaRPr>
          </a:p>
        </p:txBody>
      </p:sp>
      <p:sp>
        <p:nvSpPr>
          <p:cNvPr id="81" name="Freeform 80"/>
          <p:cNvSpPr/>
          <p:nvPr/>
        </p:nvSpPr>
        <p:spPr bwMode="auto">
          <a:xfrm flipH="1" flipV="1">
            <a:off x="4200438" y="2993991"/>
            <a:ext cx="1101526" cy="19716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rgbClr val="80B940"/>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6"/>
            <a:endParaRPr lang="en-US" sz="1862">
              <a:solidFill>
                <a:srgbClr val="EFEFEF"/>
              </a:solidFill>
            </a:endParaRPr>
          </a:p>
        </p:txBody>
      </p:sp>
      <p:grpSp>
        <p:nvGrpSpPr>
          <p:cNvPr id="82" name="Group 81"/>
          <p:cNvGrpSpPr/>
          <p:nvPr/>
        </p:nvGrpSpPr>
        <p:grpSpPr>
          <a:xfrm>
            <a:off x="5440286" y="2569492"/>
            <a:ext cx="2488351" cy="3403306"/>
            <a:chOff x="9095026" y="1141545"/>
            <a:chExt cx="2778525" cy="3800176"/>
          </a:xfrm>
        </p:grpSpPr>
        <p:sp>
          <p:nvSpPr>
            <p:cNvPr id="83" name="Rectangle 82"/>
            <p:cNvSpPr/>
            <p:nvPr/>
          </p:nvSpPr>
          <p:spPr bwMode="auto">
            <a:xfrm>
              <a:off x="9095026" y="1141545"/>
              <a:ext cx="2778525" cy="1823211"/>
            </a:xfrm>
            <a:prstGeom prst="rect">
              <a:avLst/>
            </a:prstGeom>
            <a:noFill/>
            <a:ln w="19050">
              <a:solidFill>
                <a:srgbClr val="80B94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sp>
          <p:nvSpPr>
            <p:cNvPr id="84"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rgbClr val="00ABEC"/>
              </a:solidFill>
            </a:ln>
            <a:extLst/>
          </p:spPr>
          <p:txBody>
            <a:bodyPr vert="horz" wrap="square" lIns="89619" tIns="44810" rIns="89619" bIns="44810" numCol="1" anchor="t" anchorCtr="0" compatLnSpc="1">
              <a:prstTxWarp prst="textNoShape">
                <a:avLst/>
              </a:prstTxWarp>
            </a:bodyPr>
            <a:lstStyle/>
            <a:p>
              <a:pPr defTabSz="913946"/>
              <a:endParaRPr lang="en-US" sz="1200">
                <a:solidFill>
                  <a:srgbClr val="3C454F"/>
                </a:solidFill>
              </a:endParaRPr>
            </a:p>
          </p:txBody>
        </p:sp>
        <p:sp>
          <p:nvSpPr>
            <p:cNvPr id="85" name="Rectangle 84"/>
            <p:cNvSpPr/>
            <p:nvPr/>
          </p:nvSpPr>
          <p:spPr bwMode="auto">
            <a:xfrm>
              <a:off x="9095026" y="3062993"/>
              <a:ext cx="2778525" cy="1878728"/>
            </a:xfrm>
            <a:prstGeom prst="rect">
              <a:avLst/>
            </a:prstGeom>
            <a:noFill/>
            <a:ln w="19050">
              <a:solidFill>
                <a:srgbClr val="80B94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sp>
          <p:nvSpPr>
            <p:cNvPr id="86" name="TextBox 85"/>
            <p:cNvSpPr txBox="1"/>
            <p:nvPr/>
          </p:nvSpPr>
          <p:spPr>
            <a:xfrm>
              <a:off x="9606056" y="2720319"/>
              <a:ext cx="1885342" cy="185580"/>
            </a:xfrm>
            <a:prstGeom prst="rect">
              <a:avLst/>
            </a:prstGeom>
            <a:noFill/>
          </p:spPr>
          <p:txBody>
            <a:bodyPr wrap="square" lIns="0" tIns="0" rIns="0" bIns="0" rtlCol="0">
              <a:spAutoFit/>
            </a:bodyPr>
            <a:lstStyle/>
            <a:p>
              <a:pPr algn="ctr" defTabSz="895908" fontAlgn="base">
                <a:lnSpc>
                  <a:spcPct val="90000"/>
                </a:lnSpc>
                <a:spcBef>
                  <a:spcPct val="0"/>
                </a:spcBef>
                <a:spcAft>
                  <a:spcPct val="0"/>
                </a:spcAft>
                <a:buSzPct val="80000"/>
              </a:pPr>
              <a:r>
                <a:rPr lang="en-US" sz="1200" spc="-49" dirty="0">
                  <a:solidFill>
                    <a:srgbClr val="3C454F"/>
                  </a:solidFill>
                </a:rPr>
                <a:t>Microsoft apps</a:t>
              </a:r>
            </a:p>
          </p:txBody>
        </p:sp>
        <p:sp>
          <p:nvSpPr>
            <p:cNvPr id="87" name="TextBox 86"/>
            <p:cNvSpPr txBox="1"/>
            <p:nvPr/>
          </p:nvSpPr>
          <p:spPr>
            <a:xfrm>
              <a:off x="9390366" y="4699638"/>
              <a:ext cx="2254334" cy="185580"/>
            </a:xfrm>
            <a:prstGeom prst="rect">
              <a:avLst/>
            </a:prstGeom>
            <a:noFill/>
          </p:spPr>
          <p:txBody>
            <a:bodyPr wrap="square" lIns="0" tIns="0" rIns="0" bIns="0" rtlCol="0">
              <a:spAutoFit/>
            </a:bodyPr>
            <a:lstStyle/>
            <a:p>
              <a:pPr algn="ctr" defTabSz="895908" fontAlgn="base">
                <a:lnSpc>
                  <a:spcPct val="90000"/>
                </a:lnSpc>
                <a:spcBef>
                  <a:spcPct val="0"/>
                </a:spcBef>
                <a:spcAft>
                  <a:spcPct val="0"/>
                </a:spcAft>
                <a:buSzPct val="80000"/>
              </a:pPr>
              <a:r>
                <a:rPr lang="en-US" sz="1200" spc="-49" dirty="0">
                  <a:solidFill>
                    <a:srgbClr val="3C454F"/>
                  </a:solidFill>
                </a:rPr>
                <a:t>Non-MS cloud-based apps</a:t>
              </a:r>
            </a:p>
          </p:txBody>
        </p:sp>
        <p:sp>
          <p:nvSpPr>
            <p:cNvPr id="88"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rgbClr val="00ABEC"/>
              </a:solidFill>
            </a:ln>
            <a:extLst/>
          </p:spPr>
          <p:txBody>
            <a:bodyPr vert="horz" wrap="square" lIns="89619" tIns="44810" rIns="89619" bIns="44810" numCol="1" anchor="t" anchorCtr="0" compatLnSpc="1">
              <a:prstTxWarp prst="textNoShape">
                <a:avLst/>
              </a:prstTxWarp>
            </a:bodyPr>
            <a:lstStyle/>
            <a:p>
              <a:pPr defTabSz="913946"/>
              <a:endParaRPr lang="en-US" sz="1200">
                <a:solidFill>
                  <a:srgbClr val="3C454F"/>
                </a:solidFill>
              </a:endParaRPr>
            </a:p>
          </p:txBody>
        </p:sp>
        <p:sp>
          <p:nvSpPr>
            <p:cNvPr id="89" name="TextBox 88"/>
            <p:cNvSpPr txBox="1"/>
            <p:nvPr/>
          </p:nvSpPr>
          <p:spPr>
            <a:xfrm>
              <a:off x="9450055" y="4223198"/>
              <a:ext cx="1195386" cy="329921"/>
            </a:xfrm>
            <a:prstGeom prst="rect">
              <a:avLst/>
            </a:prstGeom>
            <a:noFill/>
          </p:spPr>
          <p:txBody>
            <a:bodyPr wrap="square" lIns="0" tIns="0" rIns="0" bIns="0" rtlCol="0">
              <a:spAutoFit/>
            </a:bodyPr>
            <a:lstStyle/>
            <a:p>
              <a:pPr algn="ctr" defTabSz="1218302">
                <a:lnSpc>
                  <a:spcPct val="80000"/>
                </a:lnSpc>
                <a:buSzPct val="80000"/>
              </a:pPr>
              <a:r>
                <a:rPr lang="en-US" sz="1200" dirty="0">
                  <a:solidFill>
                    <a:srgbClr val="3C454F"/>
                  </a:solidFill>
                </a:rPr>
                <a:t>Custom </a:t>
              </a:r>
              <a:br>
                <a:rPr lang="en-US" sz="1200" dirty="0">
                  <a:solidFill>
                    <a:srgbClr val="3C454F"/>
                  </a:solidFill>
                </a:rPr>
              </a:br>
              <a:r>
                <a:rPr lang="en-US" sz="1200" dirty="0">
                  <a:solidFill>
                    <a:srgbClr val="3C454F"/>
                  </a:solidFill>
                </a:rPr>
                <a:t>LOB apps</a:t>
              </a:r>
            </a:p>
          </p:txBody>
        </p:sp>
        <p:sp>
          <p:nvSpPr>
            <p:cNvPr id="90" name="Rectangle 89"/>
            <p:cNvSpPr/>
            <p:nvPr/>
          </p:nvSpPr>
          <p:spPr bwMode="auto">
            <a:xfrm>
              <a:off x="9601293" y="3888550"/>
              <a:ext cx="845289" cy="629457"/>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grpSp>
          <p:nvGrpSpPr>
            <p:cNvPr id="91" name="Group 90"/>
            <p:cNvGrpSpPr/>
            <p:nvPr/>
          </p:nvGrpSpPr>
          <p:grpSpPr>
            <a:xfrm>
              <a:off x="9688017" y="1806886"/>
              <a:ext cx="1889705" cy="774530"/>
              <a:chOff x="9872235" y="1501354"/>
              <a:chExt cx="2631523" cy="1078578"/>
            </a:xfrm>
          </p:grpSpPr>
          <p:pic>
            <p:nvPicPr>
              <p:cNvPr id="106" name="Picture 105"/>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01354"/>
                <a:ext cx="2462333" cy="284679"/>
              </a:xfrm>
              <a:prstGeom prst="rect">
                <a:avLst/>
              </a:prstGeom>
            </p:spPr>
          </p:pic>
          <p:pic>
            <p:nvPicPr>
              <p:cNvPr id="107" name="Picture 106"/>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711122"/>
                <a:ext cx="1545751" cy="535444"/>
              </a:xfrm>
              <a:prstGeom prst="rect">
                <a:avLst/>
              </a:prstGeom>
            </p:spPr>
          </p:pic>
          <p:pic>
            <p:nvPicPr>
              <p:cNvPr id="108" name="Picture 107"/>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nvGrpSpPr>
            <p:cNvPr id="92" name="Group 91"/>
            <p:cNvGrpSpPr/>
            <p:nvPr/>
          </p:nvGrpSpPr>
          <p:grpSpPr>
            <a:xfrm>
              <a:off x="9666829" y="3928967"/>
              <a:ext cx="717510" cy="308948"/>
              <a:chOff x="3096005" y="909698"/>
              <a:chExt cx="6564589" cy="2826597"/>
            </a:xfrm>
          </p:grpSpPr>
          <p:pic>
            <p:nvPicPr>
              <p:cNvPr id="101" name="Picture 100"/>
              <p:cNvPicPr>
                <a:picLocks noChangeAspect="1"/>
              </p:cNvPicPr>
              <p:nvPr/>
            </p:nvPicPr>
            <p:blipFill rotWithShape="1">
              <a:blip r:embed="rId9" cstate="print">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p:spPr>
          </p:pic>
          <p:pic>
            <p:nvPicPr>
              <p:cNvPr id="102" name="Picture 101"/>
              <p:cNvPicPr>
                <a:picLocks noChangeAspect="1"/>
              </p:cNvPicPr>
              <p:nvPr/>
            </p:nvPicPr>
            <p:blipFill rotWithShape="1">
              <a:blip r:embed="rId10" cstate="print">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p:spPr>
          </p:pic>
          <p:pic>
            <p:nvPicPr>
              <p:cNvPr id="103" name="Picture 102"/>
              <p:cNvPicPr>
                <a:picLocks noChangeAspect="1"/>
              </p:cNvPicPr>
              <p:nvPr/>
            </p:nvPicPr>
            <p:blipFill rotWithShape="1">
              <a:blip r:embed="rId11">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p:spPr>
          </p:pic>
          <p:sp>
            <p:nvSpPr>
              <p:cNvPr id="104" name="Rectangle 103"/>
              <p:cNvSpPr/>
              <p:nvPr/>
            </p:nvSpPr>
            <p:spPr bwMode="auto">
              <a:xfrm>
                <a:off x="7564694" y="1703145"/>
                <a:ext cx="2041371" cy="167777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sp>
            <p:nvSpPr>
              <p:cNvPr id="105" name="Freeform 5"/>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noFill/>
              </a:ln>
            </p:spPr>
            <p:txBody>
              <a:bodyPr vert="horz" wrap="square" lIns="89619" tIns="44810" rIns="89619" bIns="44810" numCol="1" anchor="t" anchorCtr="0" compatLnSpc="1">
                <a:prstTxWarp prst="textNoShape">
                  <a:avLst/>
                </a:prstTxWarp>
              </a:bodyPr>
              <a:lstStyle/>
              <a:p>
                <a:pPr defTabSz="914247"/>
                <a:endParaRPr lang="en-US" sz="1200">
                  <a:solidFill>
                    <a:srgbClr val="3C454F"/>
                  </a:solidFill>
                </a:endParaRPr>
              </a:p>
            </p:txBody>
          </p:sp>
        </p:grpSp>
        <p:sp>
          <p:nvSpPr>
            <p:cNvPr id="93" name="TextBox 92"/>
            <p:cNvSpPr txBox="1"/>
            <p:nvPr/>
          </p:nvSpPr>
          <p:spPr>
            <a:xfrm>
              <a:off x="10350422" y="4223198"/>
              <a:ext cx="1195386" cy="329921"/>
            </a:xfrm>
            <a:prstGeom prst="rect">
              <a:avLst/>
            </a:prstGeom>
            <a:noFill/>
          </p:spPr>
          <p:txBody>
            <a:bodyPr wrap="square" lIns="0" tIns="0" rIns="0" bIns="0" rtlCol="0">
              <a:spAutoFit/>
            </a:bodyPr>
            <a:lstStyle/>
            <a:p>
              <a:pPr algn="ctr" defTabSz="1218302">
                <a:lnSpc>
                  <a:spcPct val="80000"/>
                </a:lnSpc>
                <a:buSzPct val="80000"/>
              </a:pPr>
              <a:r>
                <a:rPr lang="en-US" sz="1200" dirty="0">
                  <a:solidFill>
                    <a:srgbClr val="3C454F"/>
                  </a:solidFill>
                </a:rPr>
                <a:t>ISV/CSV</a:t>
              </a:r>
              <a:br>
                <a:rPr lang="en-US" sz="1200" dirty="0">
                  <a:solidFill>
                    <a:srgbClr val="3C454F"/>
                  </a:solidFill>
                </a:rPr>
              </a:br>
              <a:r>
                <a:rPr lang="en-US" sz="1200" dirty="0">
                  <a:solidFill>
                    <a:srgbClr val="3C454F"/>
                  </a:solidFill>
                </a:rPr>
                <a:t>apps</a:t>
              </a:r>
            </a:p>
          </p:txBody>
        </p:sp>
        <p:sp>
          <p:nvSpPr>
            <p:cNvPr id="94" name="Rectangle 93"/>
            <p:cNvSpPr/>
            <p:nvPr/>
          </p:nvSpPr>
          <p:spPr bwMode="auto">
            <a:xfrm>
              <a:off x="10501660" y="3888550"/>
              <a:ext cx="845289" cy="629457"/>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grpSp>
          <p:nvGrpSpPr>
            <p:cNvPr id="95" name="Group 94"/>
            <p:cNvGrpSpPr/>
            <p:nvPr/>
          </p:nvGrpSpPr>
          <p:grpSpPr>
            <a:xfrm>
              <a:off x="10567196" y="3913360"/>
              <a:ext cx="712748" cy="299972"/>
              <a:chOff x="3096005" y="766908"/>
              <a:chExt cx="6521021" cy="2744475"/>
            </a:xfrm>
          </p:grpSpPr>
          <p:pic>
            <p:nvPicPr>
              <p:cNvPr id="96" name="Picture 95"/>
              <p:cNvPicPr>
                <a:picLocks noChangeAspect="1"/>
              </p:cNvPicPr>
              <p:nvPr/>
            </p:nvPicPr>
            <p:blipFill rotWithShape="1">
              <a:blip r:embed="rId9" cstate="print">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p:spPr>
          </p:pic>
          <p:pic>
            <p:nvPicPr>
              <p:cNvPr id="97" name="Picture 96"/>
              <p:cNvPicPr>
                <a:picLocks noChangeAspect="1"/>
              </p:cNvPicPr>
              <p:nvPr/>
            </p:nvPicPr>
            <p:blipFill rotWithShape="1">
              <a:blip r:embed="rId10" cstate="print">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p:spPr>
          </p:pic>
          <p:pic>
            <p:nvPicPr>
              <p:cNvPr id="98" name="Picture 97"/>
              <p:cNvPicPr>
                <a:picLocks noChangeAspect="1"/>
              </p:cNvPicPr>
              <p:nvPr/>
            </p:nvPicPr>
            <p:blipFill rotWithShape="1">
              <a:blip r:embed="rId11" cstate="print">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p:spPr>
          </p:pic>
          <p:sp>
            <p:nvSpPr>
              <p:cNvPr id="99" name="Rectangle 98"/>
              <p:cNvSpPr/>
              <p:nvPr/>
            </p:nvSpPr>
            <p:spPr bwMode="auto">
              <a:xfrm>
                <a:off x="7572142" y="1488626"/>
                <a:ext cx="1747483" cy="167165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sp>
            <p:nvSpPr>
              <p:cNvPr id="100" name="Freeform 5"/>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noFill/>
              </a:ln>
            </p:spPr>
            <p:txBody>
              <a:bodyPr vert="horz" wrap="square" lIns="89619" tIns="44810" rIns="89619" bIns="44810" numCol="1" anchor="t" anchorCtr="0" compatLnSpc="1">
                <a:prstTxWarp prst="textNoShape">
                  <a:avLst/>
                </a:prstTxWarp>
              </a:bodyPr>
              <a:lstStyle/>
              <a:p>
                <a:pPr defTabSz="914247"/>
                <a:endParaRPr lang="en-US" sz="1200">
                  <a:solidFill>
                    <a:srgbClr val="3C454F"/>
                  </a:solidFill>
                </a:endParaRPr>
              </a:p>
            </p:txBody>
          </p:sp>
        </p:grpSp>
      </p:grpSp>
      <p:grpSp>
        <p:nvGrpSpPr>
          <p:cNvPr id="109" name="Group 108"/>
          <p:cNvGrpSpPr/>
          <p:nvPr/>
        </p:nvGrpSpPr>
        <p:grpSpPr>
          <a:xfrm>
            <a:off x="3163920" y="2507311"/>
            <a:ext cx="1313173" cy="1263672"/>
            <a:chOff x="4889638" y="2534458"/>
            <a:chExt cx="1725557" cy="1660510"/>
          </a:xfrm>
        </p:grpSpPr>
        <p:sp>
          <p:nvSpPr>
            <p:cNvPr id="110" name="Rectangle 109"/>
            <p:cNvSpPr/>
            <p:nvPr/>
          </p:nvSpPr>
          <p:spPr>
            <a:xfrm>
              <a:off x="5052017" y="3952310"/>
              <a:ext cx="1413396" cy="242658"/>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96279" fontAlgn="base">
                <a:spcAft>
                  <a:spcPct val="0"/>
                </a:spcAft>
              </a:pPr>
              <a:r>
                <a:rPr lang="en-US" sz="1200" dirty="0">
                  <a:ln>
                    <a:solidFill>
                      <a:srgbClr val="FFFFFF">
                        <a:alpha val="0"/>
                      </a:srgbClr>
                    </a:solidFill>
                  </a:ln>
                  <a:solidFill>
                    <a:srgbClr val="3C454F"/>
                  </a:solidFill>
                  <a:latin typeface="Segoe"/>
                </a:rPr>
                <a:t>Active Directory</a:t>
              </a:r>
            </a:p>
          </p:txBody>
        </p:sp>
        <p:grpSp>
          <p:nvGrpSpPr>
            <p:cNvPr id="111" name="Group 110"/>
            <p:cNvGrpSpPr/>
            <p:nvPr/>
          </p:nvGrpSpPr>
          <p:grpSpPr>
            <a:xfrm>
              <a:off x="5085223" y="2534458"/>
              <a:ext cx="1350118" cy="1163895"/>
              <a:chOff x="5148777" y="2688135"/>
              <a:chExt cx="1350118" cy="1163895"/>
            </a:xfrm>
          </p:grpSpPr>
          <p:sp>
            <p:nvSpPr>
              <p:cNvPr id="113" name="Isosceles Triangle 112"/>
              <p:cNvSpPr/>
              <p:nvPr/>
            </p:nvSpPr>
            <p:spPr bwMode="auto">
              <a:xfrm>
                <a:off x="5148777" y="2688135"/>
                <a:ext cx="1350118" cy="1163895"/>
              </a:xfrm>
              <a:prstGeom prst="triangle">
                <a:avLst/>
              </a:prstGeom>
              <a:solidFill>
                <a:srgbClr val="0171B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pic>
            <p:nvPicPr>
              <p:cNvPr id="114" name="Picture 113" descr="Windows Azure Active Directory"/>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12" name="Freeform 5"/>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3C454F"/>
            </a:solidFill>
            <a:ln>
              <a:noFill/>
            </a:ln>
          </p:spPr>
          <p:txBody>
            <a:bodyPr vert="horz" wrap="square" lIns="89619" tIns="44810" rIns="89619" bIns="44810" numCol="1" anchor="t" anchorCtr="0" compatLnSpc="1">
              <a:prstTxWarp prst="textNoShape">
                <a:avLst/>
              </a:prstTxWarp>
            </a:bodyPr>
            <a:lstStyle/>
            <a:p>
              <a:pPr defTabSz="914247"/>
              <a:endParaRPr lang="en-US" sz="1200">
                <a:solidFill>
                  <a:srgbClr val="3C454F"/>
                </a:solidFill>
              </a:endParaRPr>
            </a:p>
          </p:txBody>
        </p:sp>
      </p:grpSp>
      <p:sp>
        <p:nvSpPr>
          <p:cNvPr id="115" name="Freeform 114"/>
          <p:cNvSpPr/>
          <p:nvPr/>
        </p:nvSpPr>
        <p:spPr bwMode="auto">
          <a:xfrm>
            <a:off x="3648787" y="4088304"/>
            <a:ext cx="0" cy="716542"/>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a:solidFill>
              <a:srgbClr val="80B94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6"/>
            <a:endParaRPr lang="en-US" sz="1862">
              <a:solidFill>
                <a:srgbClr val="EFEFEF"/>
              </a:solidFill>
            </a:endParaRPr>
          </a:p>
        </p:txBody>
      </p:sp>
      <p:grpSp>
        <p:nvGrpSpPr>
          <p:cNvPr id="116" name="Group 115"/>
          <p:cNvGrpSpPr/>
          <p:nvPr/>
        </p:nvGrpSpPr>
        <p:grpSpPr>
          <a:xfrm>
            <a:off x="262703" y="4038085"/>
            <a:ext cx="1746635" cy="1259490"/>
            <a:chOff x="261347" y="3247410"/>
            <a:chExt cx="2444879" cy="1621453"/>
          </a:xfrm>
        </p:grpSpPr>
        <p:sp>
          <p:nvSpPr>
            <p:cNvPr id="117" name="Rectangle 116"/>
            <p:cNvSpPr/>
            <p:nvPr/>
          </p:nvSpPr>
          <p:spPr bwMode="auto">
            <a:xfrm>
              <a:off x="261347" y="3247410"/>
              <a:ext cx="2444879" cy="1621453"/>
            </a:xfrm>
            <a:prstGeom prst="rect">
              <a:avLst/>
            </a:prstGeom>
            <a:solidFill>
              <a:schemeClr val="bg1"/>
            </a:solidFill>
            <a:ln w="19050">
              <a:solidFill>
                <a:srgbClr val="80B94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a:p>
              <a:pPr algn="ctr" defTabSz="895908" fontAlgn="base">
                <a:lnSpc>
                  <a:spcPct val="90000"/>
                </a:lnSpc>
                <a:spcBef>
                  <a:spcPct val="0"/>
                </a:spcBef>
                <a:spcAft>
                  <a:spcPct val="0"/>
                </a:spcAft>
              </a:pPr>
              <a:endParaRPr lang="en-US" sz="1200" spc="-49" dirty="0">
                <a:solidFill>
                  <a:srgbClr val="3C454F"/>
                </a:solidFill>
              </a:endParaRPr>
            </a:p>
            <a:p>
              <a:pPr algn="ctr" defTabSz="895908" fontAlgn="base">
                <a:lnSpc>
                  <a:spcPct val="90000"/>
                </a:lnSpc>
                <a:spcBef>
                  <a:spcPct val="0"/>
                </a:spcBef>
                <a:spcAft>
                  <a:spcPct val="0"/>
                </a:spcAft>
                <a:buSzPct val="80000"/>
              </a:pPr>
              <a:r>
                <a:rPr lang="en-US" sz="1200" spc="-49" dirty="0">
                  <a:solidFill>
                    <a:srgbClr val="3C454F"/>
                  </a:solidFill>
                </a:rPr>
                <a:t>Other Directories</a:t>
              </a:r>
            </a:p>
          </p:txBody>
        </p:sp>
        <p:grpSp>
          <p:nvGrpSpPr>
            <p:cNvPr id="118" name="Group 117"/>
            <p:cNvGrpSpPr/>
            <p:nvPr/>
          </p:nvGrpSpPr>
          <p:grpSpPr>
            <a:xfrm>
              <a:off x="1166311" y="3515638"/>
              <a:ext cx="634951" cy="890676"/>
              <a:chOff x="2290073" y="5400845"/>
              <a:chExt cx="693737" cy="973138"/>
            </a:xfrm>
          </p:grpSpPr>
          <p:sp>
            <p:nvSpPr>
              <p:cNvPr id="119" name="Freeform 5"/>
              <p:cNvSpPr>
                <a:spLocks noEditPoints="1"/>
              </p:cNvSpPr>
              <p:nvPr/>
            </p:nvSpPr>
            <p:spPr bwMode="auto">
              <a:xfrm>
                <a:off x="2290073" y="5400845"/>
                <a:ext cx="693737" cy="973138"/>
              </a:xfrm>
              <a:custGeom>
                <a:avLst/>
                <a:gdLst>
                  <a:gd name="T0" fmla="*/ 1608 w 1608"/>
                  <a:gd name="T1" fmla="*/ 121 h 2259"/>
                  <a:gd name="T2" fmla="*/ 1176 w 1608"/>
                  <a:gd name="T3" fmla="*/ 243 h 2259"/>
                  <a:gd name="T4" fmla="*/ 1176 w 1608"/>
                  <a:gd name="T5" fmla="*/ 0 h 2259"/>
                  <a:gd name="T6" fmla="*/ 0 w 1608"/>
                  <a:gd name="T7" fmla="*/ 341 h 2259"/>
                  <a:gd name="T8" fmla="*/ 0 w 1608"/>
                  <a:gd name="T9" fmla="*/ 2143 h 2259"/>
                  <a:gd name="T10" fmla="*/ 427 w 1608"/>
                  <a:gd name="T11" fmla="*/ 2259 h 2259"/>
                  <a:gd name="T12" fmla="*/ 427 w 1608"/>
                  <a:gd name="T13" fmla="*/ 462 h 2259"/>
                  <a:gd name="T14" fmla="*/ 506 w 1608"/>
                  <a:gd name="T15" fmla="*/ 438 h 2259"/>
                  <a:gd name="T16" fmla="*/ 506 w 1608"/>
                  <a:gd name="T17" fmla="*/ 2241 h 2259"/>
                  <a:gd name="T18" fmla="*/ 1608 w 1608"/>
                  <a:gd name="T19" fmla="*/ 1924 h 2259"/>
                  <a:gd name="T20" fmla="*/ 1608 w 1608"/>
                  <a:gd name="T21" fmla="*/ 121 h 2259"/>
                  <a:gd name="T22" fmla="*/ 1608 w 1608"/>
                  <a:gd name="T23" fmla="*/ 121 h 2259"/>
                  <a:gd name="T24" fmla="*/ 213 w 1608"/>
                  <a:gd name="T25" fmla="*/ 2015 h 2259"/>
                  <a:gd name="T26" fmla="*/ 134 w 1608"/>
                  <a:gd name="T27" fmla="*/ 1887 h 2259"/>
                  <a:gd name="T28" fmla="*/ 213 w 1608"/>
                  <a:gd name="T29" fmla="*/ 1802 h 2259"/>
                  <a:gd name="T30" fmla="*/ 293 w 1608"/>
                  <a:gd name="T31" fmla="*/ 1930 h 2259"/>
                  <a:gd name="T32" fmla="*/ 213 w 1608"/>
                  <a:gd name="T33" fmla="*/ 2015 h 2259"/>
                  <a:gd name="T34" fmla="*/ 287 w 1608"/>
                  <a:gd name="T35" fmla="*/ 1619 h 2259"/>
                  <a:gd name="T36" fmla="*/ 140 w 1608"/>
                  <a:gd name="T37" fmla="*/ 1577 h 2259"/>
                  <a:gd name="T38" fmla="*/ 140 w 1608"/>
                  <a:gd name="T39" fmla="*/ 584 h 2259"/>
                  <a:gd name="T40" fmla="*/ 287 w 1608"/>
                  <a:gd name="T41" fmla="*/ 627 h 2259"/>
                  <a:gd name="T42" fmla="*/ 287 w 1608"/>
                  <a:gd name="T43" fmla="*/ 1619 h 2259"/>
                  <a:gd name="T44" fmla="*/ 287 w 1608"/>
                  <a:gd name="T45" fmla="*/ 1619 h 2259"/>
                  <a:gd name="T46" fmla="*/ 1298 w 1608"/>
                  <a:gd name="T47" fmla="*/ 956 h 2259"/>
                  <a:gd name="T48" fmla="*/ 853 w 1608"/>
                  <a:gd name="T49" fmla="*/ 1090 h 2259"/>
                  <a:gd name="T50" fmla="*/ 853 w 1608"/>
                  <a:gd name="T51" fmla="*/ 803 h 2259"/>
                  <a:gd name="T52" fmla="*/ 1298 w 1608"/>
                  <a:gd name="T53" fmla="*/ 676 h 2259"/>
                  <a:gd name="T54" fmla="*/ 1298 w 1608"/>
                  <a:gd name="T55" fmla="*/ 956 h 2259"/>
                  <a:gd name="T56" fmla="*/ 1298 w 1608"/>
                  <a:gd name="T57" fmla="*/ 956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8" h="2259">
                    <a:moveTo>
                      <a:pt x="1608" y="121"/>
                    </a:moveTo>
                    <a:cubicBezTo>
                      <a:pt x="1176" y="243"/>
                      <a:pt x="1176" y="243"/>
                      <a:pt x="1176" y="243"/>
                    </a:cubicBezTo>
                    <a:cubicBezTo>
                      <a:pt x="1176" y="0"/>
                      <a:pt x="1176" y="0"/>
                      <a:pt x="1176" y="0"/>
                    </a:cubicBezTo>
                    <a:cubicBezTo>
                      <a:pt x="0" y="341"/>
                      <a:pt x="0" y="341"/>
                      <a:pt x="0" y="341"/>
                    </a:cubicBezTo>
                    <a:cubicBezTo>
                      <a:pt x="0" y="2143"/>
                      <a:pt x="0" y="2143"/>
                      <a:pt x="0" y="2143"/>
                    </a:cubicBezTo>
                    <a:cubicBezTo>
                      <a:pt x="427" y="2259"/>
                      <a:pt x="427" y="2259"/>
                      <a:pt x="427" y="2259"/>
                    </a:cubicBezTo>
                    <a:cubicBezTo>
                      <a:pt x="427" y="462"/>
                      <a:pt x="427" y="462"/>
                      <a:pt x="427" y="462"/>
                    </a:cubicBezTo>
                    <a:cubicBezTo>
                      <a:pt x="506" y="438"/>
                      <a:pt x="506" y="438"/>
                      <a:pt x="506" y="438"/>
                    </a:cubicBezTo>
                    <a:cubicBezTo>
                      <a:pt x="506" y="2241"/>
                      <a:pt x="506" y="2241"/>
                      <a:pt x="506" y="2241"/>
                    </a:cubicBezTo>
                    <a:cubicBezTo>
                      <a:pt x="1608" y="1924"/>
                      <a:pt x="1608" y="1924"/>
                      <a:pt x="1608" y="1924"/>
                    </a:cubicBezTo>
                    <a:cubicBezTo>
                      <a:pt x="1608" y="121"/>
                      <a:pt x="1608" y="121"/>
                      <a:pt x="1608" y="121"/>
                    </a:cubicBezTo>
                    <a:cubicBezTo>
                      <a:pt x="1608" y="121"/>
                      <a:pt x="1608" y="121"/>
                      <a:pt x="1608" y="121"/>
                    </a:cubicBezTo>
                    <a:close/>
                    <a:moveTo>
                      <a:pt x="213" y="2015"/>
                    </a:moveTo>
                    <a:cubicBezTo>
                      <a:pt x="171" y="2003"/>
                      <a:pt x="134" y="1948"/>
                      <a:pt x="134" y="1887"/>
                    </a:cubicBezTo>
                    <a:cubicBezTo>
                      <a:pt x="134" y="1827"/>
                      <a:pt x="171" y="1790"/>
                      <a:pt x="213" y="1802"/>
                    </a:cubicBezTo>
                    <a:cubicBezTo>
                      <a:pt x="256" y="1814"/>
                      <a:pt x="293" y="1869"/>
                      <a:pt x="293" y="1930"/>
                    </a:cubicBezTo>
                    <a:cubicBezTo>
                      <a:pt x="293" y="1991"/>
                      <a:pt x="256" y="2027"/>
                      <a:pt x="213" y="2015"/>
                    </a:cubicBezTo>
                    <a:close/>
                    <a:moveTo>
                      <a:pt x="287" y="1619"/>
                    </a:moveTo>
                    <a:cubicBezTo>
                      <a:pt x="140" y="1577"/>
                      <a:pt x="140" y="1577"/>
                      <a:pt x="140" y="1577"/>
                    </a:cubicBezTo>
                    <a:cubicBezTo>
                      <a:pt x="140" y="584"/>
                      <a:pt x="140" y="584"/>
                      <a:pt x="140" y="584"/>
                    </a:cubicBezTo>
                    <a:cubicBezTo>
                      <a:pt x="287" y="627"/>
                      <a:pt x="287" y="627"/>
                      <a:pt x="287" y="627"/>
                    </a:cubicBezTo>
                    <a:cubicBezTo>
                      <a:pt x="287" y="1619"/>
                      <a:pt x="287" y="1619"/>
                      <a:pt x="287" y="1619"/>
                    </a:cubicBezTo>
                    <a:cubicBezTo>
                      <a:pt x="287" y="1619"/>
                      <a:pt x="287" y="1619"/>
                      <a:pt x="287" y="1619"/>
                    </a:cubicBezTo>
                    <a:close/>
                    <a:moveTo>
                      <a:pt x="1298" y="956"/>
                    </a:moveTo>
                    <a:cubicBezTo>
                      <a:pt x="853" y="1090"/>
                      <a:pt x="853" y="1090"/>
                      <a:pt x="853" y="1090"/>
                    </a:cubicBezTo>
                    <a:cubicBezTo>
                      <a:pt x="853" y="803"/>
                      <a:pt x="853" y="803"/>
                      <a:pt x="853" y="803"/>
                    </a:cubicBezTo>
                    <a:cubicBezTo>
                      <a:pt x="1298" y="676"/>
                      <a:pt x="1298" y="676"/>
                      <a:pt x="1298" y="676"/>
                    </a:cubicBezTo>
                    <a:cubicBezTo>
                      <a:pt x="1298" y="956"/>
                      <a:pt x="1298" y="956"/>
                      <a:pt x="1298" y="956"/>
                    </a:cubicBezTo>
                    <a:cubicBezTo>
                      <a:pt x="1298" y="956"/>
                      <a:pt x="1298" y="956"/>
                      <a:pt x="1298" y="956"/>
                    </a:cubicBezTo>
                    <a:close/>
                  </a:path>
                </a:pathLst>
              </a:custGeom>
              <a:solidFill>
                <a:srgbClr val="017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247"/>
                <a:endParaRPr lang="en-US" sz="1200">
                  <a:solidFill>
                    <a:srgbClr val="3C454F"/>
                  </a:solidFill>
                </a:endParaRPr>
              </a:p>
            </p:txBody>
          </p:sp>
          <p:sp>
            <p:nvSpPr>
              <p:cNvPr id="120" name="Freeform 119"/>
              <p:cNvSpPr/>
              <p:nvPr/>
            </p:nvSpPr>
            <p:spPr bwMode="auto">
              <a:xfrm>
                <a:off x="2327275" y="5435601"/>
                <a:ext cx="590550" cy="171450"/>
              </a:xfrm>
              <a:custGeom>
                <a:avLst/>
                <a:gdLst>
                  <a:gd name="connsiteX0" fmla="*/ 676275 w 676275"/>
                  <a:gd name="connsiteY0" fmla="*/ 44450 h 190500"/>
                  <a:gd name="connsiteX1" fmla="*/ 504825 w 676275"/>
                  <a:gd name="connsiteY1" fmla="*/ 0 h 190500"/>
                  <a:gd name="connsiteX2" fmla="*/ 0 w 676275"/>
                  <a:gd name="connsiteY2" fmla="*/ 136525 h 190500"/>
                  <a:gd name="connsiteX3" fmla="*/ 184150 w 676275"/>
                  <a:gd name="connsiteY3" fmla="*/ 190500 h 190500"/>
                  <a:gd name="connsiteX4" fmla="*/ 676275 w 676275"/>
                  <a:gd name="connsiteY4" fmla="*/ 44450 h 190500"/>
                  <a:gd name="connsiteX0" fmla="*/ 676275 w 676275"/>
                  <a:gd name="connsiteY0" fmla="*/ 44450 h 212725"/>
                  <a:gd name="connsiteX1" fmla="*/ 504825 w 676275"/>
                  <a:gd name="connsiteY1" fmla="*/ 0 h 212725"/>
                  <a:gd name="connsiteX2" fmla="*/ 0 w 676275"/>
                  <a:gd name="connsiteY2" fmla="*/ 136525 h 212725"/>
                  <a:gd name="connsiteX3" fmla="*/ 209550 w 676275"/>
                  <a:gd name="connsiteY3" fmla="*/ 212725 h 212725"/>
                  <a:gd name="connsiteX4" fmla="*/ 676275 w 676275"/>
                  <a:gd name="connsiteY4" fmla="*/ 44450 h 212725"/>
                  <a:gd name="connsiteX0" fmla="*/ 641350 w 641350"/>
                  <a:gd name="connsiteY0" fmla="*/ 57150 h 212725"/>
                  <a:gd name="connsiteX1" fmla="*/ 504825 w 641350"/>
                  <a:gd name="connsiteY1" fmla="*/ 0 h 212725"/>
                  <a:gd name="connsiteX2" fmla="*/ 0 w 641350"/>
                  <a:gd name="connsiteY2" fmla="*/ 136525 h 212725"/>
                  <a:gd name="connsiteX3" fmla="*/ 209550 w 641350"/>
                  <a:gd name="connsiteY3" fmla="*/ 212725 h 212725"/>
                  <a:gd name="connsiteX4" fmla="*/ 641350 w 641350"/>
                  <a:gd name="connsiteY4" fmla="*/ 57150 h 212725"/>
                  <a:gd name="connsiteX0" fmla="*/ 666750 w 666750"/>
                  <a:gd name="connsiteY0" fmla="*/ 44450 h 212725"/>
                  <a:gd name="connsiteX1" fmla="*/ 504825 w 666750"/>
                  <a:gd name="connsiteY1" fmla="*/ 0 h 212725"/>
                  <a:gd name="connsiteX2" fmla="*/ 0 w 666750"/>
                  <a:gd name="connsiteY2" fmla="*/ 136525 h 212725"/>
                  <a:gd name="connsiteX3" fmla="*/ 209550 w 666750"/>
                  <a:gd name="connsiteY3" fmla="*/ 212725 h 212725"/>
                  <a:gd name="connsiteX4" fmla="*/ 666750 w 666750"/>
                  <a:gd name="connsiteY4" fmla="*/ 44450 h 212725"/>
                  <a:gd name="connsiteX0" fmla="*/ 666750 w 666750"/>
                  <a:gd name="connsiteY0" fmla="*/ 44450 h 200025"/>
                  <a:gd name="connsiteX1" fmla="*/ 504825 w 666750"/>
                  <a:gd name="connsiteY1" fmla="*/ 0 h 200025"/>
                  <a:gd name="connsiteX2" fmla="*/ 0 w 666750"/>
                  <a:gd name="connsiteY2" fmla="*/ 136525 h 200025"/>
                  <a:gd name="connsiteX3" fmla="*/ 209550 w 666750"/>
                  <a:gd name="connsiteY3" fmla="*/ 200025 h 200025"/>
                  <a:gd name="connsiteX4" fmla="*/ 666750 w 666750"/>
                  <a:gd name="connsiteY4" fmla="*/ 44450 h 200025"/>
                  <a:gd name="connsiteX0" fmla="*/ 666750 w 666750"/>
                  <a:gd name="connsiteY0" fmla="*/ 44450 h 168275"/>
                  <a:gd name="connsiteX1" fmla="*/ 504825 w 666750"/>
                  <a:gd name="connsiteY1" fmla="*/ 0 h 168275"/>
                  <a:gd name="connsiteX2" fmla="*/ 0 w 666750"/>
                  <a:gd name="connsiteY2" fmla="*/ 136525 h 168275"/>
                  <a:gd name="connsiteX3" fmla="*/ 222250 w 666750"/>
                  <a:gd name="connsiteY3" fmla="*/ 168275 h 168275"/>
                  <a:gd name="connsiteX4" fmla="*/ 666750 w 666750"/>
                  <a:gd name="connsiteY4" fmla="*/ 44450 h 168275"/>
                  <a:gd name="connsiteX0" fmla="*/ 666750 w 666750"/>
                  <a:gd name="connsiteY0" fmla="*/ 44450 h 177800"/>
                  <a:gd name="connsiteX1" fmla="*/ 504825 w 666750"/>
                  <a:gd name="connsiteY1" fmla="*/ 0 h 177800"/>
                  <a:gd name="connsiteX2" fmla="*/ 0 w 666750"/>
                  <a:gd name="connsiteY2" fmla="*/ 136525 h 177800"/>
                  <a:gd name="connsiteX3" fmla="*/ 196850 w 666750"/>
                  <a:gd name="connsiteY3" fmla="*/ 177800 h 177800"/>
                  <a:gd name="connsiteX4" fmla="*/ 666750 w 666750"/>
                  <a:gd name="connsiteY4" fmla="*/ 44450 h 177800"/>
                  <a:gd name="connsiteX0" fmla="*/ 666750 w 666750"/>
                  <a:gd name="connsiteY0" fmla="*/ 44450 h 136525"/>
                  <a:gd name="connsiteX1" fmla="*/ 504825 w 666750"/>
                  <a:gd name="connsiteY1" fmla="*/ 0 h 136525"/>
                  <a:gd name="connsiteX2" fmla="*/ 0 w 666750"/>
                  <a:gd name="connsiteY2" fmla="*/ 136525 h 136525"/>
                  <a:gd name="connsiteX3" fmla="*/ 174625 w 666750"/>
                  <a:gd name="connsiteY3" fmla="*/ 123825 h 136525"/>
                  <a:gd name="connsiteX4" fmla="*/ 666750 w 666750"/>
                  <a:gd name="connsiteY4" fmla="*/ 44450 h 136525"/>
                  <a:gd name="connsiteX0" fmla="*/ 666750 w 666750"/>
                  <a:gd name="connsiteY0" fmla="*/ 44450 h 180975"/>
                  <a:gd name="connsiteX1" fmla="*/ 504825 w 666750"/>
                  <a:gd name="connsiteY1" fmla="*/ 0 h 180975"/>
                  <a:gd name="connsiteX2" fmla="*/ 0 w 666750"/>
                  <a:gd name="connsiteY2" fmla="*/ 136525 h 180975"/>
                  <a:gd name="connsiteX3" fmla="*/ 177800 w 666750"/>
                  <a:gd name="connsiteY3" fmla="*/ 180975 h 180975"/>
                  <a:gd name="connsiteX4" fmla="*/ 666750 w 666750"/>
                  <a:gd name="connsiteY4" fmla="*/ 44450 h 180975"/>
                  <a:gd name="connsiteX0" fmla="*/ 654050 w 654050"/>
                  <a:gd name="connsiteY0" fmla="*/ 41275 h 180975"/>
                  <a:gd name="connsiteX1" fmla="*/ 504825 w 654050"/>
                  <a:gd name="connsiteY1" fmla="*/ 0 h 180975"/>
                  <a:gd name="connsiteX2" fmla="*/ 0 w 654050"/>
                  <a:gd name="connsiteY2" fmla="*/ 136525 h 180975"/>
                  <a:gd name="connsiteX3" fmla="*/ 177800 w 654050"/>
                  <a:gd name="connsiteY3" fmla="*/ 180975 h 180975"/>
                  <a:gd name="connsiteX4" fmla="*/ 654050 w 654050"/>
                  <a:gd name="connsiteY4" fmla="*/ 41275 h 180975"/>
                  <a:gd name="connsiteX0" fmla="*/ 654050 w 654050"/>
                  <a:gd name="connsiteY0" fmla="*/ 41275 h 180975"/>
                  <a:gd name="connsiteX1" fmla="*/ 504825 w 654050"/>
                  <a:gd name="connsiteY1" fmla="*/ 0 h 180975"/>
                  <a:gd name="connsiteX2" fmla="*/ 0 w 654050"/>
                  <a:gd name="connsiteY2" fmla="*/ 152400 h 180975"/>
                  <a:gd name="connsiteX3" fmla="*/ 177800 w 654050"/>
                  <a:gd name="connsiteY3" fmla="*/ 180975 h 180975"/>
                  <a:gd name="connsiteX4" fmla="*/ 654050 w 654050"/>
                  <a:gd name="connsiteY4" fmla="*/ 41275 h 180975"/>
                  <a:gd name="connsiteX0" fmla="*/ 615950 w 615950"/>
                  <a:gd name="connsiteY0" fmla="*/ 41275 h 180975"/>
                  <a:gd name="connsiteX1" fmla="*/ 466725 w 615950"/>
                  <a:gd name="connsiteY1" fmla="*/ 0 h 180975"/>
                  <a:gd name="connsiteX2" fmla="*/ 0 w 615950"/>
                  <a:gd name="connsiteY2" fmla="*/ 136525 h 180975"/>
                  <a:gd name="connsiteX3" fmla="*/ 139700 w 615950"/>
                  <a:gd name="connsiteY3" fmla="*/ 180975 h 180975"/>
                  <a:gd name="connsiteX4" fmla="*/ 615950 w 615950"/>
                  <a:gd name="connsiteY4" fmla="*/ 41275 h 180975"/>
                  <a:gd name="connsiteX0" fmla="*/ 615950 w 615950"/>
                  <a:gd name="connsiteY0" fmla="*/ 41275 h 161925"/>
                  <a:gd name="connsiteX1" fmla="*/ 466725 w 615950"/>
                  <a:gd name="connsiteY1" fmla="*/ 0 h 161925"/>
                  <a:gd name="connsiteX2" fmla="*/ 0 w 615950"/>
                  <a:gd name="connsiteY2" fmla="*/ 136525 h 161925"/>
                  <a:gd name="connsiteX3" fmla="*/ 158750 w 615950"/>
                  <a:gd name="connsiteY3" fmla="*/ 161925 h 161925"/>
                  <a:gd name="connsiteX4" fmla="*/ 615950 w 615950"/>
                  <a:gd name="connsiteY4" fmla="*/ 41275 h 161925"/>
                  <a:gd name="connsiteX0" fmla="*/ 615950 w 615950"/>
                  <a:gd name="connsiteY0" fmla="*/ 41275 h 139700"/>
                  <a:gd name="connsiteX1" fmla="*/ 466725 w 615950"/>
                  <a:gd name="connsiteY1" fmla="*/ 0 h 139700"/>
                  <a:gd name="connsiteX2" fmla="*/ 0 w 615950"/>
                  <a:gd name="connsiteY2" fmla="*/ 136525 h 139700"/>
                  <a:gd name="connsiteX3" fmla="*/ 196850 w 615950"/>
                  <a:gd name="connsiteY3" fmla="*/ 139700 h 139700"/>
                  <a:gd name="connsiteX4" fmla="*/ 615950 w 615950"/>
                  <a:gd name="connsiteY4" fmla="*/ 41275 h 139700"/>
                  <a:gd name="connsiteX0" fmla="*/ 615950 w 615950"/>
                  <a:gd name="connsiteY0" fmla="*/ 41275 h 161925"/>
                  <a:gd name="connsiteX1" fmla="*/ 466725 w 615950"/>
                  <a:gd name="connsiteY1" fmla="*/ 0 h 161925"/>
                  <a:gd name="connsiteX2" fmla="*/ 0 w 615950"/>
                  <a:gd name="connsiteY2" fmla="*/ 136525 h 161925"/>
                  <a:gd name="connsiteX3" fmla="*/ 152400 w 615950"/>
                  <a:gd name="connsiteY3" fmla="*/ 161925 h 161925"/>
                  <a:gd name="connsiteX4" fmla="*/ 615950 w 615950"/>
                  <a:gd name="connsiteY4" fmla="*/ 41275 h 161925"/>
                  <a:gd name="connsiteX0" fmla="*/ 615950 w 615950"/>
                  <a:gd name="connsiteY0" fmla="*/ 41275 h 171450"/>
                  <a:gd name="connsiteX1" fmla="*/ 466725 w 615950"/>
                  <a:gd name="connsiteY1" fmla="*/ 0 h 171450"/>
                  <a:gd name="connsiteX2" fmla="*/ 0 w 615950"/>
                  <a:gd name="connsiteY2" fmla="*/ 136525 h 171450"/>
                  <a:gd name="connsiteX3" fmla="*/ 139700 w 615950"/>
                  <a:gd name="connsiteY3" fmla="*/ 171450 h 171450"/>
                  <a:gd name="connsiteX4" fmla="*/ 615950 w 615950"/>
                  <a:gd name="connsiteY4" fmla="*/ 41275 h 171450"/>
                  <a:gd name="connsiteX0" fmla="*/ 603250 w 603250"/>
                  <a:gd name="connsiteY0" fmla="*/ 38100 h 171450"/>
                  <a:gd name="connsiteX1" fmla="*/ 466725 w 603250"/>
                  <a:gd name="connsiteY1" fmla="*/ 0 h 171450"/>
                  <a:gd name="connsiteX2" fmla="*/ 0 w 603250"/>
                  <a:gd name="connsiteY2" fmla="*/ 136525 h 171450"/>
                  <a:gd name="connsiteX3" fmla="*/ 139700 w 603250"/>
                  <a:gd name="connsiteY3" fmla="*/ 171450 h 171450"/>
                  <a:gd name="connsiteX4" fmla="*/ 603250 w 603250"/>
                  <a:gd name="connsiteY4" fmla="*/ 38100 h 171450"/>
                  <a:gd name="connsiteX0" fmla="*/ 590550 w 590550"/>
                  <a:gd name="connsiteY0" fmla="*/ 31750 h 171450"/>
                  <a:gd name="connsiteX1" fmla="*/ 466725 w 590550"/>
                  <a:gd name="connsiteY1" fmla="*/ 0 h 171450"/>
                  <a:gd name="connsiteX2" fmla="*/ 0 w 590550"/>
                  <a:gd name="connsiteY2" fmla="*/ 136525 h 171450"/>
                  <a:gd name="connsiteX3" fmla="*/ 139700 w 590550"/>
                  <a:gd name="connsiteY3" fmla="*/ 171450 h 171450"/>
                  <a:gd name="connsiteX4" fmla="*/ 590550 w 590550"/>
                  <a:gd name="connsiteY4" fmla="*/ 3175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171450">
                    <a:moveTo>
                      <a:pt x="590550" y="31750"/>
                    </a:moveTo>
                    <a:lnTo>
                      <a:pt x="466725" y="0"/>
                    </a:lnTo>
                    <a:lnTo>
                      <a:pt x="0" y="136525"/>
                    </a:lnTo>
                    <a:lnTo>
                      <a:pt x="139700" y="171450"/>
                    </a:lnTo>
                    <a:lnTo>
                      <a:pt x="590550" y="317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200" dirty="0" err="1">
                  <a:solidFill>
                    <a:srgbClr val="3C454F"/>
                  </a:solidFill>
                  <a:ea typeface="Segoe UI" pitchFamily="34" charset="0"/>
                  <a:cs typeface="Segoe UI" pitchFamily="34" charset="0"/>
                </a:endParaRPr>
              </a:p>
            </p:txBody>
          </p:sp>
        </p:grpSp>
      </p:grpSp>
      <p:grpSp>
        <p:nvGrpSpPr>
          <p:cNvPr id="121" name="Group 120"/>
          <p:cNvGrpSpPr/>
          <p:nvPr/>
        </p:nvGrpSpPr>
        <p:grpSpPr>
          <a:xfrm>
            <a:off x="233118" y="1432832"/>
            <a:ext cx="1776221" cy="1478377"/>
            <a:chOff x="272314" y="1276938"/>
            <a:chExt cx="2444879" cy="1720268"/>
          </a:xfrm>
        </p:grpSpPr>
        <p:grpSp>
          <p:nvGrpSpPr>
            <p:cNvPr id="122" name="Group 121"/>
            <p:cNvGrpSpPr/>
            <p:nvPr/>
          </p:nvGrpSpPr>
          <p:grpSpPr>
            <a:xfrm>
              <a:off x="272314" y="1276938"/>
              <a:ext cx="2444879" cy="1720268"/>
              <a:chOff x="218065" y="2298702"/>
              <a:chExt cx="2444879" cy="1720268"/>
            </a:xfrm>
          </p:grpSpPr>
          <p:sp>
            <p:nvSpPr>
              <p:cNvPr id="124" name="Rectangle 123"/>
              <p:cNvSpPr/>
              <p:nvPr/>
            </p:nvSpPr>
            <p:spPr bwMode="auto">
              <a:xfrm>
                <a:off x="218065" y="2298702"/>
                <a:ext cx="2444879" cy="1720268"/>
              </a:xfrm>
              <a:prstGeom prst="rect">
                <a:avLst/>
              </a:prstGeom>
              <a:noFill/>
              <a:ln w="19050">
                <a:solidFill>
                  <a:srgbClr val="80B94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200" spc="-49" dirty="0">
                  <a:solidFill>
                    <a:srgbClr val="3C454F"/>
                  </a:solidFill>
                </a:endParaRPr>
              </a:p>
            </p:txBody>
          </p:sp>
          <p:grpSp>
            <p:nvGrpSpPr>
              <p:cNvPr id="125" name="Group 124"/>
              <p:cNvGrpSpPr/>
              <p:nvPr/>
            </p:nvGrpSpPr>
            <p:grpSpPr>
              <a:xfrm>
                <a:off x="636578" y="2587730"/>
                <a:ext cx="1698924" cy="1181986"/>
                <a:chOff x="934114" y="2805236"/>
                <a:chExt cx="1698924" cy="1181986"/>
              </a:xfrm>
            </p:grpSpPr>
            <p:sp>
              <p:nvSpPr>
                <p:cNvPr id="126" name="Rectangle 125"/>
                <p:cNvSpPr/>
                <p:nvPr/>
              </p:nvSpPr>
              <p:spPr>
                <a:xfrm>
                  <a:off x="934114" y="3793830"/>
                  <a:ext cx="1698924" cy="193392"/>
                </a:xfrm>
                <a:prstGeom prst="rect">
                  <a:avLst/>
                </a:prstGeom>
                <a:ln>
                  <a:noFill/>
                </a:ln>
              </p:spPr>
              <p:txBody>
                <a:bodyPr wrap="square" lIns="0" tIns="0" rIns="0" bIns="0" anchor="ctr">
                  <a:spAutoFit/>
                </a:bodyPr>
                <a:lstStyle/>
                <a:p>
                  <a:pPr algn="ctr" defTabSz="895908" fontAlgn="base">
                    <a:lnSpc>
                      <a:spcPct val="90000"/>
                    </a:lnSpc>
                    <a:spcBef>
                      <a:spcPct val="0"/>
                    </a:spcBef>
                    <a:spcAft>
                      <a:spcPct val="0"/>
                    </a:spcAft>
                    <a:buSzPct val="80000"/>
                  </a:pPr>
                  <a:r>
                    <a:rPr lang="en-US" sz="1200" spc="-49" dirty="0">
                      <a:solidFill>
                        <a:srgbClr val="3C454F"/>
                      </a:solidFill>
                    </a:rPr>
                    <a:t>Active Directory</a:t>
                  </a:r>
                </a:p>
              </p:txBody>
            </p:sp>
            <p:pic>
              <p:nvPicPr>
                <p:cNvPr id="127" name="Picture 1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grpSp>
        </p:grpSp>
        <p:pic>
          <p:nvPicPr>
            <p:cNvPr id="123" name="Picture 122"/>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483" y="2236888"/>
              <a:ext cx="1915675" cy="364601"/>
            </a:xfrm>
            <a:prstGeom prst="rect">
              <a:avLst/>
            </a:prstGeom>
          </p:spPr>
        </p:pic>
      </p:grpSp>
      <p:sp>
        <p:nvSpPr>
          <p:cNvPr id="128" name="Freeform 127"/>
          <p:cNvSpPr/>
          <p:nvPr/>
        </p:nvSpPr>
        <p:spPr bwMode="auto">
          <a:xfrm rot="20008361" flipV="1">
            <a:off x="1034315" y="3546529"/>
            <a:ext cx="1074540" cy="294186"/>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rgbClr val="80B940"/>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6"/>
            <a:endParaRPr lang="en-US" sz="1862">
              <a:solidFill>
                <a:srgbClr val="EFEFEF"/>
              </a:solidFill>
            </a:endParaRPr>
          </a:p>
        </p:txBody>
      </p:sp>
      <p:sp>
        <p:nvSpPr>
          <p:cNvPr id="2" name="Title 1"/>
          <p:cNvSpPr>
            <a:spLocks noGrp="1"/>
          </p:cNvSpPr>
          <p:nvPr>
            <p:ph type="title"/>
          </p:nvPr>
        </p:nvSpPr>
        <p:spPr/>
        <p:txBody>
          <a:bodyPr/>
          <a:lstStyle/>
          <a:p>
            <a:r>
              <a:rPr lang="en-US" dirty="0">
                <a:solidFill>
                  <a:srgbClr val="247BC2"/>
                </a:solidFill>
              </a:rPr>
              <a:t>Identity &amp; Access: Single Sign-On</a:t>
            </a:r>
            <a:endParaRPr lang="en-US" dirty="0"/>
          </a:p>
        </p:txBody>
      </p:sp>
      <p:grpSp>
        <p:nvGrpSpPr>
          <p:cNvPr id="129" name="Group 128"/>
          <p:cNvGrpSpPr/>
          <p:nvPr/>
        </p:nvGrpSpPr>
        <p:grpSpPr>
          <a:xfrm>
            <a:off x="0" y="6514081"/>
            <a:ext cx="12192000" cy="345422"/>
            <a:chOff x="0" y="6520441"/>
            <a:chExt cx="12319257" cy="337559"/>
          </a:xfrm>
        </p:grpSpPr>
        <p:sp>
          <p:nvSpPr>
            <p:cNvPr id="130" name="Rectangle 129"/>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31" name="Rectangle 130"/>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132" name="Rectangle 131"/>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133" name="Rectangle 132"/>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36992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247BC2"/>
                </a:solidFill>
              </a:rPr>
              <a:t>Identity &amp; Access: Multi Factor Authentication</a:t>
            </a:r>
            <a:endParaRPr lang="en-US" dirty="0"/>
          </a:p>
        </p:txBody>
      </p:sp>
      <p:sp>
        <p:nvSpPr>
          <p:cNvPr id="28" name="TextBox 30"/>
          <p:cNvSpPr txBox="1"/>
          <p:nvPr/>
        </p:nvSpPr>
        <p:spPr>
          <a:xfrm>
            <a:off x="7336450" y="1829024"/>
            <a:ext cx="4532509" cy="3700771"/>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Bef>
                <a:spcPts val="294"/>
              </a:spcBef>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Protect sensitive data and applications both on-premises and in the cloud with Multi Factor Authentication</a:t>
            </a:r>
          </a:p>
          <a:p>
            <a:pPr marL="342900" indent="-342900">
              <a:spcBef>
                <a:spcPts val="294"/>
              </a:spcBef>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Can use Active Directory (on-premises) with Azure Active Directory (in cloud) to enable single sign-on, a single directory, and centralized identity management</a:t>
            </a: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Multi Factor Authentication can be implemented with Phone Factor or with AD on-premises</a:t>
            </a:r>
          </a:p>
        </p:txBody>
      </p:sp>
      <p:cxnSp>
        <p:nvCxnSpPr>
          <p:cNvPr id="9" name="Straight Connector 8"/>
          <p:cNvCxnSpPr/>
          <p:nvPr/>
        </p:nvCxnSpPr>
        <p:spPr>
          <a:xfrm flipV="1">
            <a:off x="6914785" y="1654239"/>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1268514" y="1972449"/>
            <a:ext cx="4690326" cy="3939289"/>
            <a:chOff x="6207477" y="1697435"/>
            <a:chExt cx="5516712" cy="4633350"/>
          </a:xfrm>
        </p:grpSpPr>
        <p:grpSp>
          <p:nvGrpSpPr>
            <p:cNvPr id="71" name="Group 70"/>
            <p:cNvGrpSpPr/>
            <p:nvPr/>
          </p:nvGrpSpPr>
          <p:grpSpPr>
            <a:xfrm>
              <a:off x="6207477" y="2825673"/>
              <a:ext cx="3033693" cy="1757921"/>
              <a:chOff x="7497611" y="1440301"/>
              <a:chExt cx="2822857" cy="1635750"/>
            </a:xfrm>
          </p:grpSpPr>
          <p:sp>
            <p:nvSpPr>
              <p:cNvPr id="115" name="Freeform 114"/>
              <p:cNvSpPr>
                <a:spLocks noChangeAspect="1"/>
              </p:cNvSpPr>
              <p:nvPr/>
            </p:nvSpPr>
            <p:spPr bwMode="black">
              <a:xfrm>
                <a:off x="7497611" y="1440301"/>
                <a:ext cx="2822857" cy="16357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171B0"/>
              </a:solidFill>
              <a:ln>
                <a:noFill/>
              </a:ln>
              <a:extLst/>
            </p:spPr>
            <p:style>
              <a:lnRef idx="3">
                <a:schemeClr val="lt1"/>
              </a:lnRef>
              <a:fillRef idx="1">
                <a:schemeClr val="accent6"/>
              </a:fillRef>
              <a:effectRef idx="1">
                <a:schemeClr val="accent6"/>
              </a:effectRef>
              <a:fontRef idx="minor">
                <a:schemeClr val="lt1"/>
              </a:fontRef>
            </p:style>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33"/>
                <a:endParaRPr lang="en-US" sz="1765" dirty="0">
                  <a:solidFill>
                    <a:srgbClr val="505050"/>
                  </a:solidFill>
                </a:endParaRPr>
              </a:p>
            </p:txBody>
          </p:sp>
          <p:sp>
            <p:nvSpPr>
              <p:cNvPr id="116" name="Rectangle 115"/>
              <p:cNvSpPr/>
              <p:nvPr/>
            </p:nvSpPr>
            <p:spPr>
              <a:xfrm>
                <a:off x="8171284" y="2701316"/>
                <a:ext cx="1475511" cy="251900"/>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96503" fontAlgn="base">
                  <a:spcAft>
                    <a:spcPct val="0"/>
                  </a:spcAft>
                </a:pPr>
                <a:r>
                  <a:rPr lang="en-US" sz="1568" dirty="0">
                    <a:solidFill>
                      <a:srgbClr val="FFFFFF"/>
                    </a:solidFill>
                  </a:rPr>
                  <a:t>Active Directory</a:t>
                </a:r>
              </a:p>
            </p:txBody>
          </p:sp>
          <p:pic>
            <p:nvPicPr>
              <p:cNvPr id="117" name="Picture 116" descr="Windows Azure Active Directory"/>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492097" y="1646202"/>
                <a:ext cx="716911" cy="698102"/>
              </a:xfrm>
              <a:prstGeom prst="rect">
                <a:avLst/>
              </a:prstGeom>
              <a:solidFill>
                <a:srgbClr val="0171B0"/>
              </a:solidFill>
              <a:ln>
                <a:noFill/>
              </a:ln>
            </p:spPr>
            <p:style>
              <a:lnRef idx="3">
                <a:schemeClr val="lt1"/>
              </a:lnRef>
              <a:fillRef idx="1">
                <a:schemeClr val="accent6"/>
              </a:fillRef>
              <a:effectRef idx="1">
                <a:schemeClr val="accent6"/>
              </a:effectRef>
              <a:fontRef idx="minor">
                <a:schemeClr val="lt1"/>
              </a:fontRef>
            </p:style>
          </p:pic>
          <p:sp>
            <p:nvSpPr>
              <p:cNvPr id="118" name="Rectangle 117"/>
              <p:cNvSpPr/>
              <p:nvPr/>
            </p:nvSpPr>
            <p:spPr>
              <a:xfrm>
                <a:off x="7830301" y="2409191"/>
                <a:ext cx="2157478" cy="252000"/>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96503" fontAlgn="base">
                  <a:spcAft>
                    <a:spcPct val="0"/>
                  </a:spcAft>
                </a:pPr>
                <a:r>
                  <a:rPr lang="en-US" sz="1568" dirty="0">
                    <a:solidFill>
                      <a:srgbClr val="FFFFFF"/>
                    </a:solidFill>
                    <a:latin typeface="Segoe UI Semibold" panose="020B0702040204020203" pitchFamily="34" charset="0"/>
                  </a:rPr>
                  <a:t>Microsoft Azure</a:t>
                </a:r>
              </a:p>
            </p:txBody>
          </p:sp>
        </p:grpSp>
        <p:grpSp>
          <p:nvGrpSpPr>
            <p:cNvPr id="72" name="Group 71"/>
            <p:cNvGrpSpPr/>
            <p:nvPr/>
          </p:nvGrpSpPr>
          <p:grpSpPr>
            <a:xfrm>
              <a:off x="9517448" y="2968140"/>
              <a:ext cx="1963510" cy="1893440"/>
              <a:chOff x="7995554" y="4767314"/>
              <a:chExt cx="1710145" cy="1649117"/>
            </a:xfrm>
          </p:grpSpPr>
          <p:sp>
            <p:nvSpPr>
              <p:cNvPr id="111" name="Oval 110"/>
              <p:cNvSpPr>
                <a:spLocks noChangeAspect="1"/>
              </p:cNvSpPr>
              <p:nvPr/>
            </p:nvSpPr>
            <p:spPr bwMode="auto">
              <a:xfrm>
                <a:off x="7995554" y="4767314"/>
                <a:ext cx="1710145" cy="1649117"/>
              </a:xfrm>
              <a:prstGeom prst="ellipse">
                <a:avLst/>
              </a:prstGeom>
              <a:solidFill>
                <a:schemeClr val="bg1"/>
              </a:solidFill>
              <a:ln w="38100">
                <a:solidFill>
                  <a:srgbClr val="0171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7566" tIns="53783" rIns="107566" bIns="5378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75248" fontAlgn="base">
                  <a:spcBef>
                    <a:spcPct val="0"/>
                  </a:spcBef>
                  <a:spcAft>
                    <a:spcPct val="0"/>
                  </a:spcAft>
                </a:pPr>
                <a:endParaRPr lang="en-US" sz="2647" dirty="0">
                  <a:solidFill>
                    <a:srgbClr val="595959"/>
                  </a:solidFill>
                </a:endParaRPr>
              </a:p>
            </p:txBody>
          </p:sp>
          <p:sp>
            <p:nvSpPr>
              <p:cNvPr id="112" name="Rectangle 111"/>
              <p:cNvSpPr/>
              <p:nvPr/>
            </p:nvSpPr>
            <p:spPr>
              <a:xfrm>
                <a:off x="8183407" y="5789865"/>
                <a:ext cx="1425183" cy="235782"/>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96503" fontAlgn="base">
                  <a:spcBef>
                    <a:spcPts val="1412"/>
                  </a:spcBef>
                  <a:spcAft>
                    <a:spcPct val="0"/>
                  </a:spcAft>
                </a:pPr>
                <a:r>
                  <a:rPr lang="en-US" sz="1400" dirty="0">
                    <a:solidFill>
                      <a:srgbClr val="555555"/>
                    </a:solidFill>
                  </a:rPr>
                  <a:t>Active Directory</a:t>
                </a:r>
              </a:p>
            </p:txBody>
          </p:sp>
          <p:pic>
            <p:nvPicPr>
              <p:cNvPr id="113" name="Picture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5371" y="4890818"/>
                <a:ext cx="770512" cy="509841"/>
              </a:xfrm>
              <a:prstGeom prst="rect">
                <a:avLst/>
              </a:prstGeom>
              <a:noFill/>
              <a:ln>
                <a:noFill/>
              </a:ln>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2786" y="5468075"/>
                <a:ext cx="1578790" cy="371100"/>
              </a:xfrm>
              <a:prstGeom prst="rect">
                <a:avLst/>
              </a:prstGeom>
              <a:noFill/>
              <a:ln>
                <a:noFill/>
              </a:ln>
            </p:spPr>
          </p:pic>
        </p:grpSp>
        <p:grpSp>
          <p:nvGrpSpPr>
            <p:cNvPr id="73" name="Group 72"/>
            <p:cNvGrpSpPr/>
            <p:nvPr/>
          </p:nvGrpSpPr>
          <p:grpSpPr>
            <a:xfrm>
              <a:off x="6271869" y="1697435"/>
              <a:ext cx="2649960" cy="920654"/>
              <a:chOff x="9070605" y="2025530"/>
              <a:chExt cx="2649960" cy="920654"/>
            </a:xfrm>
          </p:grpSpPr>
          <p:sp>
            <p:nvSpPr>
              <p:cNvPr id="97" name="Rectangle 96"/>
              <p:cNvSpPr/>
              <p:nvPr/>
            </p:nvSpPr>
            <p:spPr>
              <a:xfrm>
                <a:off x="9070605" y="2025530"/>
                <a:ext cx="2649960" cy="920654"/>
              </a:xfrm>
              <a:prstGeom prst="rect">
                <a:avLst/>
              </a:prstGeom>
              <a:noFill/>
              <a:ln w="19050" cap="flat">
                <a:solidFill>
                  <a:srgbClr val="00ABEC"/>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dirty="0">
                  <a:solidFill>
                    <a:prstClr val="white"/>
                  </a:solidFill>
                </a:endParaRPr>
              </a:p>
            </p:txBody>
          </p:sp>
          <p:grpSp>
            <p:nvGrpSpPr>
              <p:cNvPr id="98" name="Group 97"/>
              <p:cNvGrpSpPr/>
              <p:nvPr/>
            </p:nvGrpSpPr>
            <p:grpSpPr>
              <a:xfrm>
                <a:off x="9198555" y="2268155"/>
                <a:ext cx="733022" cy="467433"/>
                <a:chOff x="2181675" y="4144232"/>
                <a:chExt cx="366037" cy="242717"/>
              </a:xfrm>
              <a:solidFill>
                <a:schemeClr val="bg1">
                  <a:lumMod val="50000"/>
                </a:schemeClr>
              </a:solidFill>
            </p:grpSpPr>
            <p:sp>
              <p:nvSpPr>
                <p:cNvPr id="108" name="Freeform 21"/>
                <p:cNvSpPr>
                  <a:spLocks/>
                </p:cNvSpPr>
                <p:nvPr/>
              </p:nvSpPr>
              <p:spPr bwMode="auto">
                <a:xfrm>
                  <a:off x="2417478" y="4167027"/>
                  <a:ext cx="130234" cy="193108"/>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09" name="Freeform 22"/>
                <p:cNvSpPr>
                  <a:spLocks/>
                </p:cNvSpPr>
                <p:nvPr/>
              </p:nvSpPr>
              <p:spPr bwMode="auto">
                <a:xfrm>
                  <a:off x="2181675" y="4159460"/>
                  <a:ext cx="131822" cy="196098"/>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10" name="Freeform 23"/>
                <p:cNvSpPr>
                  <a:spLocks/>
                </p:cNvSpPr>
                <p:nvPr/>
              </p:nvSpPr>
              <p:spPr bwMode="auto">
                <a:xfrm>
                  <a:off x="2262674" y="4144232"/>
                  <a:ext cx="204506" cy="24271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grpSp>
            <p:nvGrpSpPr>
              <p:cNvPr id="99" name="Group 98"/>
              <p:cNvGrpSpPr/>
              <p:nvPr/>
            </p:nvGrpSpPr>
            <p:grpSpPr>
              <a:xfrm>
                <a:off x="10213831" y="2300425"/>
                <a:ext cx="542440" cy="421839"/>
                <a:chOff x="9793968" y="907141"/>
                <a:chExt cx="415198" cy="291341"/>
              </a:xfrm>
              <a:solidFill>
                <a:schemeClr val="bg1">
                  <a:lumMod val="50000"/>
                </a:schemeClr>
              </a:solidFill>
            </p:grpSpPr>
            <p:sp>
              <p:nvSpPr>
                <p:cNvPr id="103" name="Freeform 5"/>
                <p:cNvSpPr>
                  <a:spLocks noEditPoints="1"/>
                </p:cNvSpPr>
                <p:nvPr/>
              </p:nvSpPr>
              <p:spPr bwMode="auto">
                <a:xfrm>
                  <a:off x="9793968" y="907141"/>
                  <a:ext cx="415198" cy="291341"/>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04" name="Freeform 6"/>
                <p:cNvSpPr>
                  <a:spLocks/>
                </p:cNvSpPr>
                <p:nvPr/>
              </p:nvSpPr>
              <p:spPr bwMode="auto">
                <a:xfrm>
                  <a:off x="9832656" y="949457"/>
                  <a:ext cx="57969" cy="57969"/>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05" name="Freeform 7"/>
                <p:cNvSpPr>
                  <a:spLocks/>
                </p:cNvSpPr>
                <p:nvPr/>
              </p:nvSpPr>
              <p:spPr bwMode="auto">
                <a:xfrm>
                  <a:off x="9905118" y="949457"/>
                  <a:ext cx="58119" cy="57969"/>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06" name="Freeform 8"/>
                <p:cNvSpPr>
                  <a:spLocks/>
                </p:cNvSpPr>
                <p:nvPr/>
              </p:nvSpPr>
              <p:spPr bwMode="auto">
                <a:xfrm>
                  <a:off x="9905118" y="1023338"/>
                  <a:ext cx="58119" cy="57969"/>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07" name="Freeform 9"/>
                <p:cNvSpPr>
                  <a:spLocks/>
                </p:cNvSpPr>
                <p:nvPr/>
              </p:nvSpPr>
              <p:spPr bwMode="auto">
                <a:xfrm>
                  <a:off x="9832656" y="1023338"/>
                  <a:ext cx="57969" cy="57969"/>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grpSp>
            <p:nvGrpSpPr>
              <p:cNvPr id="100" name="Group 99"/>
              <p:cNvGrpSpPr/>
              <p:nvPr/>
            </p:nvGrpSpPr>
            <p:grpSpPr>
              <a:xfrm>
                <a:off x="11001379" y="2300425"/>
                <a:ext cx="586451" cy="370863"/>
                <a:chOff x="10171095" y="521301"/>
                <a:chExt cx="586451" cy="370863"/>
              </a:xfrm>
              <a:solidFill>
                <a:schemeClr val="bg1">
                  <a:lumMod val="50000"/>
                </a:schemeClr>
              </a:solidFill>
            </p:grpSpPr>
            <p:sp>
              <p:nvSpPr>
                <p:cNvPr id="101" name="Freeform 19"/>
                <p:cNvSpPr>
                  <a:spLocks noEditPoints="1"/>
                </p:cNvSpPr>
                <p:nvPr/>
              </p:nvSpPr>
              <p:spPr bwMode="auto">
                <a:xfrm>
                  <a:off x="10171095" y="521301"/>
                  <a:ext cx="434051" cy="30896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solidFill>
                    <a:schemeClr val="bg1">
                      <a:lumMod val="50000"/>
                    </a:schemeClr>
                  </a:solidFill>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02" name="Freeform 19"/>
                <p:cNvSpPr>
                  <a:spLocks noEditPoints="1"/>
                </p:cNvSpPr>
                <p:nvPr/>
              </p:nvSpPr>
              <p:spPr bwMode="auto">
                <a:xfrm>
                  <a:off x="10323495" y="583203"/>
                  <a:ext cx="434051" cy="30896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solidFill>
                    <a:schemeClr val="bg1">
                      <a:lumMod val="50000"/>
                    </a:schemeClr>
                  </a:solidFill>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grpSp>
        <p:grpSp>
          <p:nvGrpSpPr>
            <p:cNvPr id="74" name="Group 73"/>
            <p:cNvGrpSpPr/>
            <p:nvPr/>
          </p:nvGrpSpPr>
          <p:grpSpPr>
            <a:xfrm>
              <a:off x="9074229" y="1704381"/>
              <a:ext cx="2649960" cy="920654"/>
              <a:chOff x="9070605" y="5106661"/>
              <a:chExt cx="2649960" cy="920654"/>
            </a:xfrm>
          </p:grpSpPr>
          <p:sp>
            <p:nvSpPr>
              <p:cNvPr id="83" name="Rectangle 82"/>
              <p:cNvSpPr/>
              <p:nvPr/>
            </p:nvSpPr>
            <p:spPr>
              <a:xfrm>
                <a:off x="9070605" y="5106661"/>
                <a:ext cx="2649960" cy="920654"/>
              </a:xfrm>
              <a:prstGeom prst="rect">
                <a:avLst/>
              </a:prstGeom>
              <a:noFill/>
              <a:ln w="19050" cap="flat">
                <a:solidFill>
                  <a:srgbClr val="00ABEC"/>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dirty="0">
                  <a:solidFill>
                    <a:prstClr val="white"/>
                  </a:solidFill>
                </a:endParaRPr>
              </a:p>
            </p:txBody>
          </p:sp>
          <p:grpSp>
            <p:nvGrpSpPr>
              <p:cNvPr id="84" name="Group 83"/>
              <p:cNvGrpSpPr/>
              <p:nvPr/>
            </p:nvGrpSpPr>
            <p:grpSpPr>
              <a:xfrm>
                <a:off x="9198555" y="5349286"/>
                <a:ext cx="733022" cy="467433"/>
                <a:chOff x="2181675" y="4144232"/>
                <a:chExt cx="366037" cy="242717"/>
              </a:xfrm>
              <a:solidFill>
                <a:schemeClr val="bg1">
                  <a:lumMod val="50000"/>
                </a:schemeClr>
              </a:solidFill>
            </p:grpSpPr>
            <p:sp>
              <p:nvSpPr>
                <p:cNvPr id="94" name="Freeform 21"/>
                <p:cNvSpPr>
                  <a:spLocks/>
                </p:cNvSpPr>
                <p:nvPr/>
              </p:nvSpPr>
              <p:spPr bwMode="auto">
                <a:xfrm>
                  <a:off x="2417478" y="4167027"/>
                  <a:ext cx="130234" cy="193108"/>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95" name="Freeform 22"/>
                <p:cNvSpPr>
                  <a:spLocks/>
                </p:cNvSpPr>
                <p:nvPr/>
              </p:nvSpPr>
              <p:spPr bwMode="auto">
                <a:xfrm>
                  <a:off x="2181675" y="4159460"/>
                  <a:ext cx="131822" cy="196098"/>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96" name="Freeform 23"/>
                <p:cNvSpPr>
                  <a:spLocks/>
                </p:cNvSpPr>
                <p:nvPr/>
              </p:nvSpPr>
              <p:spPr bwMode="auto">
                <a:xfrm>
                  <a:off x="2262674" y="4144232"/>
                  <a:ext cx="204506" cy="24271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grpSp>
            <p:nvGrpSpPr>
              <p:cNvPr id="85" name="Group 84"/>
              <p:cNvGrpSpPr/>
              <p:nvPr/>
            </p:nvGrpSpPr>
            <p:grpSpPr>
              <a:xfrm>
                <a:off x="10213831" y="5381556"/>
                <a:ext cx="542440" cy="421839"/>
                <a:chOff x="9793968" y="907141"/>
                <a:chExt cx="415198" cy="291341"/>
              </a:xfrm>
              <a:solidFill>
                <a:schemeClr val="bg1">
                  <a:lumMod val="50000"/>
                </a:schemeClr>
              </a:solidFill>
            </p:grpSpPr>
            <p:sp>
              <p:nvSpPr>
                <p:cNvPr id="89" name="Freeform 5"/>
                <p:cNvSpPr>
                  <a:spLocks noEditPoints="1"/>
                </p:cNvSpPr>
                <p:nvPr/>
              </p:nvSpPr>
              <p:spPr bwMode="auto">
                <a:xfrm>
                  <a:off x="9793968" y="907141"/>
                  <a:ext cx="415198" cy="291341"/>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90" name="Freeform 6"/>
                <p:cNvSpPr>
                  <a:spLocks/>
                </p:cNvSpPr>
                <p:nvPr/>
              </p:nvSpPr>
              <p:spPr bwMode="auto">
                <a:xfrm>
                  <a:off x="9832656" y="949457"/>
                  <a:ext cx="57969" cy="57969"/>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91" name="Freeform 7"/>
                <p:cNvSpPr>
                  <a:spLocks/>
                </p:cNvSpPr>
                <p:nvPr/>
              </p:nvSpPr>
              <p:spPr bwMode="auto">
                <a:xfrm>
                  <a:off x="9905118" y="949457"/>
                  <a:ext cx="58119" cy="57969"/>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92" name="Freeform 8"/>
                <p:cNvSpPr>
                  <a:spLocks/>
                </p:cNvSpPr>
                <p:nvPr/>
              </p:nvSpPr>
              <p:spPr bwMode="auto">
                <a:xfrm>
                  <a:off x="9905118" y="1023338"/>
                  <a:ext cx="58119" cy="57969"/>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93" name="Freeform 9"/>
                <p:cNvSpPr>
                  <a:spLocks/>
                </p:cNvSpPr>
                <p:nvPr/>
              </p:nvSpPr>
              <p:spPr bwMode="auto">
                <a:xfrm>
                  <a:off x="9832656" y="1023338"/>
                  <a:ext cx="57969" cy="57969"/>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grpFill/>
                <a:ln w="6350">
                  <a:solidFill>
                    <a:schemeClr val="bg1">
                      <a:lumMod val="50000"/>
                    </a:schemeClr>
                  </a:solidFill>
                  <a:round/>
                  <a:headEnd/>
                  <a:tailEnd/>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grpSp>
            <p:nvGrpSpPr>
              <p:cNvPr id="86" name="Group 85"/>
              <p:cNvGrpSpPr/>
              <p:nvPr/>
            </p:nvGrpSpPr>
            <p:grpSpPr>
              <a:xfrm>
                <a:off x="11001379" y="5381556"/>
                <a:ext cx="586451" cy="370863"/>
                <a:chOff x="10171095" y="521301"/>
                <a:chExt cx="586451" cy="370863"/>
              </a:xfrm>
              <a:solidFill>
                <a:schemeClr val="bg1">
                  <a:lumMod val="50000"/>
                </a:schemeClr>
              </a:solidFill>
            </p:grpSpPr>
            <p:sp>
              <p:nvSpPr>
                <p:cNvPr id="87" name="Freeform 19"/>
                <p:cNvSpPr>
                  <a:spLocks noEditPoints="1"/>
                </p:cNvSpPr>
                <p:nvPr/>
              </p:nvSpPr>
              <p:spPr bwMode="auto">
                <a:xfrm>
                  <a:off x="10171095" y="521301"/>
                  <a:ext cx="434051" cy="30896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solidFill>
                    <a:schemeClr val="bg1">
                      <a:lumMod val="50000"/>
                    </a:schemeClr>
                  </a:solidFill>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88" name="Freeform 19"/>
                <p:cNvSpPr>
                  <a:spLocks noEditPoints="1"/>
                </p:cNvSpPr>
                <p:nvPr/>
              </p:nvSpPr>
              <p:spPr bwMode="auto">
                <a:xfrm>
                  <a:off x="10323495" y="583203"/>
                  <a:ext cx="434051" cy="30896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solidFill>
                    <a:schemeClr val="bg1">
                      <a:lumMod val="50000"/>
                    </a:schemeClr>
                  </a:solidFill>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grpSp>
        </p:grpSp>
        <p:cxnSp>
          <p:nvCxnSpPr>
            <p:cNvPr id="75" name="Straight Connector 10"/>
            <p:cNvCxnSpPr>
              <a:endCxn id="111" idx="4"/>
            </p:cNvCxnSpPr>
            <p:nvPr/>
          </p:nvCxnSpPr>
          <p:spPr>
            <a:xfrm rot="16200000" flipH="1">
              <a:off x="8986921" y="3349297"/>
              <a:ext cx="287167" cy="2737397"/>
            </a:xfrm>
            <a:prstGeom prst="bentConnector3">
              <a:avLst>
                <a:gd name="adj1" fmla="val 391886"/>
              </a:avLst>
            </a:prstGeom>
            <a:ln w="28575">
              <a:solidFill>
                <a:srgbClr val="00ABEC"/>
              </a:solidFill>
              <a:prstDash val="sysDot"/>
              <a:headEnd type="triangle" w="lg"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8568536" y="5104829"/>
              <a:ext cx="1225956" cy="1225956"/>
              <a:chOff x="7227768" y="3595568"/>
              <a:chExt cx="579394" cy="579394"/>
            </a:xfrm>
          </p:grpSpPr>
          <p:sp>
            <p:nvSpPr>
              <p:cNvPr id="77" name="Oval 76"/>
              <p:cNvSpPr/>
              <p:nvPr/>
            </p:nvSpPr>
            <p:spPr bwMode="auto">
              <a:xfrm>
                <a:off x="7227768" y="3595568"/>
                <a:ext cx="579394" cy="579394"/>
              </a:xfrm>
              <a:prstGeom prst="ellipse">
                <a:avLst/>
              </a:prstGeom>
              <a:solidFill>
                <a:schemeClr val="bg1"/>
              </a:solidFill>
              <a:ln w="28575">
                <a:solidFill>
                  <a:srgbClr val="00ABEC"/>
                </a:solidFill>
                <a:prstDash val="sysDot"/>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a:spLocks noEditPoints="1"/>
              </p:cNvSpPr>
              <p:nvPr/>
            </p:nvSpPr>
            <p:spPr bwMode="auto">
              <a:xfrm rot="3074793">
                <a:off x="7261482" y="3672077"/>
                <a:ext cx="511965" cy="42637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style>
              <a:lnRef idx="3">
                <a:schemeClr val="lt1"/>
              </a:lnRef>
              <a:fillRef idx="1">
                <a:schemeClr val="accent6"/>
              </a:fillRef>
              <a:effectRef idx="1">
                <a:schemeClr val="accent6"/>
              </a:effectRef>
              <a:fontRef idx="minor">
                <a:schemeClr val="lt1"/>
              </a:fontRef>
            </p:style>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33"/>
                <a:endParaRPr lang="en-US" sz="1765" dirty="0">
                  <a:solidFill>
                    <a:srgbClr val="505050"/>
                  </a:solidFill>
                </a:endParaRPr>
              </a:p>
            </p:txBody>
          </p:sp>
        </p:grpSp>
      </p:grpSp>
      <p:grpSp>
        <p:nvGrpSpPr>
          <p:cNvPr id="50" name="Group 49"/>
          <p:cNvGrpSpPr/>
          <p:nvPr/>
        </p:nvGrpSpPr>
        <p:grpSpPr>
          <a:xfrm>
            <a:off x="0" y="6514081"/>
            <a:ext cx="12192000" cy="345422"/>
            <a:chOff x="0" y="6520441"/>
            <a:chExt cx="12319257" cy="337559"/>
          </a:xfrm>
        </p:grpSpPr>
        <p:sp>
          <p:nvSpPr>
            <p:cNvPr id="51" name="Rectangle 50"/>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52" name="Rectangle 51"/>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53" name="Rectangle 52"/>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54" name="Rectangle 53"/>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2958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outHorizontal)">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36310"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Data Control: Overview</a:t>
            </a:r>
            <a:endParaRPr lang="en-US" dirty="0"/>
          </a:p>
        </p:txBody>
      </p:sp>
      <p:sp>
        <p:nvSpPr>
          <p:cNvPr id="4" name="Text Placeholder 3"/>
          <p:cNvSpPr>
            <a:spLocks noGrp="1"/>
          </p:cNvSpPr>
          <p:nvPr>
            <p:ph type="body" sz="quarter" idx="10"/>
          </p:nvPr>
        </p:nvSpPr>
        <p:spPr/>
        <p:txBody>
          <a:bodyPr/>
          <a:lstStyle/>
          <a:p>
            <a:r>
              <a:rPr lang="en-IN" dirty="0"/>
              <a:t>When a customer utilizes Azure, they own their data</a:t>
            </a:r>
          </a:p>
        </p:txBody>
      </p:sp>
      <p:sp>
        <p:nvSpPr>
          <p:cNvPr id="100" name="Rectangle 99"/>
          <p:cNvSpPr/>
          <p:nvPr/>
        </p:nvSpPr>
        <p:spPr>
          <a:xfrm>
            <a:off x="568047" y="1028374"/>
            <a:ext cx="11050241" cy="896425"/>
          </a:xfrm>
          <a:prstGeom prst="rect">
            <a:avLst/>
          </a:prstGeom>
          <a:noFill/>
        </p:spPr>
        <p:txBody>
          <a:bodyPr wrap="square" lIns="134464" tIns="179285" rIns="134464" bIns="89642" anchor="t">
            <a:noAutofit/>
          </a:bodyPr>
          <a:lstStyle/>
          <a:p>
            <a:pPr defTabSz="914367"/>
            <a:endParaRPr lang="en-IN" sz="2400" dirty="0">
              <a:latin typeface="Segoe UI Light"/>
            </a:endParaRPr>
          </a:p>
        </p:txBody>
      </p:sp>
      <p:sp>
        <p:nvSpPr>
          <p:cNvPr id="71" name="Rectangle 70"/>
          <p:cNvSpPr/>
          <p:nvPr/>
        </p:nvSpPr>
        <p:spPr bwMode="auto">
          <a:xfrm>
            <a:off x="1" y="1715543"/>
            <a:ext cx="568047" cy="49959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716087" y="4124027"/>
            <a:ext cx="2559282" cy="1498333"/>
            <a:chOff x="688217" y="4027901"/>
            <a:chExt cx="2300220" cy="1152776"/>
          </a:xfrm>
          <a:solidFill>
            <a:schemeClr val="bg1"/>
          </a:solidFill>
        </p:grpSpPr>
        <p:sp>
          <p:nvSpPr>
            <p:cNvPr id="45" name="TextBox 44"/>
            <p:cNvSpPr txBox="1"/>
            <p:nvPr/>
          </p:nvSpPr>
          <p:spPr>
            <a:xfrm>
              <a:off x="693738" y="4027901"/>
              <a:ext cx="2282824" cy="1152776"/>
            </a:xfrm>
            <a:prstGeom prst="rect">
              <a:avLst/>
            </a:prstGeom>
            <a:grpFill/>
          </p:spPr>
          <p:txBody>
            <a:bodyPr wrap="square" lIns="91440" tIns="137160" rIns="0" rtlCol="0">
              <a:noAutofit/>
            </a:bodyPr>
            <a:lstStyle/>
            <a:p>
              <a:endParaRPr lang="en-US" sz="2800" kern="0" dirty="0">
                <a:solidFill>
                  <a:srgbClr val="3C454F"/>
                </a:solidFill>
                <a:latin typeface="Segoe UI Semilight" panose="020B0402040204020203" pitchFamily="34" charset="0"/>
                <a:cs typeface="Segoe UI Semilight" panose="020B0402040204020203" pitchFamily="34" charset="0"/>
              </a:endParaRPr>
            </a:p>
          </p:txBody>
        </p:sp>
        <p:sp>
          <p:nvSpPr>
            <p:cNvPr id="52" name="Rectangle 51"/>
            <p:cNvSpPr/>
            <p:nvPr/>
          </p:nvSpPr>
          <p:spPr>
            <a:xfrm>
              <a:off x="688217" y="4027991"/>
              <a:ext cx="2300220" cy="639346"/>
            </a:xfrm>
            <a:prstGeom prst="rect">
              <a:avLst/>
            </a:prstGeom>
            <a:grpFill/>
          </p:spPr>
          <p:txBody>
            <a:bodyPr wrap="square">
              <a:spAutoFit/>
            </a:bodyPr>
            <a:lstStyle/>
            <a:p>
              <a:pPr defTabSz="932623">
                <a:spcAft>
                  <a:spcPts val="300"/>
                </a:spcAft>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Customers choose data location and replication options.</a:t>
              </a:r>
            </a:p>
          </p:txBody>
        </p:sp>
      </p:grpSp>
      <p:sp>
        <p:nvSpPr>
          <p:cNvPr id="55" name="Rectangle 54"/>
          <p:cNvSpPr/>
          <p:nvPr/>
        </p:nvSpPr>
        <p:spPr>
          <a:xfrm>
            <a:off x="8407237" y="4174711"/>
            <a:ext cx="2334827" cy="1323439"/>
          </a:xfrm>
          <a:prstGeom prst="rect">
            <a:avLst/>
          </a:prstGeom>
          <a:noFill/>
        </p:spPr>
        <p:txBody>
          <a:bodyPr wrap="square">
            <a:spAutoFit/>
          </a:bodyPr>
          <a:lstStyle/>
          <a:p>
            <a:pPr defTabSz="932623">
              <a:spcAft>
                <a:spcPts val="300"/>
              </a:spcAft>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Customers have the flexibility to generate and manage their own encryption keys (see Encryption section). </a:t>
            </a:r>
          </a:p>
        </p:txBody>
      </p:sp>
      <p:sp>
        <p:nvSpPr>
          <p:cNvPr id="57" name="TextBox 56"/>
          <p:cNvSpPr txBox="1"/>
          <p:nvPr/>
        </p:nvSpPr>
        <p:spPr>
          <a:xfrm>
            <a:off x="3256012" y="2074827"/>
            <a:ext cx="2539926" cy="1892784"/>
          </a:xfrm>
          <a:prstGeom prst="rect">
            <a:avLst/>
          </a:prstGeom>
          <a:solidFill>
            <a:srgbClr val="00ABEC"/>
          </a:solidFill>
        </p:spPr>
        <p:txBody>
          <a:bodyPr wrap="square" lIns="182880" tIns="137160" rIns="0" rtlCol="0">
            <a:noAutofit/>
          </a:bodyPr>
          <a:lstStyle/>
          <a:p>
            <a:pPr defTabSz="932316">
              <a:lnSpc>
                <a:spcPts val="3000"/>
              </a:lnSpc>
              <a:defRPr/>
            </a:pPr>
            <a:r>
              <a:rPr lang="en-US" sz="2800" kern="0" spc="-90" dirty="0">
                <a:solidFill>
                  <a:srgbClr val="FFFFFF"/>
                </a:solidFill>
                <a:latin typeface="Segoe UI Light"/>
              </a:rPr>
              <a:t>Control over </a:t>
            </a:r>
            <a:br>
              <a:rPr lang="en-US" sz="2800" kern="0" spc="-90" dirty="0">
                <a:solidFill>
                  <a:srgbClr val="FFFFFF"/>
                </a:solidFill>
                <a:latin typeface="Segoe UI Light"/>
              </a:rPr>
            </a:br>
            <a:r>
              <a:rPr lang="en-US" sz="2800" kern="0" spc="-90" dirty="0">
                <a:solidFill>
                  <a:srgbClr val="FFFFFF"/>
                </a:solidFill>
                <a:latin typeface="Segoe UI Light"/>
              </a:rPr>
              <a:t>access to data</a:t>
            </a:r>
          </a:p>
        </p:txBody>
      </p:sp>
      <p:sp>
        <p:nvSpPr>
          <p:cNvPr id="62" name="TextBox 61"/>
          <p:cNvSpPr txBox="1"/>
          <p:nvPr/>
        </p:nvSpPr>
        <p:spPr>
          <a:xfrm>
            <a:off x="5795938" y="2074827"/>
            <a:ext cx="2539926" cy="1892784"/>
          </a:xfrm>
          <a:prstGeom prst="rect">
            <a:avLst/>
          </a:prstGeom>
          <a:solidFill>
            <a:schemeClr val="accent6"/>
          </a:solidFill>
        </p:spPr>
        <p:txBody>
          <a:bodyPr wrap="square" lIns="182880" tIns="137160" rIns="0" rtlCol="0">
            <a:noAutofit/>
          </a:bodyPr>
          <a:lstStyle/>
          <a:p>
            <a:pPr defTabSz="932316">
              <a:lnSpc>
                <a:spcPts val="3000"/>
              </a:lnSpc>
              <a:defRPr/>
            </a:pPr>
            <a:r>
              <a:rPr lang="en-US" sz="2800" kern="0" spc="-50" dirty="0">
                <a:solidFill>
                  <a:srgbClr val="FFFFFF"/>
                </a:solidFill>
                <a:latin typeface="Segoe UI Light"/>
              </a:rPr>
              <a:t>Control over </a:t>
            </a:r>
            <a:br>
              <a:rPr lang="en-US" sz="2800" kern="0" spc="-50" dirty="0">
                <a:solidFill>
                  <a:srgbClr val="FFFFFF"/>
                </a:solidFill>
                <a:latin typeface="Segoe UI Light"/>
              </a:rPr>
            </a:br>
            <a:r>
              <a:rPr lang="en-US" sz="2800" kern="0" spc="-50" dirty="0">
                <a:solidFill>
                  <a:srgbClr val="FFFFFF"/>
                </a:solidFill>
                <a:latin typeface="Segoe UI Light"/>
              </a:rPr>
              <a:t>data deletion</a:t>
            </a:r>
          </a:p>
        </p:txBody>
      </p:sp>
      <p:sp>
        <p:nvSpPr>
          <p:cNvPr id="63" name="TextBox 62"/>
          <p:cNvSpPr txBox="1"/>
          <p:nvPr/>
        </p:nvSpPr>
        <p:spPr>
          <a:xfrm>
            <a:off x="716086" y="2074827"/>
            <a:ext cx="2539926" cy="1892784"/>
          </a:xfrm>
          <a:prstGeom prst="rect">
            <a:avLst/>
          </a:prstGeom>
          <a:solidFill>
            <a:srgbClr val="0171B0"/>
          </a:solidFill>
        </p:spPr>
        <p:txBody>
          <a:bodyPr wrap="square" lIns="128016" tIns="137160" rIns="0" rtlCol="0">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r>
              <a:rPr lang="en-US" spc="-50" dirty="0"/>
              <a:t>Control over </a:t>
            </a:r>
            <a:br>
              <a:rPr lang="en-US" spc="-50" dirty="0"/>
            </a:br>
            <a:r>
              <a:rPr lang="en-US" spc="-50" dirty="0"/>
              <a:t>data location</a:t>
            </a:r>
          </a:p>
        </p:txBody>
      </p:sp>
      <p:sp>
        <p:nvSpPr>
          <p:cNvPr id="64" name="Rectangle 63"/>
          <p:cNvSpPr/>
          <p:nvPr/>
        </p:nvSpPr>
        <p:spPr>
          <a:xfrm>
            <a:off x="3283063" y="4155981"/>
            <a:ext cx="2551805" cy="1323439"/>
          </a:xfrm>
          <a:prstGeom prst="rect">
            <a:avLst/>
          </a:prstGeom>
        </p:spPr>
        <p:txBody>
          <a:bodyPr wrap="square">
            <a:spAutoFit/>
          </a:bodyPr>
          <a:lstStyle/>
          <a:p>
            <a:pPr defTabSz="932623">
              <a:spcAft>
                <a:spcPts val="300"/>
              </a:spcAft>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Strong authentication, carefully logged “just in time” support access, and regular audits (see Data Control section). </a:t>
            </a:r>
          </a:p>
        </p:txBody>
      </p:sp>
      <p:sp>
        <p:nvSpPr>
          <p:cNvPr id="65" name="TextBox 64"/>
          <p:cNvSpPr txBox="1"/>
          <p:nvPr/>
        </p:nvSpPr>
        <p:spPr>
          <a:xfrm>
            <a:off x="8327991" y="2074827"/>
            <a:ext cx="2539926" cy="1892784"/>
          </a:xfrm>
          <a:prstGeom prst="rect">
            <a:avLst/>
          </a:prstGeom>
          <a:solidFill>
            <a:srgbClr val="E34F24"/>
          </a:solidFill>
        </p:spPr>
        <p:txBody>
          <a:bodyPr wrap="square" lIns="182880" tIns="137160" rIns="0" rtlCol="0">
            <a:noAutofit/>
          </a:bodyPr>
          <a:lstStyle/>
          <a:p>
            <a:pPr defTabSz="932316">
              <a:lnSpc>
                <a:spcPts val="3000"/>
              </a:lnSpc>
              <a:defRPr/>
            </a:pPr>
            <a:r>
              <a:rPr lang="en-US" sz="2800" kern="0" spc="-50" dirty="0">
                <a:solidFill>
                  <a:srgbClr val="FFFFFF"/>
                </a:solidFill>
                <a:latin typeface="Segoe UI Light"/>
              </a:rPr>
              <a:t>Encryption key </a:t>
            </a:r>
            <a:br>
              <a:rPr lang="en-US" sz="2800" kern="0" spc="-50" dirty="0">
                <a:solidFill>
                  <a:srgbClr val="FFFFFF"/>
                </a:solidFill>
                <a:latin typeface="Segoe UI Light"/>
              </a:rPr>
            </a:br>
            <a:r>
              <a:rPr lang="en-US" sz="2800" kern="0" spc="-50" dirty="0">
                <a:solidFill>
                  <a:srgbClr val="FFFFFF"/>
                </a:solidFill>
                <a:latin typeface="Segoe UI Light"/>
              </a:rPr>
              <a:t>management </a:t>
            </a:r>
          </a:p>
        </p:txBody>
      </p:sp>
      <p:sp>
        <p:nvSpPr>
          <p:cNvPr id="66" name="Rectangle 65"/>
          <p:cNvSpPr/>
          <p:nvPr/>
        </p:nvSpPr>
        <p:spPr>
          <a:xfrm>
            <a:off x="5901957" y="4155981"/>
            <a:ext cx="2539925" cy="1569660"/>
          </a:xfrm>
          <a:prstGeom prst="rect">
            <a:avLst/>
          </a:prstGeom>
          <a:noFill/>
        </p:spPr>
        <p:txBody>
          <a:bodyPr wrap="square">
            <a:spAutoFit/>
          </a:bodyPr>
          <a:lstStyle/>
          <a:p>
            <a:pPr defTabSz="932623">
              <a:spcAft>
                <a:spcPts val="300"/>
              </a:spcAft>
            </a:pPr>
            <a:r>
              <a:rPr lang="en-US" sz="1600" dirty="0">
                <a:solidFill>
                  <a:schemeClr val="tx1">
                    <a:lumMod val="65000"/>
                    <a:lumOff val="35000"/>
                  </a:schemeClr>
                </a:solidFill>
                <a:latin typeface="Segoe UI Semilight" panose="020B0402040204020203" pitchFamily="34" charset="0"/>
                <a:cs typeface="Segoe UI Semilight" panose="020B0402040204020203" pitchFamily="34" charset="0"/>
              </a:rPr>
              <a:t>When customers delete data or leave Azure, Microsoft follows procedures to render the previous customer’s data inaccessible.</a:t>
            </a:r>
          </a:p>
        </p:txBody>
      </p:sp>
      <p:grpSp>
        <p:nvGrpSpPr>
          <p:cNvPr id="17" name="Group 16"/>
          <p:cNvGrpSpPr/>
          <p:nvPr/>
        </p:nvGrpSpPr>
        <p:grpSpPr>
          <a:xfrm>
            <a:off x="0" y="6514081"/>
            <a:ext cx="12192000" cy="345422"/>
            <a:chOff x="0" y="6520441"/>
            <a:chExt cx="12319257" cy="337559"/>
          </a:xfrm>
        </p:grpSpPr>
        <p:sp>
          <p:nvSpPr>
            <p:cNvPr id="18" name="Rectangle 17"/>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9" name="Rectangle 18"/>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20" name="Rectangle 19"/>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21" name="Rectangle 20"/>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68865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147565" y="1450828"/>
            <a:ext cx="2873386" cy="4329084"/>
          </a:xfrm>
          <a:prstGeom prst="rect">
            <a:avLst/>
          </a:prstGeom>
          <a:solidFill>
            <a:srgbClr val="0072C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0" name="Rectangle 19"/>
          <p:cNvSpPr/>
          <p:nvPr/>
        </p:nvSpPr>
        <p:spPr>
          <a:xfrm>
            <a:off x="3216302" y="1440532"/>
            <a:ext cx="2873387" cy="3514812"/>
          </a:xfrm>
          <a:prstGeom prst="rect">
            <a:avLst/>
          </a:prstGeom>
          <a:solidFill>
            <a:srgbClr val="68BD4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2" name="TextBox 21"/>
          <p:cNvSpPr txBox="1"/>
          <p:nvPr/>
        </p:nvSpPr>
        <p:spPr>
          <a:xfrm>
            <a:off x="6147557" y="1440812"/>
            <a:ext cx="2872979" cy="362072"/>
          </a:xfrm>
          <a:prstGeom prst="rect">
            <a:avLst/>
          </a:prstGeom>
          <a:solidFill>
            <a:srgbClr val="0072C6"/>
          </a:solidFill>
        </p:spPr>
        <p:txBody>
          <a:bodyPr wrap="square" rtlCol="0">
            <a:spAutoFit/>
          </a:bodyPr>
          <a:lstStyle/>
          <a:p>
            <a:pPr marL="53955" defTabSz="914049">
              <a:defRPr/>
            </a:pPr>
            <a:r>
              <a:rPr lang="en-US" sz="1765" dirty="0">
                <a:solidFill>
                  <a:srgbClr val="FFFFFF"/>
                </a:solidFill>
                <a:latin typeface="Segoe UI"/>
                <a:cs typeface="Segoe UI" panose="020B0502040204020203" pitchFamily="34" charset="0"/>
              </a:rPr>
              <a:t>Infrastructure as a Service</a:t>
            </a:r>
          </a:p>
        </p:txBody>
      </p:sp>
      <p:sp>
        <p:nvSpPr>
          <p:cNvPr id="21" name="TextBox 20"/>
          <p:cNvSpPr txBox="1"/>
          <p:nvPr/>
        </p:nvSpPr>
        <p:spPr>
          <a:xfrm>
            <a:off x="3216713" y="1440812"/>
            <a:ext cx="2872979" cy="362072"/>
          </a:xfrm>
          <a:prstGeom prst="rect">
            <a:avLst/>
          </a:prstGeom>
          <a:solidFill>
            <a:srgbClr val="68BD45"/>
          </a:solidFill>
        </p:spPr>
        <p:txBody>
          <a:bodyPr wrap="square" rtlCol="0">
            <a:spAutoFit/>
          </a:bodyPr>
          <a:lstStyle/>
          <a:p>
            <a:pPr marL="53955" defTabSz="914049">
              <a:defRPr/>
            </a:pPr>
            <a:r>
              <a:rPr lang="en-US" sz="1765" dirty="0">
                <a:solidFill>
                  <a:srgbClr val="FFFFFF"/>
                </a:solidFill>
                <a:latin typeface="Segoe UI"/>
                <a:cs typeface="Segoe UI" panose="020B0502040204020203" pitchFamily="34" charset="0"/>
              </a:rPr>
              <a:t>Platform as a Service</a:t>
            </a:r>
          </a:p>
        </p:txBody>
      </p:sp>
      <p:sp>
        <p:nvSpPr>
          <p:cNvPr id="5" name="Rectangle 4"/>
          <p:cNvSpPr/>
          <p:nvPr/>
        </p:nvSpPr>
        <p:spPr>
          <a:xfrm>
            <a:off x="9078402" y="1440813"/>
            <a:ext cx="2872979" cy="5235292"/>
          </a:xfrm>
          <a:prstGeom prst="rect">
            <a:avLst/>
          </a:prstGeom>
          <a:solidFill>
            <a:srgbClr val="0D3C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prstClr val="white"/>
              </a:solidFill>
              <a:latin typeface="Calibri" panose="020F0502020204030204"/>
            </a:endParaRPr>
          </a:p>
        </p:txBody>
      </p:sp>
      <p:sp>
        <p:nvSpPr>
          <p:cNvPr id="2" name="Rectangle 1"/>
          <p:cNvSpPr/>
          <p:nvPr/>
        </p:nvSpPr>
        <p:spPr>
          <a:xfrm>
            <a:off x="285866" y="1440815"/>
            <a:ext cx="2872979" cy="2419262"/>
          </a:xfrm>
          <a:prstGeom prst="rect">
            <a:avLst/>
          </a:prstGeom>
          <a:solidFill>
            <a:srgbClr val="DA532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prstClr val="white"/>
              </a:solidFill>
              <a:latin typeface="Calibri" panose="020F0502020204030204"/>
            </a:endParaRPr>
          </a:p>
        </p:txBody>
      </p:sp>
      <p:sp>
        <p:nvSpPr>
          <p:cNvPr id="7" name="TextBox 6"/>
          <p:cNvSpPr txBox="1"/>
          <p:nvPr/>
        </p:nvSpPr>
        <p:spPr>
          <a:xfrm>
            <a:off x="285867" y="1440813"/>
            <a:ext cx="2872979" cy="362072"/>
          </a:xfrm>
          <a:prstGeom prst="rect">
            <a:avLst/>
          </a:prstGeom>
          <a:solidFill>
            <a:srgbClr val="DA532C"/>
          </a:solidFill>
        </p:spPr>
        <p:txBody>
          <a:bodyPr wrap="square" rtlCol="0">
            <a:spAutoFit/>
          </a:bodyPr>
          <a:lstStyle/>
          <a:p>
            <a:pPr marL="53955" defTabSz="914049">
              <a:defRPr/>
            </a:pPr>
            <a:r>
              <a:rPr lang="en-US" sz="1765" dirty="0">
                <a:solidFill>
                  <a:prstClr val="white"/>
                </a:solidFill>
                <a:latin typeface="Segoe UI"/>
                <a:cs typeface="Segoe UI" panose="020B0502040204020203" pitchFamily="34" charset="0"/>
              </a:rPr>
              <a:t>Software as a Service </a:t>
            </a:r>
          </a:p>
        </p:txBody>
      </p:sp>
      <p:sp>
        <p:nvSpPr>
          <p:cNvPr id="10" name="TextBox 9"/>
          <p:cNvSpPr txBox="1"/>
          <p:nvPr/>
        </p:nvSpPr>
        <p:spPr>
          <a:xfrm>
            <a:off x="9078403" y="1440813"/>
            <a:ext cx="2872979" cy="362072"/>
          </a:xfrm>
          <a:prstGeom prst="rect">
            <a:avLst/>
          </a:prstGeom>
          <a:solidFill>
            <a:srgbClr val="0D3C7F"/>
          </a:solidFill>
        </p:spPr>
        <p:txBody>
          <a:bodyPr wrap="square" rtlCol="0">
            <a:spAutoFit/>
          </a:bodyPr>
          <a:lstStyle/>
          <a:p>
            <a:pPr marL="53955" defTabSz="914049">
              <a:defRPr/>
            </a:pPr>
            <a:r>
              <a:rPr lang="en-US" sz="1765" dirty="0">
                <a:solidFill>
                  <a:prstClr val="white"/>
                </a:solidFill>
                <a:latin typeface="Segoe UI"/>
                <a:cs typeface="Segoe UI" panose="020B0502040204020203" pitchFamily="34" charset="0"/>
              </a:rPr>
              <a:t>Security Dependencies</a:t>
            </a:r>
          </a:p>
        </p:txBody>
      </p:sp>
      <p:sp>
        <p:nvSpPr>
          <p:cNvPr id="11" name="TextBox 10">
            <a:hlinkClick r:id="" action="ppaction://noaction"/>
          </p:cNvPr>
          <p:cNvSpPr txBox="1"/>
          <p:nvPr/>
        </p:nvSpPr>
        <p:spPr>
          <a:xfrm>
            <a:off x="283673" y="1860257"/>
            <a:ext cx="11665514" cy="452590"/>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1. Security strategy, governance, and operationalization</a:t>
            </a:r>
            <a:endParaRPr lang="en-US" sz="392" dirty="0">
              <a:solidFill>
                <a:prstClr val="white"/>
              </a:solidFill>
              <a:latin typeface="Segoe UI Light"/>
              <a:cs typeface="Segoe UI" panose="020B0502040204020203" pitchFamily="34" charset="0"/>
            </a:endParaRPr>
          </a:p>
        </p:txBody>
      </p:sp>
      <p:sp>
        <p:nvSpPr>
          <p:cNvPr id="12" name="TextBox 11"/>
          <p:cNvSpPr txBox="1"/>
          <p:nvPr/>
        </p:nvSpPr>
        <p:spPr>
          <a:xfrm>
            <a:off x="285867" y="2335769"/>
            <a:ext cx="11665514" cy="512935"/>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2. Administrative control</a:t>
            </a:r>
            <a:endParaRPr lang="en-US" sz="1961" dirty="0">
              <a:solidFill>
                <a:prstClr val="white"/>
              </a:solidFill>
              <a:latin typeface="Segoe UI"/>
              <a:cs typeface="Segoe UI" panose="020B0502040204020203" pitchFamily="34" charset="0"/>
            </a:endParaRPr>
          </a:p>
          <a:p>
            <a:pPr marL="282466" indent="-228512" defTabSz="914049">
              <a:buFontTx/>
              <a:buAutoNum type="arabicPeriod"/>
              <a:defRPr/>
            </a:pPr>
            <a:endParaRPr lang="en-US" sz="392" dirty="0">
              <a:solidFill>
                <a:prstClr val="white"/>
              </a:solidFill>
              <a:latin typeface="Segoe UI"/>
              <a:cs typeface="Segoe UI" panose="020B0502040204020203" pitchFamily="34" charset="0"/>
            </a:endParaRPr>
          </a:p>
        </p:txBody>
      </p:sp>
      <p:sp>
        <p:nvSpPr>
          <p:cNvPr id="13" name="TextBox 12"/>
          <p:cNvSpPr txBox="1"/>
          <p:nvPr/>
        </p:nvSpPr>
        <p:spPr>
          <a:xfrm>
            <a:off x="285867" y="2871628"/>
            <a:ext cx="11665514" cy="452590"/>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3. Data</a:t>
            </a:r>
            <a:endParaRPr lang="en-US" sz="1961" dirty="0">
              <a:solidFill>
                <a:prstClr val="white"/>
              </a:solidFill>
              <a:latin typeface="Segoe UI"/>
              <a:cs typeface="Segoe UI" panose="020B0502040204020203" pitchFamily="34" charset="0"/>
            </a:endParaRPr>
          </a:p>
        </p:txBody>
      </p:sp>
      <p:sp>
        <p:nvSpPr>
          <p:cNvPr id="14" name="TextBox 13"/>
          <p:cNvSpPr txBox="1"/>
          <p:nvPr/>
        </p:nvSpPr>
        <p:spPr>
          <a:xfrm>
            <a:off x="285867" y="3347141"/>
            <a:ext cx="11665514" cy="512935"/>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4. User identity and device security</a:t>
            </a:r>
            <a:endParaRPr lang="en-US" sz="1961" dirty="0">
              <a:solidFill>
                <a:prstClr val="white"/>
              </a:solidFill>
              <a:latin typeface="Segoe UI"/>
              <a:cs typeface="Segoe UI" panose="020B0502040204020203" pitchFamily="34" charset="0"/>
            </a:endParaRPr>
          </a:p>
          <a:p>
            <a:pPr marL="282466" indent="-228512" defTabSz="914049">
              <a:buFontTx/>
              <a:buAutoNum type="arabicPeriod"/>
              <a:defRPr/>
            </a:pPr>
            <a:endParaRPr lang="en-US" sz="392" dirty="0">
              <a:solidFill>
                <a:prstClr val="white"/>
              </a:solidFill>
              <a:latin typeface="Segoe UI"/>
              <a:cs typeface="Segoe UI" panose="020B0502040204020203" pitchFamily="34" charset="0"/>
            </a:endParaRPr>
          </a:p>
        </p:txBody>
      </p:sp>
      <p:sp>
        <p:nvSpPr>
          <p:cNvPr id="15" name="TextBox 14"/>
          <p:cNvSpPr txBox="1"/>
          <p:nvPr/>
        </p:nvSpPr>
        <p:spPr>
          <a:xfrm>
            <a:off x="3214519" y="3888761"/>
            <a:ext cx="8734669" cy="512935"/>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5. Application security</a:t>
            </a:r>
            <a:endParaRPr lang="en-US" sz="1961" dirty="0">
              <a:solidFill>
                <a:prstClr val="white"/>
              </a:solidFill>
              <a:latin typeface="Segoe UI"/>
              <a:cs typeface="Segoe UI" panose="020B0502040204020203" pitchFamily="34" charset="0"/>
            </a:endParaRPr>
          </a:p>
          <a:p>
            <a:pPr marL="282466" indent="-228512" defTabSz="914049">
              <a:buFontTx/>
              <a:buAutoNum type="arabicPeriod"/>
              <a:defRPr/>
            </a:pPr>
            <a:endParaRPr lang="en-US" sz="392" dirty="0">
              <a:solidFill>
                <a:prstClr val="white"/>
              </a:solidFill>
              <a:latin typeface="Segoe UI"/>
              <a:cs typeface="Segoe UI" panose="020B0502040204020203" pitchFamily="34" charset="0"/>
            </a:endParaRPr>
          </a:p>
        </p:txBody>
      </p:sp>
      <p:sp>
        <p:nvSpPr>
          <p:cNvPr id="16" name="TextBox 15"/>
          <p:cNvSpPr txBox="1"/>
          <p:nvPr/>
        </p:nvSpPr>
        <p:spPr>
          <a:xfrm>
            <a:off x="3214519" y="4442409"/>
            <a:ext cx="8734669" cy="512935"/>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6. Network</a:t>
            </a:r>
            <a:endParaRPr lang="en-US" sz="1961" dirty="0">
              <a:solidFill>
                <a:prstClr val="white"/>
              </a:solidFill>
              <a:latin typeface="Segoe UI"/>
              <a:cs typeface="Segoe UI" panose="020B0502040204020203" pitchFamily="34" charset="0"/>
            </a:endParaRPr>
          </a:p>
          <a:p>
            <a:pPr marL="282466" indent="-228512" defTabSz="914049">
              <a:buFontTx/>
              <a:buAutoNum type="arabicPeriod"/>
              <a:defRPr/>
            </a:pPr>
            <a:endParaRPr lang="en-US" sz="392" dirty="0">
              <a:solidFill>
                <a:prstClr val="white"/>
              </a:solidFill>
              <a:latin typeface="Segoe UI"/>
              <a:cs typeface="Segoe UI" panose="020B0502040204020203" pitchFamily="34" charset="0"/>
            </a:endParaRPr>
          </a:p>
        </p:txBody>
      </p:sp>
      <p:sp>
        <p:nvSpPr>
          <p:cNvPr id="17" name="TextBox 16">
            <a:hlinkClick r:id="" action="ppaction://noaction"/>
          </p:cNvPr>
          <p:cNvSpPr txBox="1"/>
          <p:nvPr/>
        </p:nvSpPr>
        <p:spPr>
          <a:xfrm>
            <a:off x="6147558" y="4991188"/>
            <a:ext cx="5803823" cy="754315"/>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7. Operating system and middleware</a:t>
            </a:r>
            <a:br>
              <a:rPr lang="en-US" sz="392" dirty="0">
                <a:solidFill>
                  <a:prstClr val="white"/>
                </a:solidFill>
                <a:latin typeface="Segoe UI"/>
                <a:cs typeface="Segoe UI" panose="020B0502040204020203" pitchFamily="34" charset="0"/>
              </a:rPr>
            </a:br>
            <a:endParaRPr lang="en-US" sz="1961" dirty="0">
              <a:solidFill>
                <a:prstClr val="white"/>
              </a:solidFill>
              <a:latin typeface="Segoe UI Semibold" panose="020B0702040204020203" pitchFamily="34" charset="0"/>
              <a:cs typeface="Segoe UI Semibold" panose="020B0702040204020203" pitchFamily="34" charset="0"/>
            </a:endParaRPr>
          </a:p>
        </p:txBody>
      </p:sp>
      <p:sp>
        <p:nvSpPr>
          <p:cNvPr id="18" name="TextBox 17"/>
          <p:cNvSpPr txBox="1"/>
          <p:nvPr/>
        </p:nvSpPr>
        <p:spPr>
          <a:xfrm>
            <a:off x="9078403" y="5806264"/>
            <a:ext cx="2872979" cy="814661"/>
          </a:xfrm>
          <a:prstGeom prst="rect">
            <a:avLst/>
          </a:prstGeom>
          <a:solidFill>
            <a:srgbClr val="737373"/>
          </a:solidFill>
          <a:ln>
            <a:noFill/>
          </a:ln>
        </p:spPr>
        <p:txBody>
          <a:bodyPr wrap="square" rtlCol="0">
            <a:spAutoFit/>
          </a:bodyPr>
          <a:lstStyle/>
          <a:p>
            <a:pPr marL="53955" defTabSz="914049">
              <a:defRPr/>
            </a:pPr>
            <a:endParaRPr lang="en-US" sz="392" dirty="0">
              <a:solidFill>
                <a:prstClr val="white"/>
              </a:solidFill>
              <a:latin typeface="Segoe UI Semibold" panose="020B0702040204020203" pitchFamily="34" charset="0"/>
              <a:cs typeface="Segoe UI Semibold" panose="020B0702040204020203" pitchFamily="34" charset="0"/>
            </a:endParaRPr>
          </a:p>
          <a:p>
            <a:pPr marL="53955" defTabSz="914049">
              <a:defRPr/>
            </a:pPr>
            <a:r>
              <a:rPr lang="en-US" sz="1961" dirty="0">
                <a:solidFill>
                  <a:prstClr val="white"/>
                </a:solidFill>
                <a:latin typeface="Segoe UI Semibold" panose="020B0702040204020203" pitchFamily="34" charset="0"/>
                <a:cs typeface="Segoe UI Semibold" panose="020B0702040204020203" pitchFamily="34" charset="0"/>
              </a:rPr>
              <a:t>8. Physical Foundation</a:t>
            </a:r>
            <a:br>
              <a:rPr lang="en-US" sz="1961" dirty="0">
                <a:solidFill>
                  <a:prstClr val="white"/>
                </a:solidFill>
                <a:latin typeface="Segoe UI Semibold" panose="020B0702040204020203" pitchFamily="34" charset="0"/>
                <a:cs typeface="Segoe UI Semibold" panose="020B0702040204020203" pitchFamily="34" charset="0"/>
              </a:rPr>
            </a:br>
            <a:endParaRPr lang="en-US" sz="1961" dirty="0">
              <a:solidFill>
                <a:prstClr val="white"/>
              </a:solidFill>
              <a:latin typeface="Segoe UI"/>
              <a:cs typeface="Segoe UI" panose="020B0502040204020203" pitchFamily="34" charset="0"/>
            </a:endParaRPr>
          </a:p>
          <a:p>
            <a:pPr marL="282466" indent="-228512" defTabSz="914049">
              <a:buFontTx/>
              <a:buAutoNum type="arabicPeriod"/>
              <a:defRPr/>
            </a:pPr>
            <a:endParaRPr lang="en-US" sz="392" dirty="0">
              <a:solidFill>
                <a:prstClr val="white"/>
              </a:solidFill>
              <a:latin typeface="Segoe UI"/>
              <a:cs typeface="Segoe UI" panose="020B0502040204020203" pitchFamily="34" charset="0"/>
            </a:endParaRPr>
          </a:p>
        </p:txBody>
      </p:sp>
      <p:sp>
        <p:nvSpPr>
          <p:cNvPr id="6" name="Text Placeholder 5"/>
          <p:cNvSpPr>
            <a:spLocks noGrp="1"/>
          </p:cNvSpPr>
          <p:nvPr>
            <p:ph type="body" sz="quarter" idx="13"/>
          </p:nvPr>
        </p:nvSpPr>
        <p:spPr/>
        <p:txBody>
          <a:bodyPr/>
          <a:lstStyle/>
          <a:p>
            <a:r>
              <a:rPr lang="en-US" sz="5294" spc="-100" dirty="0">
                <a:ln w="3175">
                  <a:noFill/>
                </a:ln>
                <a:gradFill>
                  <a:gsLst>
                    <a:gs pos="1250">
                      <a:schemeClr val="tx1"/>
                    </a:gs>
                    <a:gs pos="100000">
                      <a:schemeClr val="tx1"/>
                    </a:gs>
                  </a:gsLst>
                  <a:lin ang="5400000" scaled="0"/>
                </a:gradFill>
                <a:cs typeface="Segoe UI" pitchFamily="34" charset="0"/>
              </a:rPr>
              <a:t>Customer responsibility roadmap</a:t>
            </a:r>
            <a:endParaRPr lang="en-US" sz="5294" dirty="0"/>
          </a:p>
        </p:txBody>
      </p:sp>
    </p:spTree>
    <p:extLst>
      <p:ext uri="{BB962C8B-B14F-4D97-AF65-F5344CB8AC3E}">
        <p14:creationId xmlns:p14="http://schemas.microsoft.com/office/powerpoint/2010/main" val="342391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anim calcmode="lin" valueType="num">
                                      <p:cBhvr>
                                        <p:cTn id="39" dur="500" fill="hold"/>
                                        <p:tgtEl>
                                          <p:spTgt spid="16"/>
                                        </p:tgtEl>
                                        <p:attrNameLst>
                                          <p:attrName>ppt_x</p:attrName>
                                        </p:attrNameLst>
                                      </p:cBhvr>
                                      <p:tavLst>
                                        <p:tav tm="0">
                                          <p:val>
                                            <p:strVal val="#ppt_x"/>
                                          </p:val>
                                        </p:tav>
                                        <p:tav tm="100000">
                                          <p:val>
                                            <p:strVal val="#ppt_x"/>
                                          </p:val>
                                        </p:tav>
                                      </p:tavLst>
                                    </p:anim>
                                    <p:anim calcmode="lin" valueType="num">
                                      <p:cBhvr>
                                        <p:cTn id="40" dur="5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67210" y="1729096"/>
            <a:ext cx="7462005" cy="4369700"/>
            <a:chOff x="1211347" y="378264"/>
            <a:chExt cx="10562011" cy="6188223"/>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29" name="Oval 28"/>
            <p:cNvSpPr/>
            <p:nvPr/>
          </p:nvSpPr>
          <p:spPr bwMode="auto">
            <a:xfrm>
              <a:off x="8934678" y="39519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9380399" y="266460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9317473" y="2157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8383712" y="318180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8752522" y="319689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3840992" y="236848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0184073" y="26095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9890789" y="28036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0428720" y="506643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0439644" y="541681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9369081" y="316960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4" name="Title 1"/>
          <p:cNvSpPr txBox="1">
            <a:spLocks/>
          </p:cNvSpPr>
          <p:nvPr/>
        </p:nvSpPr>
        <p:spPr>
          <a:xfrm>
            <a:off x="339479" y="151613"/>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chemeClr val="tx1"/>
              </a:solidFill>
            </a:endParaRPr>
          </a:p>
        </p:txBody>
      </p:sp>
      <p:cxnSp>
        <p:nvCxnSpPr>
          <p:cNvPr id="65" name="Straight Connector 64"/>
          <p:cNvCxnSpPr/>
          <p:nvPr/>
        </p:nvCxnSpPr>
        <p:spPr>
          <a:xfrm flipV="1">
            <a:off x="8521398" y="1649889"/>
            <a:ext cx="0" cy="449891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944172" y="1729096"/>
            <a:ext cx="3028147" cy="4370427"/>
          </a:xfrm>
          <a:prstGeom prst="rect">
            <a:avLst/>
          </a:prstGeom>
        </p:spPr>
        <p:txBody>
          <a:bodyPr wrap="square">
            <a:spAutoFit/>
          </a:bodyPr>
          <a:lstStyle/>
          <a:p>
            <a:pPr>
              <a:spcAft>
                <a:spcPts val="300"/>
              </a:spcAft>
            </a:pPr>
            <a:r>
              <a:rPr lang="en-US" sz="2000" b="1" dirty="0">
                <a:solidFill>
                  <a:schemeClr val="bg1"/>
                </a:solidFill>
              </a:rPr>
              <a:t>AZURE:</a:t>
            </a:r>
          </a:p>
          <a:p>
            <a:pPr marL="342900" indent="-342900">
              <a:spcAft>
                <a:spcPts val="300"/>
              </a:spcAft>
              <a:buFont typeface="Wingdings" panose="05000000000000000000" pitchFamily="2" charset="2"/>
              <a:buChar char="ü"/>
            </a:pPr>
            <a:r>
              <a:rPr lang="en-US" dirty="0">
                <a:solidFill>
                  <a:schemeClr val="bg1"/>
                </a:solidFill>
              </a:rPr>
              <a:t>Provides 3 copies of data in each datacenter</a:t>
            </a:r>
          </a:p>
          <a:p>
            <a:pPr marL="285750" indent="-285750">
              <a:spcAft>
                <a:spcPts val="300"/>
              </a:spcAft>
              <a:buFont typeface="Wingdings" panose="05000000000000000000" pitchFamily="2" charset="2"/>
              <a:buChar char="ü"/>
            </a:pPr>
            <a:endParaRPr lang="en-US" dirty="0">
              <a:solidFill>
                <a:schemeClr val="bg1"/>
              </a:solidFill>
            </a:endParaRPr>
          </a:p>
          <a:p>
            <a:pPr marL="342900" indent="-342900">
              <a:spcAft>
                <a:spcPts val="300"/>
              </a:spcAft>
              <a:buFont typeface="Wingdings" panose="05000000000000000000" pitchFamily="2" charset="2"/>
              <a:buChar char="ü"/>
            </a:pPr>
            <a:r>
              <a:rPr lang="en-US" dirty="0">
                <a:solidFill>
                  <a:schemeClr val="bg1"/>
                </a:solidFill>
              </a:rPr>
              <a:t>Offers geo-replication in a datacenter 400+ miles away</a:t>
            </a:r>
          </a:p>
          <a:p>
            <a:pPr>
              <a:spcAft>
                <a:spcPts val="300"/>
              </a:spcAft>
            </a:pPr>
            <a:endParaRPr lang="en-US" sz="2000" dirty="0">
              <a:solidFill>
                <a:schemeClr val="bg1"/>
              </a:solidFill>
            </a:endParaRPr>
          </a:p>
          <a:p>
            <a:pPr>
              <a:spcAft>
                <a:spcPts val="300"/>
              </a:spcAft>
            </a:pPr>
            <a:r>
              <a:rPr lang="en-US" sz="2000" b="1" dirty="0">
                <a:solidFill>
                  <a:schemeClr val="bg1"/>
                </a:solidFill>
              </a:rPr>
              <a:t>CUSTOMER:</a:t>
            </a:r>
          </a:p>
          <a:p>
            <a:pPr marL="342900" indent="-342900">
              <a:spcAft>
                <a:spcPts val="300"/>
              </a:spcAft>
              <a:buFont typeface="Wingdings" panose="05000000000000000000" pitchFamily="2" charset="2"/>
              <a:buChar char="ü"/>
            </a:pPr>
            <a:r>
              <a:rPr lang="en-US" dirty="0">
                <a:solidFill>
                  <a:schemeClr val="bg1"/>
                </a:solidFill>
              </a:rPr>
              <a:t>Chooses where data resides</a:t>
            </a:r>
          </a:p>
          <a:p>
            <a:pPr marL="342900" indent="-342900">
              <a:spcAft>
                <a:spcPts val="300"/>
              </a:spcAft>
              <a:buFont typeface="Wingdings" panose="05000000000000000000" pitchFamily="2" charset="2"/>
              <a:buChar char="ü"/>
            </a:pPr>
            <a:endParaRPr lang="en-US" dirty="0">
              <a:solidFill>
                <a:schemeClr val="bg1"/>
              </a:solidFill>
            </a:endParaRPr>
          </a:p>
          <a:p>
            <a:pPr marL="342900" indent="-342900">
              <a:spcAft>
                <a:spcPts val="300"/>
              </a:spcAft>
              <a:buFont typeface="Wingdings" panose="05000000000000000000" pitchFamily="2" charset="2"/>
              <a:buChar char="ü"/>
            </a:pPr>
            <a:r>
              <a:rPr lang="en-US" dirty="0">
                <a:solidFill>
                  <a:schemeClr val="bg1"/>
                </a:solidFill>
              </a:rPr>
              <a:t>Configures data replication options</a:t>
            </a:r>
            <a:endParaRPr lang="en-US" sz="1600" dirty="0">
              <a:solidFill>
                <a:schemeClr val="bg1"/>
              </a:solidFill>
            </a:endParaRPr>
          </a:p>
        </p:txBody>
      </p:sp>
      <p:sp>
        <p:nvSpPr>
          <p:cNvPr id="5" name="Title 4"/>
          <p:cNvSpPr>
            <a:spLocks noGrp="1"/>
          </p:cNvSpPr>
          <p:nvPr>
            <p:ph type="title"/>
          </p:nvPr>
        </p:nvSpPr>
        <p:spPr/>
        <p:txBody>
          <a:bodyPr/>
          <a:lstStyle/>
          <a:p>
            <a:r>
              <a:rPr lang="en-US" dirty="0"/>
              <a:t>Choice of Data Location &amp; Replication</a:t>
            </a:r>
          </a:p>
        </p:txBody>
      </p:sp>
      <p:grpSp>
        <p:nvGrpSpPr>
          <p:cNvPr id="33" name="Group 32"/>
          <p:cNvGrpSpPr/>
          <p:nvPr/>
        </p:nvGrpSpPr>
        <p:grpSpPr>
          <a:xfrm>
            <a:off x="0" y="6514081"/>
            <a:ext cx="12192000" cy="345422"/>
            <a:chOff x="0" y="6520441"/>
            <a:chExt cx="12319257" cy="337559"/>
          </a:xfrm>
        </p:grpSpPr>
        <p:sp>
          <p:nvSpPr>
            <p:cNvPr id="34" name="Rectangle 33"/>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35" name="Rectangle 34"/>
            <p:cNvSpPr/>
            <p:nvPr/>
          </p:nvSpPr>
          <p:spPr bwMode="auto">
            <a:xfrm>
              <a:off x="0" y="6520441"/>
              <a:ext cx="3040558" cy="337559"/>
            </a:xfrm>
            <a:prstGeom prst="rect">
              <a:avLst/>
            </a:prstGeom>
            <a:solidFill>
              <a:srgbClr val="0171B0"/>
            </a:solidFill>
            <a:ln>
              <a:solidFill>
                <a:srgbClr val="00ABEC"/>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36" name="Rectangle 35"/>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39" name="Rectangle 38"/>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212142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outHorizont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12755"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a:t>Host Protection: Monitoring, Firewalls, AV</a:t>
            </a:r>
            <a:endParaRPr lang="en-IN" dirty="0"/>
          </a:p>
        </p:txBody>
      </p:sp>
      <p:sp>
        <p:nvSpPr>
          <p:cNvPr id="87" name="Freeform 86"/>
          <p:cNvSpPr>
            <a:spLocks noChangeAspect="1" noEditPoints="1"/>
          </p:cNvSpPr>
          <p:nvPr/>
        </p:nvSpPr>
        <p:spPr bwMode="auto">
          <a:xfrm>
            <a:off x="11107015" y="447605"/>
            <a:ext cx="405893" cy="584758"/>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alpha val="22000"/>
            </a:schemeClr>
          </a:solidFill>
          <a:ln w="0">
            <a:noFill/>
            <a:prstDash val="solid"/>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nvGrpSpPr>
          <p:cNvPr id="79" name="Group 78"/>
          <p:cNvGrpSpPr/>
          <p:nvPr/>
        </p:nvGrpSpPr>
        <p:grpSpPr>
          <a:xfrm>
            <a:off x="7218815" y="1449587"/>
            <a:ext cx="4405138" cy="462587"/>
            <a:chOff x="7363568" y="1491196"/>
            <a:chExt cx="4493470" cy="471863"/>
          </a:xfrm>
        </p:grpSpPr>
        <p:sp>
          <p:nvSpPr>
            <p:cNvPr id="82" name="Rectangle 81"/>
            <p:cNvSpPr/>
            <p:nvPr/>
          </p:nvSpPr>
          <p:spPr>
            <a:xfrm>
              <a:off x="7363568" y="1908195"/>
              <a:ext cx="4493470" cy="54864"/>
            </a:xfrm>
            <a:prstGeom prst="rect">
              <a:avLst/>
            </a:prstGeom>
            <a:solidFill>
              <a:schemeClr val="bg1">
                <a:alpha val="30000"/>
              </a:schemeClr>
            </a:solidFill>
          </p:spPr>
          <p:txBody>
            <a:bodyPr wrap="square" rtlCol="0" anchor="ctr">
              <a:noAutofit/>
            </a:bodyPr>
            <a:lstStyle/>
            <a:p>
              <a:pPr defTabSz="914367"/>
              <a:endParaRPr lang="en-US" sz="2353" dirty="0">
                <a:solidFill>
                  <a:srgbClr val="FFFFFF"/>
                </a:solidFill>
                <a:cs typeface="Segoe UI Light"/>
              </a:endParaRPr>
            </a:p>
          </p:txBody>
        </p:sp>
        <p:sp>
          <p:nvSpPr>
            <p:cNvPr id="83" name="Freeform 14"/>
            <p:cNvSpPr>
              <a:spLocks noEditPoints="1"/>
            </p:cNvSpPr>
            <p:nvPr/>
          </p:nvSpPr>
          <p:spPr bwMode="black">
            <a:xfrm>
              <a:off x="11470545" y="1491196"/>
              <a:ext cx="312703" cy="338525"/>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1765" spc="-120" dirty="0">
                <a:solidFill>
                  <a:srgbClr val="505050">
                    <a:lumMod val="50000"/>
                  </a:srgbClr>
                </a:solidFill>
                <a:latin typeface="Segoe UI Light" panose="020B0502040204020203" pitchFamily="34" charset="0"/>
                <a:sym typeface="Segoe UI Light" panose="020B0502040204020203" pitchFamily="34" charset="0"/>
              </a:endParaRPr>
            </a:p>
          </p:txBody>
        </p:sp>
      </p:grpSp>
      <p:grpSp>
        <p:nvGrpSpPr>
          <p:cNvPr id="84" name="Group 83"/>
          <p:cNvGrpSpPr/>
          <p:nvPr/>
        </p:nvGrpSpPr>
        <p:grpSpPr>
          <a:xfrm>
            <a:off x="7218816" y="3989953"/>
            <a:ext cx="4405138" cy="452007"/>
            <a:chOff x="7363568" y="4063440"/>
            <a:chExt cx="4493470" cy="461071"/>
          </a:xfrm>
        </p:grpSpPr>
        <p:sp>
          <p:nvSpPr>
            <p:cNvPr id="92" name="Rectangle 91"/>
            <p:cNvSpPr/>
            <p:nvPr/>
          </p:nvSpPr>
          <p:spPr>
            <a:xfrm>
              <a:off x="7363568" y="4469647"/>
              <a:ext cx="4493470" cy="54864"/>
            </a:xfrm>
            <a:prstGeom prst="rect">
              <a:avLst/>
            </a:prstGeom>
            <a:solidFill>
              <a:schemeClr val="bg1">
                <a:alpha val="30000"/>
              </a:schemeClr>
            </a:solidFill>
          </p:spPr>
          <p:txBody>
            <a:bodyPr wrap="square" rtlCol="0" anchor="ctr">
              <a:noAutofit/>
            </a:bodyPr>
            <a:lstStyle/>
            <a:p>
              <a:pPr defTabSz="914367"/>
              <a:endParaRPr lang="en-US" sz="2353" dirty="0">
                <a:solidFill>
                  <a:srgbClr val="FFFFFF"/>
                </a:solidFill>
                <a:cs typeface="Segoe UI Light"/>
              </a:endParaRPr>
            </a:p>
          </p:txBody>
        </p:sp>
        <p:grpSp>
          <p:nvGrpSpPr>
            <p:cNvPr id="93" name="Group 92"/>
            <p:cNvGrpSpPr/>
            <p:nvPr/>
          </p:nvGrpSpPr>
          <p:grpSpPr>
            <a:xfrm>
              <a:off x="11410033" y="4063440"/>
              <a:ext cx="411743" cy="316941"/>
              <a:chOff x="-936230" y="785004"/>
              <a:chExt cx="684614" cy="526985"/>
            </a:xfrm>
            <a:solidFill>
              <a:schemeClr val="bg1"/>
            </a:solidFill>
          </p:grpSpPr>
          <p:sp>
            <p:nvSpPr>
              <p:cNvPr id="94" name="Oval 10"/>
              <p:cNvSpPr>
                <a:spLocks noChangeArrowheads="1"/>
              </p:cNvSpPr>
              <p:nvPr/>
            </p:nvSpPr>
            <p:spPr bwMode="auto">
              <a:xfrm>
                <a:off x="-696849" y="785004"/>
                <a:ext cx="218445" cy="218809"/>
              </a:xfrm>
              <a:prstGeom prst="ellipse">
                <a:avLst/>
              </a:prstGeom>
              <a:grp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95" name="Freeform 11"/>
              <p:cNvSpPr>
                <a:spLocks/>
              </p:cNvSpPr>
              <p:nvPr/>
            </p:nvSpPr>
            <p:spPr bwMode="auto">
              <a:xfrm>
                <a:off x="-775366"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nvGrpSpPr>
              <p:cNvPr id="96" name="Group 95"/>
              <p:cNvGrpSpPr/>
              <p:nvPr/>
            </p:nvGrpSpPr>
            <p:grpSpPr>
              <a:xfrm>
                <a:off x="-936230" y="873216"/>
                <a:ext cx="201229" cy="369682"/>
                <a:chOff x="-1766436" y="755975"/>
                <a:chExt cx="287390" cy="527971"/>
              </a:xfrm>
              <a:grpFill/>
            </p:grpSpPr>
            <p:sp>
              <p:nvSpPr>
                <p:cNvPr id="100" name="Oval 6"/>
                <p:cNvSpPr>
                  <a:spLocks noChangeArrowheads="1"/>
                </p:cNvSpPr>
                <p:nvPr/>
              </p:nvSpPr>
              <p:spPr bwMode="auto">
                <a:xfrm>
                  <a:off x="-1686617" y="755975"/>
                  <a:ext cx="194497" cy="195584"/>
                </a:xfrm>
                <a:prstGeom prst="ellipse">
                  <a:avLst/>
                </a:prstGeom>
                <a:grp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101" name="Freeform 7"/>
                <p:cNvSpPr>
                  <a:spLocks/>
                </p:cNvSpPr>
                <p:nvPr/>
              </p:nvSpPr>
              <p:spPr bwMode="auto">
                <a:xfrm>
                  <a:off x="-1766436" y="973696"/>
                  <a:ext cx="287390" cy="310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grp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nvGrpSpPr>
              <p:cNvPr id="97" name="Group 96"/>
              <p:cNvGrpSpPr/>
              <p:nvPr/>
            </p:nvGrpSpPr>
            <p:grpSpPr>
              <a:xfrm flipH="1">
                <a:off x="-452846" y="873216"/>
                <a:ext cx="201230" cy="369682"/>
                <a:chOff x="3468576" y="755975"/>
                <a:chExt cx="287391" cy="527971"/>
              </a:xfrm>
              <a:grpFill/>
            </p:grpSpPr>
            <p:sp>
              <p:nvSpPr>
                <p:cNvPr id="98" name="Oval 6"/>
                <p:cNvSpPr>
                  <a:spLocks noChangeArrowheads="1"/>
                </p:cNvSpPr>
                <p:nvPr/>
              </p:nvSpPr>
              <p:spPr bwMode="auto">
                <a:xfrm>
                  <a:off x="3548398" y="755975"/>
                  <a:ext cx="194496" cy="195584"/>
                </a:xfrm>
                <a:prstGeom prst="ellipse">
                  <a:avLst/>
                </a:prstGeom>
                <a:grp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99" name="Freeform 7"/>
                <p:cNvSpPr>
                  <a:spLocks/>
                </p:cNvSpPr>
                <p:nvPr/>
              </p:nvSpPr>
              <p:spPr bwMode="auto">
                <a:xfrm>
                  <a:off x="3468576" y="973696"/>
                  <a:ext cx="287391" cy="310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grp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grpSp>
      <p:grpSp>
        <p:nvGrpSpPr>
          <p:cNvPr id="15" name="Group 14"/>
          <p:cNvGrpSpPr/>
          <p:nvPr/>
        </p:nvGrpSpPr>
        <p:grpSpPr>
          <a:xfrm>
            <a:off x="742089" y="1781457"/>
            <a:ext cx="6263267" cy="4434364"/>
            <a:chOff x="707152" y="1470784"/>
            <a:chExt cx="6478234" cy="4683725"/>
          </a:xfrm>
        </p:grpSpPr>
        <p:sp>
          <p:nvSpPr>
            <p:cNvPr id="161" name="Rectangle 160"/>
            <p:cNvSpPr/>
            <p:nvPr/>
          </p:nvSpPr>
          <p:spPr bwMode="auto">
            <a:xfrm>
              <a:off x="2348600" y="1809720"/>
              <a:ext cx="4836786" cy="3057555"/>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3666" fontAlgn="base"/>
              <a:r>
                <a:rPr lang="en-US" sz="1372" dirty="0">
                  <a:solidFill>
                    <a:srgbClr val="0171B0"/>
                  </a:solidFill>
                  <a:latin typeface="Segoe UI Semibold" panose="020B0702040204020203" pitchFamily="34" charset="0"/>
                  <a:ea typeface="Segoe UI" pitchFamily="34" charset="0"/>
                  <a:cs typeface="Segoe UI" pitchFamily="34" charset="0"/>
                </a:rPr>
                <a:t>Customer VMs</a:t>
              </a:r>
            </a:p>
          </p:txBody>
        </p:sp>
        <p:sp>
          <p:nvSpPr>
            <p:cNvPr id="162" name="Rectangle 161"/>
            <p:cNvSpPr/>
            <p:nvPr/>
          </p:nvSpPr>
          <p:spPr bwMode="auto">
            <a:xfrm>
              <a:off x="2348600" y="1470784"/>
              <a:ext cx="4836786" cy="338936"/>
            </a:xfrm>
            <a:prstGeom prst="rect">
              <a:avLst/>
            </a:prstGeom>
            <a:solidFill>
              <a:srgbClr val="247BC2"/>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3666" fontAlgn="base"/>
              <a:r>
                <a:rPr lang="en-US" sz="1568" dirty="0">
                  <a:solidFill>
                    <a:srgbClr val="FFFFFF"/>
                  </a:solidFill>
                  <a:latin typeface="Segoe UI Light"/>
                  <a:ea typeface="Segoe UI" pitchFamily="34" charset="0"/>
                  <a:cs typeface="Segoe UI" pitchFamily="34" charset="0"/>
                </a:rPr>
                <a:t>Microsoft Azure</a:t>
              </a:r>
            </a:p>
          </p:txBody>
        </p:sp>
        <p:grpSp>
          <p:nvGrpSpPr>
            <p:cNvPr id="156" name="Group 155"/>
            <p:cNvGrpSpPr/>
            <p:nvPr/>
          </p:nvGrpSpPr>
          <p:grpSpPr>
            <a:xfrm>
              <a:off x="2455719" y="5686895"/>
              <a:ext cx="455221" cy="467614"/>
              <a:chOff x="779108" y="4914326"/>
              <a:chExt cx="313068" cy="321591"/>
            </a:xfrm>
          </p:grpSpPr>
          <p:sp>
            <p:nvSpPr>
              <p:cNvPr id="157" name="Rounded Rectangle 156"/>
              <p:cNvSpPr/>
              <p:nvPr/>
            </p:nvSpPr>
            <p:spPr>
              <a:xfrm>
                <a:off x="779108" y="4914326"/>
                <a:ext cx="313068" cy="321591"/>
              </a:xfrm>
              <a:prstGeom prst="roundRect">
                <a:avLst>
                  <a:gd name="adj" fmla="val 1134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1"/>
                <a:endParaRPr lang="en-US" sz="1765" dirty="0">
                  <a:solidFill>
                    <a:prstClr val="white"/>
                  </a:solidFill>
                </a:endParaRPr>
              </a:p>
            </p:txBody>
          </p:sp>
          <p:grpSp>
            <p:nvGrpSpPr>
              <p:cNvPr id="158" name="Group 157"/>
              <p:cNvGrpSpPr/>
              <p:nvPr/>
            </p:nvGrpSpPr>
            <p:grpSpPr>
              <a:xfrm>
                <a:off x="805031" y="4955382"/>
                <a:ext cx="261222" cy="225192"/>
                <a:chOff x="1401890" y="4127209"/>
                <a:chExt cx="276247" cy="238144"/>
              </a:xfrm>
            </p:grpSpPr>
            <p:sp>
              <p:nvSpPr>
                <p:cNvPr id="159" name="Isosceles Triangle 158"/>
                <p:cNvSpPr/>
                <p:nvPr/>
              </p:nvSpPr>
              <p:spPr bwMode="auto">
                <a:xfrm>
                  <a:off x="1401890" y="4127209"/>
                  <a:ext cx="276247" cy="23814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a:off x="1438328" y="4168146"/>
                  <a:ext cx="203371" cy="175318"/>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ctr" anchorCtr="0" forceAA="0" compatLnSpc="1">
                  <a:prstTxWarp prst="textNoShape">
                    <a:avLst/>
                  </a:prstTxWarp>
                  <a:noAutofit/>
                </a:bodyPr>
                <a:lstStyle/>
                <a:p>
                  <a:pPr algn="ctr" defTabSz="914102" fontAlgn="base"/>
                  <a:r>
                    <a:rPr lang="en-US" sz="980" b="1" dirty="0">
                      <a:solidFill>
                        <a:srgbClr val="FFFFFF"/>
                      </a:solidFill>
                      <a:ea typeface="Segoe UI" pitchFamily="34" charset="0"/>
                      <a:cs typeface="Segoe UI" pitchFamily="34" charset="0"/>
                    </a:rPr>
                    <a:t>!</a:t>
                  </a:r>
                </a:p>
              </p:txBody>
            </p:sp>
          </p:grpSp>
        </p:grpSp>
        <p:sp>
          <p:nvSpPr>
            <p:cNvPr id="153" name="Rectangle 152"/>
            <p:cNvSpPr/>
            <p:nvPr/>
          </p:nvSpPr>
          <p:spPr>
            <a:xfrm>
              <a:off x="1252944" y="1494837"/>
              <a:ext cx="1088303" cy="670821"/>
            </a:xfrm>
            <a:prstGeom prst="rect">
              <a:avLst/>
            </a:prstGeom>
          </p:spPr>
          <p:txBody>
            <a:bodyPr wrap="square" lIns="91376" tIns="45687" rIns="91376" bIns="45687" anchor="ctr">
              <a:spAutoFit/>
            </a:bodyPr>
            <a:lstStyle/>
            <a:p>
              <a:pPr defTabSz="913707"/>
              <a:r>
                <a:rPr lang="en-US" sz="1176" dirty="0">
                  <a:solidFill>
                    <a:srgbClr val="0171B0"/>
                  </a:solidFill>
                  <a:latin typeface="Segoe UI Semibold" panose="020B0702040204020203" pitchFamily="34" charset="0"/>
                </a:rPr>
                <a:t>Enable</a:t>
              </a:r>
              <a:br>
                <a:rPr lang="en-US" sz="1176" dirty="0">
                  <a:solidFill>
                    <a:srgbClr val="0171B0"/>
                  </a:solidFill>
                  <a:latin typeface="Segoe UI Semibold" panose="020B0702040204020203" pitchFamily="34" charset="0"/>
                </a:rPr>
              </a:br>
              <a:r>
                <a:rPr lang="en-US" sz="1176" dirty="0">
                  <a:solidFill>
                    <a:srgbClr val="0171B0"/>
                  </a:solidFill>
                  <a:latin typeface="Segoe UI Semibold" panose="020B0702040204020203" pitchFamily="34" charset="0"/>
                </a:rPr>
                <a:t>Monitoring</a:t>
              </a:r>
              <a:br>
                <a:rPr lang="en-US" sz="1176" dirty="0">
                  <a:solidFill>
                    <a:srgbClr val="0171B0"/>
                  </a:solidFill>
                  <a:latin typeface="Segoe UI Semibold" panose="020B0702040204020203" pitchFamily="34" charset="0"/>
                </a:rPr>
              </a:br>
              <a:r>
                <a:rPr lang="en-US" sz="1176" dirty="0">
                  <a:solidFill>
                    <a:srgbClr val="0171B0"/>
                  </a:solidFill>
                  <a:latin typeface="Segoe UI Semibold" panose="020B0702040204020203" pitchFamily="34" charset="0"/>
                </a:rPr>
                <a:t>Agent</a:t>
              </a:r>
            </a:p>
          </p:txBody>
        </p:sp>
        <p:sp>
          <p:nvSpPr>
            <p:cNvPr id="154" name="Freeform 9"/>
            <p:cNvSpPr>
              <a:spLocks/>
            </p:cNvSpPr>
            <p:nvPr/>
          </p:nvSpPr>
          <p:spPr bwMode="auto">
            <a:xfrm>
              <a:off x="707152" y="1596506"/>
              <a:ext cx="648187" cy="467482"/>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lumMod val="50000"/>
              </a:schemeClr>
            </a:solidFill>
            <a:ln w="0">
              <a:noFill/>
              <a:prstDash val="solid"/>
              <a:round/>
              <a:headEnd/>
              <a:tailEnd/>
            </a:ln>
          </p:spPr>
          <p:txBody>
            <a:bodyPr vert="horz" wrap="square" lIns="91376" tIns="45687" rIns="91376" bIns="45687" numCol="1" anchor="t" anchorCtr="0" compatLnSpc="1">
              <a:prstTxWarp prst="textNoShape">
                <a:avLst/>
              </a:prstTxWarp>
            </a:bodyPr>
            <a:lstStyle/>
            <a:p>
              <a:pPr defTabSz="913707"/>
              <a:endParaRPr lang="en-US" sz="1765" dirty="0">
                <a:solidFill>
                  <a:prstClr val="black"/>
                </a:solidFill>
              </a:endParaRPr>
            </a:p>
          </p:txBody>
        </p:sp>
        <p:sp>
          <p:nvSpPr>
            <p:cNvPr id="149" name="Rectangle 148"/>
            <p:cNvSpPr/>
            <p:nvPr/>
          </p:nvSpPr>
          <p:spPr>
            <a:xfrm>
              <a:off x="4588230" y="4937639"/>
              <a:ext cx="2592627" cy="382245"/>
            </a:xfrm>
            <a:prstGeom prst="rect">
              <a:avLst/>
            </a:prstGeom>
          </p:spPr>
          <p:txBody>
            <a:bodyPr wrap="square" lIns="0" tIns="0" rIns="0" bIns="0">
              <a:spAutoFit/>
            </a:bodyPr>
            <a:lstStyle/>
            <a:p>
              <a:pPr defTabSz="913707"/>
              <a:r>
                <a:rPr lang="en-US" sz="1176" dirty="0">
                  <a:solidFill>
                    <a:srgbClr val="0171B0"/>
                  </a:solidFill>
                  <a:latin typeface="Segoe UI Semibold" panose="020B0702040204020203" pitchFamily="34" charset="0"/>
                </a:rPr>
                <a:t>Extract event information to SIEM or other reporting system </a:t>
              </a:r>
            </a:p>
          </p:txBody>
        </p:sp>
        <p:grpSp>
          <p:nvGrpSpPr>
            <p:cNvPr id="150" name="Group 149"/>
            <p:cNvGrpSpPr/>
            <p:nvPr/>
          </p:nvGrpSpPr>
          <p:grpSpPr>
            <a:xfrm>
              <a:off x="4084872" y="4976561"/>
              <a:ext cx="412608" cy="423842"/>
              <a:chOff x="3249724" y="4021618"/>
              <a:chExt cx="283762" cy="291488"/>
            </a:xfrm>
          </p:grpSpPr>
          <p:sp>
            <p:nvSpPr>
              <p:cNvPr id="151" name="Rounded Rectangle 150"/>
              <p:cNvSpPr/>
              <p:nvPr/>
            </p:nvSpPr>
            <p:spPr>
              <a:xfrm>
                <a:off x="3249724" y="4021618"/>
                <a:ext cx="283762" cy="29148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1"/>
                <a:endParaRPr lang="en-US" sz="1765" dirty="0">
                  <a:solidFill>
                    <a:prstClr val="white"/>
                  </a:solidFill>
                </a:endParaRPr>
              </a:p>
            </p:txBody>
          </p:sp>
          <p:pic>
            <p:nvPicPr>
              <p:cNvPr id="152" name="Picture 151" descr="C:\Users\victor.melniciuc\Desktop\----Test Folder\Icon Works\UI\PNGs\Accept.png"/>
              <p:cNvPicPr preferRelativeResize="0">
                <a:picLocks noChangeArrowheads="1"/>
              </p:cNvPicPr>
              <p:nvPr/>
            </p:nvPicPr>
            <p:blipFill>
              <a:blip r:embed="rId7" cstate="print">
                <a:extLst/>
              </a:blip>
              <a:srcRect/>
              <a:stretch>
                <a:fillRect/>
              </a:stretch>
            </p:blipFill>
            <p:spPr bwMode="auto">
              <a:xfrm>
                <a:off x="3282996" y="4058768"/>
                <a:ext cx="217218" cy="217187"/>
              </a:xfrm>
              <a:prstGeom prst="rect">
                <a:avLst/>
              </a:prstGeom>
              <a:noFill/>
              <a:effectLst/>
            </p:spPr>
          </p:pic>
        </p:grpSp>
        <p:grpSp>
          <p:nvGrpSpPr>
            <p:cNvPr id="115" name="Group 114"/>
            <p:cNvGrpSpPr/>
            <p:nvPr/>
          </p:nvGrpSpPr>
          <p:grpSpPr>
            <a:xfrm>
              <a:off x="774755" y="2844336"/>
              <a:ext cx="1112542" cy="1431916"/>
              <a:chOff x="1254201" y="2351582"/>
              <a:chExt cx="1112542" cy="1431916"/>
            </a:xfrm>
          </p:grpSpPr>
          <p:sp>
            <p:nvSpPr>
              <p:cNvPr id="146" name="TextBox 152"/>
              <p:cNvSpPr txBox="1"/>
              <p:nvPr/>
            </p:nvSpPr>
            <p:spPr>
              <a:xfrm>
                <a:off x="1378000" y="3401253"/>
                <a:ext cx="864944" cy="3822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07"/>
                <a:r>
                  <a:rPr lang="en-US" sz="1176" dirty="0">
                    <a:solidFill>
                      <a:srgbClr val="0171B0"/>
                    </a:solidFill>
                    <a:latin typeface="Segoe UI Semibold" panose="020B0702040204020203" pitchFamily="34" charset="0"/>
                  </a:rPr>
                  <a:t>Customer</a:t>
                </a:r>
              </a:p>
              <a:p>
                <a:pPr algn="ctr" defTabSz="913707"/>
                <a:r>
                  <a:rPr lang="en-US" sz="1176" dirty="0">
                    <a:solidFill>
                      <a:srgbClr val="0171B0"/>
                    </a:solidFill>
                    <a:latin typeface="Segoe UI Semibold" panose="020B0702040204020203" pitchFamily="34" charset="0"/>
                  </a:rPr>
                  <a:t>Admin</a:t>
                </a:r>
              </a:p>
            </p:txBody>
          </p:sp>
          <p:pic>
            <p:nvPicPr>
              <p:cNvPr id="147" name="Picture 146"/>
              <p:cNvPicPr>
                <a:picLocks noChangeAspect="1"/>
              </p:cNvPicPr>
              <p:nvPr/>
            </p:nvPicPr>
            <p:blipFill>
              <a:blip r:embed="rId8"/>
              <a:stretch>
                <a:fillRect/>
              </a:stretch>
            </p:blipFill>
            <p:spPr>
              <a:xfrm>
                <a:off x="1254201" y="2351582"/>
                <a:ext cx="1112542" cy="1026175"/>
              </a:xfrm>
              <a:prstGeom prst="rect">
                <a:avLst/>
              </a:prstGeom>
            </p:spPr>
          </p:pic>
          <p:sp>
            <p:nvSpPr>
              <p:cNvPr id="148" name="TextBox 152"/>
              <p:cNvSpPr txBox="1"/>
              <p:nvPr/>
            </p:nvSpPr>
            <p:spPr>
              <a:xfrm>
                <a:off x="1480294" y="2576535"/>
                <a:ext cx="660357" cy="3822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07"/>
                <a:r>
                  <a:rPr lang="en-US" sz="1176" dirty="0">
                    <a:solidFill>
                      <a:srgbClr val="0171B0"/>
                    </a:solidFill>
                    <a:latin typeface="Segoe UI Semibold" panose="020B0702040204020203" pitchFamily="34" charset="0"/>
                  </a:rPr>
                  <a:t>Portal</a:t>
                </a:r>
              </a:p>
              <a:p>
                <a:pPr algn="ctr" defTabSz="913707"/>
                <a:r>
                  <a:rPr lang="en-US" sz="1176" dirty="0">
                    <a:solidFill>
                      <a:srgbClr val="0171B0"/>
                    </a:solidFill>
                    <a:latin typeface="Segoe UI Semibold" panose="020B0702040204020203" pitchFamily="34" charset="0"/>
                  </a:rPr>
                  <a:t>SMAPI</a:t>
                </a:r>
              </a:p>
            </p:txBody>
          </p:sp>
        </p:grpSp>
        <p:sp>
          <p:nvSpPr>
            <p:cNvPr id="118" name="Rectangle 117"/>
            <p:cNvSpPr/>
            <p:nvPr/>
          </p:nvSpPr>
          <p:spPr>
            <a:xfrm>
              <a:off x="2956339" y="4251586"/>
              <a:ext cx="429702" cy="175207"/>
            </a:xfrm>
            <a:prstGeom prst="rect">
              <a:avLst/>
            </a:prstGeom>
          </p:spPr>
          <p:txBody>
            <a:bodyPr wrap="square" lIns="0" tIns="0" rIns="0" bIns="0" anchor="ctr">
              <a:spAutoFit/>
            </a:bodyPr>
            <a:lstStyle/>
            <a:p>
              <a:pPr algn="ctr"/>
              <a:r>
                <a:rPr lang="en-US" sz="1078" dirty="0">
                  <a:solidFill>
                    <a:srgbClr val="0171B0"/>
                  </a:solidFill>
                  <a:latin typeface="Segoe UI Semibold" panose="020B0702040204020203" pitchFamily="34" charset="0"/>
                </a:rPr>
                <a:t>Events</a:t>
              </a:r>
            </a:p>
          </p:txBody>
        </p:sp>
        <p:sp>
          <p:nvSpPr>
            <p:cNvPr id="129" name="Rectangle 128"/>
            <p:cNvSpPr/>
            <p:nvPr/>
          </p:nvSpPr>
          <p:spPr bwMode="auto">
            <a:xfrm>
              <a:off x="2950930" y="2153556"/>
              <a:ext cx="4142232" cy="1448967"/>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3666" fontAlgn="base"/>
              <a:endParaRPr lang="en-US" sz="1372" dirty="0">
                <a:solidFill>
                  <a:srgbClr val="0078D7"/>
                </a:solidFill>
                <a:latin typeface="Segoe UI Semibold" panose="020B0702040204020203" pitchFamily="34" charset="0"/>
                <a:ea typeface="Segoe UI" pitchFamily="34" charset="0"/>
                <a:cs typeface="Segoe UI" pitchFamily="34" charset="0"/>
              </a:endParaRPr>
            </a:p>
          </p:txBody>
        </p:sp>
        <p:grpSp>
          <p:nvGrpSpPr>
            <p:cNvPr id="8" name="Group 7"/>
            <p:cNvGrpSpPr/>
            <p:nvPr/>
          </p:nvGrpSpPr>
          <p:grpSpPr>
            <a:xfrm>
              <a:off x="3096979" y="2386337"/>
              <a:ext cx="1065184" cy="981161"/>
              <a:chOff x="3096979" y="2438400"/>
              <a:chExt cx="1065184" cy="981161"/>
            </a:xfrm>
          </p:grpSpPr>
          <p:grpSp>
            <p:nvGrpSpPr>
              <p:cNvPr id="4" name="Group 3"/>
              <p:cNvGrpSpPr/>
              <p:nvPr/>
            </p:nvGrpSpPr>
            <p:grpSpPr>
              <a:xfrm>
                <a:off x="3107722" y="2438400"/>
                <a:ext cx="1054441" cy="731288"/>
                <a:chOff x="3155021" y="2558672"/>
                <a:chExt cx="881021" cy="611016"/>
              </a:xfrm>
            </p:grpSpPr>
            <p:pic>
              <p:nvPicPr>
                <p:cNvPr id="143" name="Picture 142"/>
                <p:cNvPicPr>
                  <a:picLocks noChangeAspect="1"/>
                </p:cNvPicPr>
                <p:nvPr/>
              </p:nvPicPr>
              <p:blipFill>
                <a:blip r:embed="rId9">
                  <a:duotone>
                    <a:prstClr val="black"/>
                    <a:schemeClr val="tx2">
                      <a:tint val="45000"/>
                      <a:satMod val="400000"/>
                    </a:schemeClr>
                  </a:duotone>
                </a:blip>
                <a:stretch>
                  <a:fillRect/>
                </a:stretch>
              </p:blipFill>
              <p:spPr>
                <a:xfrm>
                  <a:off x="3155021" y="2726515"/>
                  <a:ext cx="482328" cy="443173"/>
                </a:xfrm>
                <a:prstGeom prst="rect">
                  <a:avLst/>
                </a:prstGeom>
              </p:spPr>
            </p:pic>
            <p:sp>
              <p:nvSpPr>
                <p:cNvPr id="144" name="Freeform 13"/>
                <p:cNvSpPr>
                  <a:spLocks/>
                </p:cNvSpPr>
                <p:nvPr/>
              </p:nvSpPr>
              <p:spPr bwMode="auto">
                <a:xfrm>
                  <a:off x="3567411" y="2558672"/>
                  <a:ext cx="468631" cy="339517"/>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lumMod val="50000"/>
                  </a:schemeClr>
                </a:solidFill>
                <a:ln w="0">
                  <a:noFill/>
                  <a:prstDash val="solid"/>
                  <a:round/>
                  <a:headEnd/>
                  <a:tailEnd/>
                </a:ln>
              </p:spPr>
              <p:txBody>
                <a:bodyPr vert="horz" wrap="square" lIns="91376" tIns="45687" rIns="91376" bIns="45687" numCol="1" anchor="t" anchorCtr="0" compatLnSpc="1">
                  <a:prstTxWarp prst="textNoShape">
                    <a:avLst/>
                  </a:prstTxWarp>
                </a:bodyPr>
                <a:lstStyle/>
                <a:p>
                  <a:pPr defTabSz="913707"/>
                  <a:endParaRPr lang="en-US" sz="1765" dirty="0">
                    <a:solidFill>
                      <a:prstClr val="black"/>
                    </a:solidFill>
                  </a:endParaRPr>
                </a:p>
              </p:txBody>
            </p:sp>
          </p:grpSp>
          <p:sp>
            <p:nvSpPr>
              <p:cNvPr id="145" name="TextBox 146"/>
              <p:cNvSpPr txBox="1"/>
              <p:nvPr/>
            </p:nvSpPr>
            <p:spPr>
              <a:xfrm>
                <a:off x="3096979" y="3244354"/>
                <a:ext cx="671524" cy="17520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78" dirty="0">
                    <a:solidFill>
                      <a:srgbClr val="0171B0"/>
                    </a:solidFill>
                    <a:latin typeface="Segoe UI Semibold" panose="020B0702040204020203" pitchFamily="34" charset="0"/>
                  </a:rPr>
                  <a:t>Guest VM</a:t>
                </a:r>
              </a:p>
            </p:txBody>
          </p:sp>
        </p:grpSp>
        <p:grpSp>
          <p:nvGrpSpPr>
            <p:cNvPr id="9" name="Group 8"/>
            <p:cNvGrpSpPr/>
            <p:nvPr/>
          </p:nvGrpSpPr>
          <p:grpSpPr>
            <a:xfrm>
              <a:off x="4529588" y="2386337"/>
              <a:ext cx="1068948" cy="981161"/>
              <a:chOff x="4627007" y="2438400"/>
              <a:chExt cx="1068948" cy="981161"/>
            </a:xfrm>
          </p:grpSpPr>
          <p:grpSp>
            <p:nvGrpSpPr>
              <p:cNvPr id="5" name="Group 4"/>
              <p:cNvGrpSpPr/>
              <p:nvPr/>
            </p:nvGrpSpPr>
            <p:grpSpPr>
              <a:xfrm>
                <a:off x="4633887" y="2438400"/>
                <a:ext cx="1062068" cy="731288"/>
                <a:chOff x="4681187" y="2558672"/>
                <a:chExt cx="887394" cy="611016"/>
              </a:xfrm>
            </p:grpSpPr>
            <p:pic>
              <p:nvPicPr>
                <p:cNvPr id="140" name="Picture 139"/>
                <p:cNvPicPr>
                  <a:picLocks noChangeAspect="1"/>
                </p:cNvPicPr>
                <p:nvPr/>
              </p:nvPicPr>
              <p:blipFill>
                <a:blip r:embed="rId9">
                  <a:duotone>
                    <a:prstClr val="black"/>
                    <a:schemeClr val="tx2">
                      <a:tint val="45000"/>
                      <a:satMod val="400000"/>
                    </a:schemeClr>
                  </a:duotone>
                </a:blip>
                <a:stretch>
                  <a:fillRect/>
                </a:stretch>
              </p:blipFill>
              <p:spPr>
                <a:xfrm>
                  <a:off x="4681187" y="2726515"/>
                  <a:ext cx="482327" cy="443173"/>
                </a:xfrm>
                <a:prstGeom prst="rect">
                  <a:avLst/>
                </a:prstGeom>
              </p:spPr>
            </p:pic>
            <p:sp>
              <p:nvSpPr>
                <p:cNvPr id="141" name="Freeform 13"/>
                <p:cNvSpPr>
                  <a:spLocks/>
                </p:cNvSpPr>
                <p:nvPr/>
              </p:nvSpPr>
              <p:spPr bwMode="auto">
                <a:xfrm>
                  <a:off x="5099951" y="2558672"/>
                  <a:ext cx="468630" cy="339517"/>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lumMod val="50000"/>
                  </a:schemeClr>
                </a:solidFill>
                <a:ln w="0">
                  <a:noFill/>
                  <a:prstDash val="solid"/>
                  <a:round/>
                  <a:headEnd/>
                  <a:tailEnd/>
                </a:ln>
              </p:spPr>
              <p:txBody>
                <a:bodyPr vert="horz" wrap="square" lIns="91376" tIns="45687" rIns="91376" bIns="45687" numCol="1" anchor="t" anchorCtr="0" compatLnSpc="1">
                  <a:prstTxWarp prst="textNoShape">
                    <a:avLst/>
                  </a:prstTxWarp>
                </a:bodyPr>
                <a:lstStyle/>
                <a:p>
                  <a:pPr defTabSz="913707"/>
                  <a:endParaRPr lang="en-US" sz="1765" dirty="0">
                    <a:solidFill>
                      <a:prstClr val="black"/>
                    </a:solidFill>
                  </a:endParaRPr>
                </a:p>
              </p:txBody>
            </p:sp>
          </p:grpSp>
          <p:sp>
            <p:nvSpPr>
              <p:cNvPr id="142" name="TextBox 146"/>
              <p:cNvSpPr txBox="1"/>
              <p:nvPr/>
            </p:nvSpPr>
            <p:spPr>
              <a:xfrm>
                <a:off x="4627007" y="3244354"/>
                <a:ext cx="671524" cy="17520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78" dirty="0">
                    <a:solidFill>
                      <a:srgbClr val="0171B0"/>
                    </a:solidFill>
                    <a:latin typeface="Segoe UI Semibold" panose="020B0702040204020203" pitchFamily="34" charset="0"/>
                  </a:rPr>
                  <a:t>Guest VM</a:t>
                </a:r>
              </a:p>
            </p:txBody>
          </p:sp>
        </p:grpSp>
        <p:grpSp>
          <p:nvGrpSpPr>
            <p:cNvPr id="10" name="Group 9"/>
            <p:cNvGrpSpPr/>
            <p:nvPr/>
          </p:nvGrpSpPr>
          <p:grpSpPr>
            <a:xfrm>
              <a:off x="5972842" y="2390468"/>
              <a:ext cx="1018317" cy="972899"/>
              <a:chOff x="5972842" y="2446663"/>
              <a:chExt cx="1018317" cy="972899"/>
            </a:xfrm>
          </p:grpSpPr>
          <p:grpSp>
            <p:nvGrpSpPr>
              <p:cNvPr id="7" name="Group 6"/>
              <p:cNvGrpSpPr/>
              <p:nvPr/>
            </p:nvGrpSpPr>
            <p:grpSpPr>
              <a:xfrm>
                <a:off x="5972842" y="2446663"/>
                <a:ext cx="1018317" cy="681049"/>
                <a:chOff x="6132831" y="2558672"/>
                <a:chExt cx="850839" cy="569040"/>
              </a:xfrm>
            </p:grpSpPr>
            <p:sp>
              <p:nvSpPr>
                <p:cNvPr id="137" name="Freeform 13"/>
                <p:cNvSpPr>
                  <a:spLocks/>
                </p:cNvSpPr>
                <p:nvPr/>
              </p:nvSpPr>
              <p:spPr bwMode="auto">
                <a:xfrm>
                  <a:off x="6515040" y="2558672"/>
                  <a:ext cx="468630" cy="339517"/>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lumMod val="50000"/>
                  </a:schemeClr>
                </a:solidFill>
                <a:ln w="0">
                  <a:noFill/>
                  <a:prstDash val="solid"/>
                  <a:round/>
                  <a:headEnd/>
                  <a:tailEnd/>
                </a:ln>
              </p:spPr>
              <p:txBody>
                <a:bodyPr vert="horz" wrap="square" lIns="91376" tIns="45687" rIns="91376" bIns="45687" numCol="1" anchor="t" anchorCtr="0" compatLnSpc="1">
                  <a:prstTxWarp prst="textNoShape">
                    <a:avLst/>
                  </a:prstTxWarp>
                </a:bodyPr>
                <a:lstStyle/>
                <a:p>
                  <a:pPr defTabSz="913707"/>
                  <a:endParaRPr lang="en-US" sz="1765" dirty="0">
                    <a:solidFill>
                      <a:prstClr val="black"/>
                    </a:solidFill>
                  </a:endParaRPr>
                </a:p>
              </p:txBody>
            </p:sp>
            <p:pic>
              <p:nvPicPr>
                <p:cNvPr id="138" name="Picture 137"/>
                <p:cNvPicPr>
                  <a:picLocks noChangeAspect="1"/>
                </p:cNvPicPr>
                <p:nvPr/>
              </p:nvPicPr>
              <p:blipFill>
                <a:blip r:embed="rId10">
                  <a:duotone>
                    <a:prstClr val="black"/>
                    <a:schemeClr val="tx2">
                      <a:tint val="45000"/>
                      <a:satMod val="400000"/>
                    </a:schemeClr>
                  </a:duotone>
                </a:blip>
                <a:stretch>
                  <a:fillRect/>
                </a:stretch>
              </p:blipFill>
              <p:spPr>
                <a:xfrm>
                  <a:off x="6132831" y="2688966"/>
                  <a:ext cx="523060" cy="438746"/>
                </a:xfrm>
                <a:prstGeom prst="rect">
                  <a:avLst/>
                </a:prstGeom>
              </p:spPr>
            </p:pic>
          </p:grpSp>
          <p:sp>
            <p:nvSpPr>
              <p:cNvPr id="139" name="TextBox 146"/>
              <p:cNvSpPr txBox="1"/>
              <p:nvPr/>
            </p:nvSpPr>
            <p:spPr>
              <a:xfrm>
                <a:off x="5979365" y="3244355"/>
                <a:ext cx="1005270" cy="17520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78" dirty="0">
                    <a:solidFill>
                      <a:srgbClr val="0171B0"/>
                    </a:solidFill>
                    <a:latin typeface="Segoe UI Semibold" panose="020B0702040204020203" pitchFamily="34" charset="0"/>
                  </a:rPr>
                  <a:t>Cloud Services</a:t>
                </a:r>
              </a:p>
            </p:txBody>
          </p:sp>
        </p:grpSp>
        <p:cxnSp>
          <p:nvCxnSpPr>
            <p:cNvPr id="121" name="Elbow Connector 120"/>
            <p:cNvCxnSpPr/>
            <p:nvPr/>
          </p:nvCxnSpPr>
          <p:spPr>
            <a:xfrm rot="5400000" flipH="1" flipV="1">
              <a:off x="2066365" y="1717867"/>
              <a:ext cx="365760" cy="1836438"/>
            </a:xfrm>
            <a:prstGeom prst="bentConnector2">
              <a:avLst/>
            </a:prstGeom>
            <a:ln w="12700">
              <a:solidFill>
                <a:schemeClr val="bg1">
                  <a:lumMod val="50000"/>
                </a:schemeClr>
              </a:solidFill>
              <a:prstDash val="sysDot"/>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3" name="Elbow Connector 122"/>
            <p:cNvCxnSpPr/>
            <p:nvPr/>
          </p:nvCxnSpPr>
          <p:spPr>
            <a:xfrm rot="10800000">
              <a:off x="1291173" y="4316490"/>
              <a:ext cx="1097280" cy="1600200"/>
            </a:xfrm>
            <a:prstGeom prst="bentConnector2">
              <a:avLst/>
            </a:prstGeom>
            <a:ln w="12700">
              <a:solidFill>
                <a:schemeClr val="bg1">
                  <a:lumMod val="50000"/>
                </a:schemeClr>
              </a:solidFill>
              <a:prstDash val="sysDot"/>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sp>
          <p:nvSpPr>
            <p:cNvPr id="125" name="TextBox 128"/>
            <p:cNvSpPr txBox="1"/>
            <p:nvPr/>
          </p:nvSpPr>
          <p:spPr>
            <a:xfrm>
              <a:off x="6170998" y="4254551"/>
              <a:ext cx="748102" cy="17520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78" dirty="0">
                  <a:solidFill>
                    <a:srgbClr val="0171B0"/>
                  </a:solidFill>
                  <a:latin typeface="Segoe UI Semibold" panose="020B0702040204020203" pitchFamily="34" charset="0"/>
                </a:rPr>
                <a:t>HDInsight</a:t>
              </a:r>
            </a:p>
          </p:txBody>
        </p:sp>
        <p:cxnSp>
          <p:nvCxnSpPr>
            <p:cNvPr id="86" name="Elbow Connector 85"/>
            <p:cNvCxnSpPr>
              <a:stCxn id="151" idx="2"/>
            </p:cNvCxnSpPr>
            <p:nvPr/>
          </p:nvCxnSpPr>
          <p:spPr>
            <a:xfrm rot="5400000">
              <a:off x="3835209" y="5391722"/>
              <a:ext cx="447287" cy="464649"/>
            </a:xfrm>
            <a:prstGeom prst="bentConnector2">
              <a:avLst/>
            </a:prstGeom>
            <a:ln w="12700">
              <a:solidFill>
                <a:schemeClr val="bg1">
                  <a:lumMod val="50000"/>
                </a:schemeClr>
              </a:solidFill>
              <a:prstDash val="sysDot"/>
              <a:miter lim="800000"/>
              <a:headEnd w="lg" len="med"/>
              <a:tailEnd type="triangle" w="med" len="sm"/>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bwMode="auto">
            <a:xfrm>
              <a:off x="3514725" y="3600450"/>
              <a:ext cx="2514600" cy="723900"/>
            </a:xfrm>
            <a:custGeom>
              <a:avLst/>
              <a:gdLst>
                <a:gd name="connsiteX0" fmla="*/ 0 w 2514600"/>
                <a:gd name="connsiteY0" fmla="*/ 0 h 723900"/>
                <a:gd name="connsiteX1" fmla="*/ 0 w 2514600"/>
                <a:gd name="connsiteY1" fmla="*/ 723900 h 723900"/>
                <a:gd name="connsiteX2" fmla="*/ 2514600 w 2514600"/>
                <a:gd name="connsiteY2" fmla="*/ 723900 h 723900"/>
              </a:gdLst>
              <a:ahLst/>
              <a:cxnLst>
                <a:cxn ang="0">
                  <a:pos x="connsiteX0" y="connsiteY0"/>
                </a:cxn>
                <a:cxn ang="0">
                  <a:pos x="connsiteX1" y="connsiteY1"/>
                </a:cxn>
                <a:cxn ang="0">
                  <a:pos x="connsiteX2" y="connsiteY2"/>
                </a:cxn>
              </a:cxnLst>
              <a:rect l="l" t="t" r="r" b="b"/>
              <a:pathLst>
                <a:path w="2514600" h="723900">
                  <a:moveTo>
                    <a:pt x="0" y="0"/>
                  </a:moveTo>
                  <a:lnTo>
                    <a:pt x="0" y="723900"/>
                  </a:lnTo>
                  <a:lnTo>
                    <a:pt x="2514600" y="723900"/>
                  </a:lnTo>
                </a:path>
              </a:pathLst>
            </a:custGeom>
            <a:ln w="12700">
              <a:solidFill>
                <a:schemeClr val="bg1">
                  <a:lumMod val="50000"/>
                </a:schemeClr>
              </a:solidFill>
              <a:prstDash val="sysDot"/>
              <a:miter lim="800000"/>
              <a:headEnd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dirty="0">
                <a:solidFill>
                  <a:srgbClr val="505050"/>
                </a:solidFill>
              </a:endParaRPr>
            </a:p>
          </p:txBody>
        </p:sp>
        <p:sp>
          <p:nvSpPr>
            <p:cNvPr id="126" name="TextBox 132"/>
            <p:cNvSpPr txBox="1"/>
            <p:nvPr/>
          </p:nvSpPr>
          <p:spPr>
            <a:xfrm>
              <a:off x="4795876" y="4169911"/>
              <a:ext cx="574665" cy="350413"/>
            </a:xfrm>
            <a:prstGeom prst="rect">
              <a:avLst/>
            </a:prstGeom>
            <a:solidFill>
              <a:schemeClr val="bg1"/>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78" dirty="0">
                  <a:solidFill>
                    <a:srgbClr val="0171B0"/>
                  </a:solidFill>
                  <a:latin typeface="Segoe UI Semibold" panose="020B0702040204020203" pitchFamily="34" charset="0"/>
                </a:rPr>
                <a:t>Azure</a:t>
              </a:r>
              <a:br>
                <a:rPr lang="en-US" sz="1078" dirty="0">
                  <a:solidFill>
                    <a:srgbClr val="0171B0"/>
                  </a:solidFill>
                  <a:latin typeface="Segoe UI Semibold" panose="020B0702040204020203" pitchFamily="34" charset="0"/>
                </a:rPr>
              </a:br>
              <a:r>
                <a:rPr lang="en-US" sz="1078" dirty="0">
                  <a:solidFill>
                    <a:srgbClr val="0171B0"/>
                  </a:solidFill>
                  <a:latin typeface="Segoe UI Semibold" panose="020B0702040204020203" pitchFamily="34" charset="0"/>
                </a:rPr>
                <a:t>storage </a:t>
              </a:r>
            </a:p>
          </p:txBody>
        </p:sp>
        <p:pic>
          <p:nvPicPr>
            <p:cNvPr id="127" name="Picture 126"/>
            <p:cNvPicPr>
              <a:picLocks noChangeAspect="1"/>
            </p:cNvPicPr>
            <p:nvPr/>
          </p:nvPicPr>
          <p:blipFill>
            <a:blip r:embed="rId11">
              <a:duotone>
                <a:prstClr val="black"/>
                <a:schemeClr val="tx2">
                  <a:tint val="45000"/>
                  <a:satMod val="400000"/>
                </a:schemeClr>
              </a:duotone>
            </a:blip>
            <a:stretch>
              <a:fillRect/>
            </a:stretch>
          </p:blipFill>
          <p:spPr>
            <a:xfrm>
              <a:off x="3850912" y="4042182"/>
              <a:ext cx="681065" cy="594013"/>
            </a:xfrm>
            <a:prstGeom prst="rect">
              <a:avLst/>
            </a:prstGeom>
          </p:spPr>
        </p:pic>
        <p:sp>
          <p:nvSpPr>
            <p:cNvPr id="89" name="Rectangle 88"/>
            <p:cNvSpPr/>
            <p:nvPr/>
          </p:nvSpPr>
          <p:spPr>
            <a:xfrm>
              <a:off x="2979573" y="5695972"/>
              <a:ext cx="925387" cy="382245"/>
            </a:xfrm>
            <a:prstGeom prst="rect">
              <a:avLst/>
            </a:prstGeom>
          </p:spPr>
          <p:txBody>
            <a:bodyPr wrap="square" lIns="0" tIns="0" rIns="0" bIns="0" anchor="ctr">
              <a:spAutoFit/>
            </a:bodyPr>
            <a:lstStyle/>
            <a:p>
              <a:pPr defTabSz="913707"/>
              <a:r>
                <a:rPr lang="en-US" sz="1176" dirty="0">
                  <a:solidFill>
                    <a:srgbClr val="0171B0"/>
                  </a:solidFill>
                  <a:latin typeface="Segoe UI Semibold" panose="020B0702040204020203" pitchFamily="34" charset="0"/>
                </a:rPr>
                <a:t>Alerting &amp;</a:t>
              </a:r>
              <a:br>
                <a:rPr lang="en-US" sz="1176" dirty="0">
                  <a:solidFill>
                    <a:srgbClr val="0171B0"/>
                  </a:solidFill>
                  <a:latin typeface="Segoe UI Semibold" panose="020B0702040204020203" pitchFamily="34" charset="0"/>
                </a:rPr>
              </a:br>
              <a:r>
                <a:rPr lang="en-US" sz="1176" dirty="0">
                  <a:solidFill>
                    <a:srgbClr val="0171B0"/>
                  </a:solidFill>
                  <a:latin typeface="Segoe UI Semibold" panose="020B0702040204020203" pitchFamily="34" charset="0"/>
                </a:rPr>
                <a:t>reporting</a:t>
              </a:r>
            </a:p>
          </p:txBody>
        </p:sp>
        <p:pic>
          <p:nvPicPr>
            <p:cNvPr id="128" name="Picture 127"/>
            <p:cNvPicPr>
              <a:picLocks noChangeAspect="1"/>
            </p:cNvPicPr>
            <p:nvPr/>
          </p:nvPicPr>
          <p:blipFill>
            <a:blip r:embed="rId12">
              <a:duotone>
                <a:prstClr val="black"/>
                <a:schemeClr val="tx2">
                  <a:tint val="45000"/>
                  <a:satMod val="400000"/>
                </a:schemeClr>
              </a:duotone>
            </a:blip>
            <a:stretch>
              <a:fillRect/>
            </a:stretch>
          </p:blipFill>
          <p:spPr>
            <a:xfrm>
              <a:off x="5634440" y="4056458"/>
              <a:ext cx="555708" cy="565461"/>
            </a:xfrm>
            <a:prstGeom prst="rect">
              <a:avLst/>
            </a:prstGeom>
          </p:spPr>
        </p:pic>
      </p:grpSp>
      <p:sp>
        <p:nvSpPr>
          <p:cNvPr id="102" name="Rectangle 101"/>
          <p:cNvSpPr/>
          <p:nvPr/>
        </p:nvSpPr>
        <p:spPr bwMode="auto">
          <a:xfrm>
            <a:off x="0" y="1335974"/>
            <a:ext cx="564935" cy="50982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11637511" y="1335974"/>
            <a:ext cx="554489" cy="5006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
          <p:cNvSpPr txBox="1"/>
          <p:nvPr/>
        </p:nvSpPr>
        <p:spPr>
          <a:xfrm>
            <a:off x="7619722" y="1615522"/>
            <a:ext cx="4186071" cy="4485601"/>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Configure monitoring, export events for analysis</a:t>
            </a:r>
          </a:p>
          <a:p>
            <a:pPr marL="342900" indent="-342900">
              <a:spcAft>
                <a:spcPts val="300"/>
              </a:spcAft>
              <a:buFont typeface="Wingdings" panose="05000000000000000000" pitchFamily="2" charset="2"/>
              <a:buChar char="ü"/>
            </a:pPr>
            <a:endParaRPr lang="en-IN"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Configure Microsoft Antimalware or an AV/AM solution from a partner</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Apply corporate firewall using site-to-site VPN, configures endpoints</a:t>
            </a:r>
          </a:p>
          <a:p>
            <a:pPr marL="342900" indent="-342900">
              <a:spcBef>
                <a:spcPts val="294"/>
              </a:spcBef>
              <a:spcAft>
                <a:spcPts val="300"/>
              </a:spcAft>
              <a:buFont typeface="Wingdings" panose="05000000000000000000" pitchFamily="2" charset="2"/>
              <a:buChar char="ü"/>
            </a:pPr>
            <a:endParaRPr lang="en-IN"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Define access controls between tiers and provide additional protection via the OS firewall</a:t>
            </a:r>
          </a:p>
          <a:p>
            <a:pPr marL="342900" indent="-342900">
              <a:spcBef>
                <a:spcPts val="294"/>
              </a:spcBef>
              <a:spcAft>
                <a:spcPts val="300"/>
              </a:spcAft>
              <a:buFont typeface="Wingdings" panose="05000000000000000000" pitchFamily="2" charset="2"/>
              <a:buChar char="ü"/>
            </a:pPr>
            <a:endParaRPr lang="en-IN"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Bef>
                <a:spcPts val="294"/>
              </a:spcBef>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Monitor and respond to alerts </a:t>
            </a:r>
          </a:p>
        </p:txBody>
      </p:sp>
      <p:cxnSp>
        <p:nvCxnSpPr>
          <p:cNvPr id="68" name="Straight Connector 67"/>
          <p:cNvCxnSpPr/>
          <p:nvPr/>
        </p:nvCxnSpPr>
        <p:spPr>
          <a:xfrm flipV="1">
            <a:off x="7362618" y="1654239"/>
            <a:ext cx="0" cy="4498848"/>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0" y="6514081"/>
            <a:ext cx="12192000" cy="345422"/>
            <a:chOff x="0" y="6520441"/>
            <a:chExt cx="12319257" cy="337559"/>
          </a:xfrm>
        </p:grpSpPr>
        <p:sp>
          <p:nvSpPr>
            <p:cNvPr id="69" name="Rectangle 68"/>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70" name="Rectangle 69"/>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71" name="Rectangle 7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72" name="Rectangle 7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23813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750" fill="hold"/>
                                        <p:tgtEl>
                                          <p:spTgt spid="79"/>
                                        </p:tgtEl>
                                        <p:attrNameLst>
                                          <p:attrName>ppt_x</p:attrName>
                                        </p:attrNameLst>
                                      </p:cBhvr>
                                      <p:tavLst>
                                        <p:tav tm="0">
                                          <p:val>
                                            <p:strVal val="1+#ppt_w/2"/>
                                          </p:val>
                                        </p:tav>
                                        <p:tav tm="100000">
                                          <p:val>
                                            <p:strVal val="#ppt_x"/>
                                          </p:val>
                                        </p:tav>
                                      </p:tavLst>
                                    </p:anim>
                                    <p:anim calcmode="lin" valueType="num">
                                      <p:cBhvr additive="base">
                                        <p:cTn id="12" dur="750" fill="hold"/>
                                        <p:tgtEl>
                                          <p:spTgt spid="7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750" fill="hold"/>
                                        <p:tgtEl>
                                          <p:spTgt spid="84"/>
                                        </p:tgtEl>
                                        <p:attrNameLst>
                                          <p:attrName>ppt_x</p:attrName>
                                        </p:attrNameLst>
                                      </p:cBhvr>
                                      <p:tavLst>
                                        <p:tav tm="0">
                                          <p:val>
                                            <p:strVal val="1+#ppt_w/2"/>
                                          </p:val>
                                        </p:tav>
                                        <p:tav tm="100000">
                                          <p:val>
                                            <p:strVal val="#ppt_x"/>
                                          </p:val>
                                        </p:tav>
                                      </p:tavLst>
                                    </p:anim>
                                    <p:anim calcmode="lin" valueType="num">
                                      <p:cBhvr additive="base">
                                        <p:cTn id="16" dur="750" fill="hold"/>
                                        <p:tgtEl>
                                          <p:spTgt spid="84"/>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par>
                                <p:cTn id="21" presetID="16" presetClass="entr" presetSubtype="42"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barn(outHorizontal)">
                                      <p:cBhvr>
                                        <p:cTn id="2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p:cNvSpPr/>
          <p:nvPr/>
        </p:nvSpPr>
        <p:spPr>
          <a:xfrm>
            <a:off x="4393746" y="1340190"/>
            <a:ext cx="3022174" cy="1537477"/>
          </a:xfrm>
          <a:prstGeom prst="rect">
            <a:avLst/>
          </a:prstGeom>
          <a:noFill/>
          <a:ln w="44450">
            <a:noFill/>
            <a:prstDash val="solid"/>
            <a:miter lim="800000"/>
            <a:headEnd/>
            <a:tailEnd/>
          </a:ln>
          <a:effectLst/>
        </p:spPr>
        <p:txBody>
          <a:bodyPr vert="horz" wrap="square" lIns="0" tIns="44821" rIns="89642" bIns="44821" numCol="1" anchor="t" anchorCtr="0" compatLnSpc="1">
            <a:prstTxWarp prst="textNoShape">
              <a:avLst/>
            </a:prstTxWarp>
          </a:bodyPr>
          <a:lstStyle/>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Monitor 100,000+ vulnerability reports</a:t>
            </a:r>
          </a:p>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Sourced from customers &amp; worldwide network of security researchers</a:t>
            </a:r>
          </a:p>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Reviews and tests all changes</a:t>
            </a:r>
          </a:p>
        </p:txBody>
      </p:sp>
      <p:sp>
        <p:nvSpPr>
          <p:cNvPr id="24" name="Rectangle 23"/>
          <p:cNvSpPr/>
          <p:nvPr/>
        </p:nvSpPr>
        <p:spPr>
          <a:xfrm>
            <a:off x="6014279" y="3541330"/>
            <a:ext cx="1451252" cy="3316670"/>
          </a:xfrm>
          <a:prstGeom prst="rect">
            <a:avLst/>
          </a:prstGeom>
          <a:noFill/>
          <a:ln w="44450">
            <a:noFill/>
            <a:prstDash val="solid"/>
            <a:miter lim="800000"/>
            <a:headEnd/>
            <a:tailEnd/>
          </a:ln>
          <a:effectLst/>
        </p:spPr>
        <p:txBody>
          <a:bodyPr vert="horz" wrap="square" lIns="0" tIns="44821" rIns="89642" bIns="44821" numCol="1" anchor="t" anchorCtr="0" compatLnSpc="1">
            <a:prstTxWarp prst="textNoShape">
              <a:avLst/>
            </a:prstTxWarp>
          </a:bodyPr>
          <a:lstStyle/>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Prioritize critical updates</a:t>
            </a:r>
          </a:p>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Monthly OS releases with patches</a:t>
            </a:r>
          </a:p>
        </p:txBody>
      </p:sp>
      <p:sp>
        <p:nvSpPr>
          <p:cNvPr id="28" name="Rectangle 27"/>
          <p:cNvSpPr/>
          <p:nvPr/>
        </p:nvSpPr>
        <p:spPr>
          <a:xfrm>
            <a:off x="315480" y="3541328"/>
            <a:ext cx="1454143" cy="3316672"/>
          </a:xfrm>
          <a:prstGeom prst="rect">
            <a:avLst/>
          </a:prstGeom>
          <a:noFill/>
          <a:ln w="44450">
            <a:noFill/>
            <a:prstDash val="solid"/>
            <a:miter lim="800000"/>
            <a:headEnd/>
            <a:tailEnd/>
          </a:ln>
          <a:effectLst/>
        </p:spPr>
        <p:txBody>
          <a:bodyPr vert="horz" wrap="square" lIns="0" tIns="44821" rIns="89642" bIns="44821" numCol="1" anchor="t" anchorCtr="0" compatLnSpc="1">
            <a:prstTxWarp prst="textNoShape">
              <a:avLst/>
            </a:prstTxWarp>
          </a:bodyPr>
          <a:lstStyle/>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Reconciliation report</a:t>
            </a:r>
          </a:p>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Resolution summary</a:t>
            </a:r>
          </a:p>
        </p:txBody>
      </p:sp>
      <p:sp>
        <p:nvSpPr>
          <p:cNvPr id="31" name="Rectangle 30"/>
          <p:cNvSpPr/>
          <p:nvPr/>
        </p:nvSpPr>
        <p:spPr>
          <a:xfrm>
            <a:off x="1588846" y="5319548"/>
            <a:ext cx="1637501" cy="3316670"/>
          </a:xfrm>
          <a:prstGeom prst="rect">
            <a:avLst/>
          </a:prstGeom>
          <a:noFill/>
          <a:ln w="44450">
            <a:noFill/>
            <a:prstDash val="solid"/>
            <a:miter lim="800000"/>
            <a:headEnd/>
            <a:tailEnd/>
          </a:ln>
          <a:effectLst/>
        </p:spPr>
        <p:txBody>
          <a:bodyPr vert="horz" wrap="square" lIns="0" tIns="44821" rIns="89642" bIns="44821" numCol="1" anchor="t" anchorCtr="0" compatLnSpc="1">
            <a:prstTxWarp prst="textNoShape">
              <a:avLst/>
            </a:prstTxWarp>
          </a:bodyPr>
          <a:lstStyle/>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Scanning &amp; reporting of all Azure VMs</a:t>
            </a:r>
          </a:p>
          <a:p>
            <a:pPr marL="171450" indent="-171450" defTabSz="932623">
              <a:spcBef>
                <a:spcPts val="294"/>
              </a:spcBef>
              <a:spcAft>
                <a:spcPts val="300"/>
              </a:spcAft>
              <a:buFont typeface="Arial" panose="020B0604020202020204" pitchFamily="34" charset="0"/>
              <a:buChar char="•"/>
            </a:pPr>
            <a:r>
              <a:rPr lang="en-US" sz="1200" dirty="0">
                <a:solidFill>
                  <a:schemeClr val="tx1">
                    <a:lumMod val="65000"/>
                    <a:lumOff val="35000"/>
                  </a:schemeClr>
                </a:solidFill>
                <a:cs typeface="Segoe UI Semilight" panose="020B0402040204020203" pitchFamily="34" charset="0"/>
              </a:rPr>
              <a:t>Track &amp; remediate any findings</a:t>
            </a:r>
          </a:p>
        </p:txBody>
      </p:sp>
      <p:cxnSp>
        <p:nvCxnSpPr>
          <p:cNvPr id="36" name="Straight Connector 35"/>
          <p:cNvCxnSpPr/>
          <p:nvPr/>
        </p:nvCxnSpPr>
        <p:spPr>
          <a:xfrm flipV="1">
            <a:off x="7515291" y="1654176"/>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7"/>
          <p:cNvSpPr txBox="1"/>
          <p:nvPr/>
        </p:nvSpPr>
        <p:spPr>
          <a:xfrm>
            <a:off x="7872584" y="2237911"/>
            <a:ext cx="3842856" cy="3446855"/>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spcAft>
                <a:spcPts val="600"/>
              </a:spcAft>
            </a:pPr>
            <a:r>
              <a:rPr lang="en-US" sz="2000" b="1" dirty="0">
                <a:solidFill>
                  <a:srgbClr val="0171B0"/>
                </a:solidFill>
              </a:rPr>
              <a:t>AZURE:</a:t>
            </a:r>
            <a:endParaRPr lang="en-US" sz="2000" b="1" dirty="0">
              <a:solidFill>
                <a:srgbClr val="44546A"/>
              </a:solidFill>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Apply patch management as a service</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Rigorously reviews &amp; tests all changes</a:t>
            </a:r>
          </a:p>
          <a:p>
            <a:endParaRPr lang="en-US" dirty="0">
              <a:solidFill>
                <a:srgbClr val="44546A"/>
              </a:solidFill>
            </a:endParaRPr>
          </a:p>
          <a:p>
            <a:pPr>
              <a:spcAft>
                <a:spcPts val="600"/>
              </a:spcAft>
            </a:pPr>
            <a:r>
              <a:rPr lang="en-US" sz="2000" b="1" dirty="0">
                <a:solidFill>
                  <a:srgbClr val="0171B0"/>
                </a:solidFill>
              </a:rPr>
              <a:t>CUSTOMER:</a:t>
            </a:r>
            <a:endParaRPr lang="en-US" sz="2000" b="1" dirty="0">
              <a:solidFill>
                <a:srgbClr val="44546A"/>
              </a:solidFill>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Applies similar patch management strategies for their Virtual Machines</a:t>
            </a:r>
          </a:p>
        </p:txBody>
      </p:sp>
      <p:sp>
        <p:nvSpPr>
          <p:cNvPr id="30" name="Title 1"/>
          <p:cNvSpPr txBox="1">
            <a:spLocks/>
          </p:cNvSpPr>
          <p:nvPr/>
        </p:nvSpPr>
        <p:spPr>
          <a:xfrm>
            <a:off x="322778" y="88266"/>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3" name="Title 2"/>
          <p:cNvSpPr>
            <a:spLocks noGrp="1"/>
          </p:cNvSpPr>
          <p:nvPr>
            <p:ph type="title"/>
          </p:nvPr>
        </p:nvSpPr>
        <p:spPr/>
        <p:txBody>
          <a:bodyPr/>
          <a:lstStyle/>
          <a:p>
            <a:r>
              <a:rPr lang="en-US" dirty="0">
                <a:solidFill>
                  <a:srgbClr val="247BC2"/>
                </a:solidFill>
              </a:rPr>
              <a:t>Update Management</a:t>
            </a:r>
            <a:endParaRPr lang="en-US" dirty="0"/>
          </a:p>
        </p:txBody>
      </p:sp>
      <p:grpSp>
        <p:nvGrpSpPr>
          <p:cNvPr id="5" name="Group 4"/>
          <p:cNvGrpSpPr/>
          <p:nvPr/>
        </p:nvGrpSpPr>
        <p:grpSpPr>
          <a:xfrm>
            <a:off x="1573353" y="1819655"/>
            <a:ext cx="4331480" cy="4283365"/>
            <a:chOff x="2035848" y="1597257"/>
            <a:chExt cx="4331480" cy="4283365"/>
          </a:xfrm>
        </p:grpSpPr>
        <p:sp>
          <p:nvSpPr>
            <p:cNvPr id="6" name="Circular Arrow 5"/>
            <p:cNvSpPr/>
            <p:nvPr/>
          </p:nvSpPr>
          <p:spPr>
            <a:xfrm rot="20074164">
              <a:off x="2518637" y="1968873"/>
              <a:ext cx="3559676" cy="3559676"/>
            </a:xfrm>
            <a:prstGeom prst="circularArrow">
              <a:avLst>
                <a:gd name="adj1" fmla="val 4668"/>
                <a:gd name="adj2" fmla="val 272909"/>
                <a:gd name="adj3" fmla="val 14441267"/>
                <a:gd name="adj4" fmla="val 18005193"/>
                <a:gd name="adj5" fmla="val 4847"/>
              </a:avLst>
            </a:prstGeom>
            <a:solidFill>
              <a:srgbClr val="00ABEC"/>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Freeform 6"/>
            <p:cNvSpPr/>
            <p:nvPr/>
          </p:nvSpPr>
          <p:spPr>
            <a:xfrm>
              <a:off x="3414289" y="1597257"/>
              <a:ext cx="1411716" cy="1411742"/>
            </a:xfrm>
            <a:custGeom>
              <a:avLst/>
              <a:gdLst>
                <a:gd name="connsiteX0" fmla="*/ 0 w 1411716"/>
                <a:gd name="connsiteY0" fmla="*/ 705871 h 1411742"/>
                <a:gd name="connsiteX1" fmla="*/ 705858 w 1411716"/>
                <a:gd name="connsiteY1" fmla="*/ 0 h 1411742"/>
                <a:gd name="connsiteX2" fmla="*/ 1411716 w 1411716"/>
                <a:gd name="connsiteY2" fmla="*/ 705871 h 1411742"/>
                <a:gd name="connsiteX3" fmla="*/ 705858 w 1411716"/>
                <a:gd name="connsiteY3" fmla="*/ 1411742 h 1411742"/>
                <a:gd name="connsiteX4" fmla="*/ 0 w 1411716"/>
                <a:gd name="connsiteY4" fmla="*/ 705871 h 141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716" h="1411742">
                  <a:moveTo>
                    <a:pt x="0" y="705871"/>
                  </a:moveTo>
                  <a:cubicBezTo>
                    <a:pt x="0" y="316029"/>
                    <a:pt x="316023" y="0"/>
                    <a:pt x="705858" y="0"/>
                  </a:cubicBezTo>
                  <a:cubicBezTo>
                    <a:pt x="1095693" y="0"/>
                    <a:pt x="1411716" y="316029"/>
                    <a:pt x="1411716" y="705871"/>
                  </a:cubicBezTo>
                  <a:cubicBezTo>
                    <a:pt x="1411716" y="1095713"/>
                    <a:pt x="1095693" y="1411742"/>
                    <a:pt x="705858" y="1411742"/>
                  </a:cubicBezTo>
                  <a:cubicBezTo>
                    <a:pt x="316023" y="1411742"/>
                    <a:pt x="0" y="1095713"/>
                    <a:pt x="0" y="705871"/>
                  </a:cubicBezTo>
                  <a:close/>
                </a:path>
              </a:pathLst>
            </a:custGeom>
            <a:solidFill>
              <a:srgbClr val="0171B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32" tIns="27432" rIns="27432" bIns="27432" numCol="1" spcCol="1270" anchor="ctr" anchorCtr="0">
              <a:noAutofit/>
            </a:bodyPr>
            <a:lstStyle/>
            <a:p>
              <a:pPr lvl="0" algn="ctr" defTabSz="533400">
                <a:lnSpc>
                  <a:spcPct val="90000"/>
                </a:lnSpc>
                <a:spcBef>
                  <a:spcPct val="0"/>
                </a:spcBef>
                <a:spcAft>
                  <a:spcPct val="35000"/>
                </a:spcAft>
              </a:pPr>
              <a:r>
                <a:rPr lang="en-US" sz="1400" kern="1200" dirty="0"/>
                <a:t>MONTHLY </a:t>
              </a:r>
              <a:br>
                <a:rPr lang="en-US" sz="1400" kern="1200" dirty="0"/>
              </a:br>
              <a:r>
                <a:rPr lang="en-US" sz="1400" kern="1200" dirty="0"/>
                <a:t>MSRC PATCH REVIEW</a:t>
              </a:r>
            </a:p>
          </p:txBody>
        </p:sp>
        <p:sp>
          <p:nvSpPr>
            <p:cNvPr id="8" name="Freeform 7"/>
            <p:cNvSpPr/>
            <p:nvPr/>
          </p:nvSpPr>
          <p:spPr>
            <a:xfrm>
              <a:off x="4955612" y="3057138"/>
              <a:ext cx="1411716" cy="1411742"/>
            </a:xfrm>
            <a:custGeom>
              <a:avLst/>
              <a:gdLst>
                <a:gd name="connsiteX0" fmla="*/ 0 w 1411716"/>
                <a:gd name="connsiteY0" fmla="*/ 705871 h 1411742"/>
                <a:gd name="connsiteX1" fmla="*/ 705858 w 1411716"/>
                <a:gd name="connsiteY1" fmla="*/ 0 h 1411742"/>
                <a:gd name="connsiteX2" fmla="*/ 1411716 w 1411716"/>
                <a:gd name="connsiteY2" fmla="*/ 705871 h 1411742"/>
                <a:gd name="connsiteX3" fmla="*/ 705858 w 1411716"/>
                <a:gd name="connsiteY3" fmla="*/ 1411742 h 1411742"/>
                <a:gd name="connsiteX4" fmla="*/ 0 w 1411716"/>
                <a:gd name="connsiteY4" fmla="*/ 705871 h 141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716" h="1411742">
                  <a:moveTo>
                    <a:pt x="0" y="705871"/>
                  </a:moveTo>
                  <a:cubicBezTo>
                    <a:pt x="0" y="316029"/>
                    <a:pt x="316023" y="0"/>
                    <a:pt x="705858" y="0"/>
                  </a:cubicBezTo>
                  <a:cubicBezTo>
                    <a:pt x="1095693" y="0"/>
                    <a:pt x="1411716" y="316029"/>
                    <a:pt x="1411716" y="705871"/>
                  </a:cubicBezTo>
                  <a:cubicBezTo>
                    <a:pt x="1411716" y="1095713"/>
                    <a:pt x="1095693" y="1411742"/>
                    <a:pt x="705858" y="1411742"/>
                  </a:cubicBezTo>
                  <a:cubicBezTo>
                    <a:pt x="316023" y="1411742"/>
                    <a:pt x="0" y="1095713"/>
                    <a:pt x="0" y="705871"/>
                  </a:cubicBezTo>
                  <a:close/>
                </a:path>
              </a:pathLst>
            </a:custGeom>
            <a:solidFill>
              <a:srgbClr val="E34F2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32" tIns="27432" rIns="27432" bIns="27432" numCol="1" spcCol="1270" anchor="ctr" anchorCtr="0">
              <a:noAutofit/>
            </a:bodyPr>
            <a:lstStyle/>
            <a:p>
              <a:pPr lvl="0" algn="ctr" defTabSz="533400">
                <a:lnSpc>
                  <a:spcPct val="90000"/>
                </a:lnSpc>
                <a:spcBef>
                  <a:spcPct val="0"/>
                </a:spcBef>
                <a:spcAft>
                  <a:spcPct val="35000"/>
                </a:spcAft>
              </a:pPr>
              <a:r>
                <a:rPr lang="en-US" sz="1400" kern="1200" dirty="0"/>
                <a:t>PATCHING ROLLOUT</a:t>
              </a:r>
            </a:p>
          </p:txBody>
        </p:sp>
        <p:sp>
          <p:nvSpPr>
            <p:cNvPr id="9" name="Freeform 8"/>
            <p:cNvSpPr/>
            <p:nvPr/>
          </p:nvSpPr>
          <p:spPr>
            <a:xfrm>
              <a:off x="3440381" y="4468880"/>
              <a:ext cx="1411716" cy="1411742"/>
            </a:xfrm>
            <a:custGeom>
              <a:avLst/>
              <a:gdLst>
                <a:gd name="connsiteX0" fmla="*/ 0 w 1411716"/>
                <a:gd name="connsiteY0" fmla="*/ 705871 h 1411742"/>
                <a:gd name="connsiteX1" fmla="*/ 705858 w 1411716"/>
                <a:gd name="connsiteY1" fmla="*/ 0 h 1411742"/>
                <a:gd name="connsiteX2" fmla="*/ 1411716 w 1411716"/>
                <a:gd name="connsiteY2" fmla="*/ 705871 h 1411742"/>
                <a:gd name="connsiteX3" fmla="*/ 705858 w 1411716"/>
                <a:gd name="connsiteY3" fmla="*/ 1411742 h 1411742"/>
                <a:gd name="connsiteX4" fmla="*/ 0 w 1411716"/>
                <a:gd name="connsiteY4" fmla="*/ 705871 h 141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716" h="1411742">
                  <a:moveTo>
                    <a:pt x="0" y="705871"/>
                  </a:moveTo>
                  <a:cubicBezTo>
                    <a:pt x="0" y="316029"/>
                    <a:pt x="316023" y="0"/>
                    <a:pt x="705858" y="0"/>
                  </a:cubicBezTo>
                  <a:cubicBezTo>
                    <a:pt x="1095693" y="0"/>
                    <a:pt x="1411716" y="316029"/>
                    <a:pt x="1411716" y="705871"/>
                  </a:cubicBezTo>
                  <a:cubicBezTo>
                    <a:pt x="1411716" y="1095713"/>
                    <a:pt x="1095693" y="1411742"/>
                    <a:pt x="705858" y="1411742"/>
                  </a:cubicBezTo>
                  <a:cubicBezTo>
                    <a:pt x="316023" y="1411742"/>
                    <a:pt x="0" y="1095713"/>
                    <a:pt x="0" y="705871"/>
                  </a:cubicBezTo>
                  <a:close/>
                </a:path>
              </a:pathLst>
            </a:custGeom>
            <a:solidFill>
              <a:srgbClr val="80B94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32" tIns="27432" rIns="27432" bIns="27432" numCol="1" spcCol="1270" anchor="ctr" anchorCtr="0">
              <a:noAutofit/>
            </a:bodyPr>
            <a:lstStyle/>
            <a:p>
              <a:pPr algn="ctr" defTabSz="533400">
                <a:lnSpc>
                  <a:spcPct val="90000"/>
                </a:lnSpc>
                <a:spcBef>
                  <a:spcPct val="0"/>
                </a:spcBef>
                <a:spcAft>
                  <a:spcPct val="35000"/>
                </a:spcAft>
              </a:pPr>
              <a:r>
                <a:rPr lang="en-US" sz="1400" dirty="0"/>
                <a:t>SCANNING</a:t>
              </a:r>
            </a:p>
          </p:txBody>
        </p:sp>
        <p:sp>
          <p:nvSpPr>
            <p:cNvPr id="10" name="Freeform 9"/>
            <p:cNvSpPr/>
            <p:nvPr/>
          </p:nvSpPr>
          <p:spPr>
            <a:xfrm>
              <a:off x="2035848" y="3057138"/>
              <a:ext cx="1411716" cy="1411742"/>
            </a:xfrm>
            <a:custGeom>
              <a:avLst/>
              <a:gdLst>
                <a:gd name="connsiteX0" fmla="*/ 0 w 1411716"/>
                <a:gd name="connsiteY0" fmla="*/ 705871 h 1411742"/>
                <a:gd name="connsiteX1" fmla="*/ 705858 w 1411716"/>
                <a:gd name="connsiteY1" fmla="*/ 0 h 1411742"/>
                <a:gd name="connsiteX2" fmla="*/ 1411716 w 1411716"/>
                <a:gd name="connsiteY2" fmla="*/ 705871 h 1411742"/>
                <a:gd name="connsiteX3" fmla="*/ 705858 w 1411716"/>
                <a:gd name="connsiteY3" fmla="*/ 1411742 h 1411742"/>
                <a:gd name="connsiteX4" fmla="*/ 0 w 1411716"/>
                <a:gd name="connsiteY4" fmla="*/ 705871 h 141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716" h="1411742">
                  <a:moveTo>
                    <a:pt x="0" y="705871"/>
                  </a:moveTo>
                  <a:cubicBezTo>
                    <a:pt x="0" y="316029"/>
                    <a:pt x="316023" y="0"/>
                    <a:pt x="705858" y="0"/>
                  </a:cubicBezTo>
                  <a:cubicBezTo>
                    <a:pt x="1095693" y="0"/>
                    <a:pt x="1411716" y="316029"/>
                    <a:pt x="1411716" y="705871"/>
                  </a:cubicBezTo>
                  <a:cubicBezTo>
                    <a:pt x="1411716" y="1095713"/>
                    <a:pt x="1095693" y="1411742"/>
                    <a:pt x="705858" y="1411742"/>
                  </a:cubicBezTo>
                  <a:cubicBezTo>
                    <a:pt x="316023" y="1411742"/>
                    <a:pt x="0" y="1095713"/>
                    <a:pt x="0" y="705871"/>
                  </a:cubicBezTo>
                  <a:close/>
                </a:path>
              </a:pathLst>
            </a:custGeom>
            <a:solidFill>
              <a:srgbClr val="1D438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32" tIns="27432" rIns="27432" bIns="27432" numCol="1" spcCol="1270" anchor="ctr" anchorCtr="0">
              <a:noAutofit/>
            </a:bodyPr>
            <a:lstStyle/>
            <a:p>
              <a:pPr lvl="0" algn="ctr" defTabSz="533400">
                <a:lnSpc>
                  <a:spcPct val="90000"/>
                </a:lnSpc>
                <a:spcBef>
                  <a:spcPct val="0"/>
                </a:spcBef>
                <a:spcAft>
                  <a:spcPct val="35000"/>
                </a:spcAft>
              </a:pPr>
              <a:r>
                <a:rPr lang="en-US" sz="1400" kern="1200" dirty="0"/>
                <a:t>AUDIT VALIDATION</a:t>
              </a:r>
            </a:p>
          </p:txBody>
        </p:sp>
      </p:grpSp>
      <p:grpSp>
        <p:nvGrpSpPr>
          <p:cNvPr id="16" name="Group 15"/>
          <p:cNvGrpSpPr/>
          <p:nvPr/>
        </p:nvGrpSpPr>
        <p:grpSpPr>
          <a:xfrm>
            <a:off x="0" y="6514081"/>
            <a:ext cx="12192000" cy="345422"/>
            <a:chOff x="0" y="6520441"/>
            <a:chExt cx="12319257" cy="337559"/>
          </a:xfrm>
        </p:grpSpPr>
        <p:sp>
          <p:nvSpPr>
            <p:cNvPr id="17" name="Rectangle 16"/>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8" name="Rectangle 17"/>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19" name="Rectangle 18"/>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20" name="Rectangle 19"/>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
        <p:nvSpPr>
          <p:cNvPr id="2" name="Rectangle 1"/>
          <p:cNvSpPr/>
          <p:nvPr/>
        </p:nvSpPr>
        <p:spPr>
          <a:xfrm>
            <a:off x="8394607" y="25590"/>
            <a:ext cx="3768036" cy="16285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Move to Securing the Platform</a:t>
            </a:r>
          </a:p>
        </p:txBody>
      </p:sp>
    </p:spTree>
    <p:extLst>
      <p:ext uri="{BB962C8B-B14F-4D97-AF65-F5344CB8AC3E}">
        <p14:creationId xmlns:p14="http://schemas.microsoft.com/office/powerpoint/2010/main" val="94499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outHorizontal)">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Operations Management Suite</a:t>
            </a:r>
            <a:endParaRPr lang="en-US" dirty="0"/>
          </a:p>
        </p:txBody>
      </p:sp>
      <p:sp>
        <p:nvSpPr>
          <p:cNvPr id="6" name="Text Placeholder 5"/>
          <p:cNvSpPr>
            <a:spLocks noGrp="1"/>
          </p:cNvSpPr>
          <p:nvPr>
            <p:ph type="body" sz="quarter" idx="10"/>
          </p:nvPr>
        </p:nvSpPr>
        <p:spPr/>
        <p:txBody>
          <a:bodyPr/>
          <a:lstStyle/>
          <a:p>
            <a:r>
              <a:rPr lang="en-US"/>
              <a:t>Collect security-related events and perform forensic, audit, and breach analysis</a:t>
            </a:r>
            <a:endParaRPr lang="en-US" dirty="0"/>
          </a:p>
        </p:txBody>
      </p:sp>
      <p:grpSp>
        <p:nvGrpSpPr>
          <p:cNvPr id="9" name="Group 8"/>
          <p:cNvGrpSpPr/>
          <p:nvPr/>
        </p:nvGrpSpPr>
        <p:grpSpPr>
          <a:xfrm>
            <a:off x="568048" y="2096773"/>
            <a:ext cx="3605471" cy="4207944"/>
            <a:chOff x="579438" y="2138321"/>
            <a:chExt cx="3677768" cy="4292322"/>
          </a:xfrm>
        </p:grpSpPr>
        <p:sp>
          <p:nvSpPr>
            <p:cNvPr id="7" name="Rectangle 6"/>
            <p:cNvSpPr/>
            <p:nvPr/>
          </p:nvSpPr>
          <p:spPr bwMode="auto">
            <a:xfrm>
              <a:off x="579438" y="2138321"/>
              <a:ext cx="3677768" cy="4292322"/>
            </a:xfrm>
            <a:prstGeom prst="rect">
              <a:avLst/>
            </a:prstGeom>
            <a:solidFill>
              <a:srgbClr val="0171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268927"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Identification of missing system updates across data centers or in a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public cloud</a:t>
              </a:r>
            </a:p>
            <a:p>
              <a:pPr defTabSz="914105">
                <a:spcBef>
                  <a:spcPts val="2000"/>
                </a:spcBef>
                <a:defRPr/>
              </a:pPr>
              <a:r>
                <a:rPr lang="en-US" sz="1568" kern="0" dirty="0">
                  <a:solidFill>
                    <a:srgbClr val="FFFFFF"/>
                  </a:solidFill>
                </a:rPr>
                <a:t>Comprehensive updates assessment across datacenters and public clouds</a:t>
              </a:r>
            </a:p>
          </p:txBody>
        </p:sp>
        <p:sp>
          <p:nvSpPr>
            <p:cNvPr id="32" name="1 box"/>
            <p:cNvSpPr/>
            <p:nvPr/>
          </p:nvSpPr>
          <p:spPr bwMode="auto">
            <a:xfrm>
              <a:off x="791455" y="5324848"/>
              <a:ext cx="3246120" cy="1006910"/>
            </a:xfrm>
            <a:prstGeom prst="rect">
              <a:avLst/>
            </a:prstGeom>
            <a:noFill/>
            <a:ln w="10795" cap="flat" cmpd="sng" algn="ctr">
              <a:noFill/>
              <a:prstDash val="solid"/>
              <a:headEnd type="none" w="med" len="med"/>
              <a:tailEnd type="none" w="med" len="med"/>
            </a:ln>
            <a:effectLst/>
          </p:spPr>
          <p:txBody>
            <a:bodyPr vert="horz" wrap="square" lIns="137128" tIns="137128" rIns="91419" bIns="0" numCol="1" rtlCol="0" anchor="t" anchorCtr="0" compatLnSpc="1">
              <a:prstTxWarp prst="textNoShape">
                <a:avLst/>
              </a:prstTxWarp>
              <a:noAutofit/>
            </a:bodyPr>
            <a:lstStyle/>
            <a:p>
              <a:pPr defTabSz="914105">
                <a:spcBef>
                  <a:spcPts val="2000"/>
                </a:spcBef>
                <a:defRPr/>
              </a:pPr>
              <a:endParaRPr lang="en-US" sz="1568" kern="0" dirty="0">
                <a:solidFill>
                  <a:schemeClr val="bg1"/>
                </a:solidFill>
              </a:endParaRPr>
            </a:p>
          </p:txBody>
        </p:sp>
        <p:sp>
          <p:nvSpPr>
            <p:cNvPr id="35" name="Freeform 5"/>
            <p:cNvSpPr>
              <a:spLocks noEditPoints="1"/>
            </p:cNvSpPr>
            <p:nvPr/>
          </p:nvSpPr>
          <p:spPr bwMode="auto">
            <a:xfrm>
              <a:off x="1884403" y="2474210"/>
              <a:ext cx="1060224" cy="1327895"/>
            </a:xfrm>
            <a:custGeom>
              <a:avLst/>
              <a:gdLst>
                <a:gd name="T0" fmla="*/ 13 w 222"/>
                <a:gd name="T1" fmla="*/ 158 h 287"/>
                <a:gd name="T2" fmla="*/ 13 w 222"/>
                <a:gd name="T3" fmla="*/ 171 h 287"/>
                <a:gd name="T4" fmla="*/ 30 w 222"/>
                <a:gd name="T5" fmla="*/ 218 h 287"/>
                <a:gd name="T6" fmla="*/ 111 w 222"/>
                <a:gd name="T7" fmla="*/ 273 h 287"/>
                <a:gd name="T8" fmla="*/ 192 w 222"/>
                <a:gd name="T9" fmla="*/ 218 h 287"/>
                <a:gd name="T10" fmla="*/ 209 w 222"/>
                <a:gd name="T11" fmla="*/ 171 h 287"/>
                <a:gd name="T12" fmla="*/ 209 w 222"/>
                <a:gd name="T13" fmla="*/ 55 h 287"/>
                <a:gd name="T14" fmla="*/ 13 w 222"/>
                <a:gd name="T15" fmla="*/ 158 h 287"/>
                <a:gd name="T16" fmla="*/ 204 w 222"/>
                <a:gd name="T17" fmla="*/ 40 h 287"/>
                <a:gd name="T18" fmla="*/ 186 w 222"/>
                <a:gd name="T19" fmla="*/ 29 h 287"/>
                <a:gd name="T20" fmla="*/ 111 w 222"/>
                <a:gd name="T21" fmla="*/ 14 h 287"/>
                <a:gd name="T22" fmla="*/ 13 w 222"/>
                <a:gd name="T23" fmla="*/ 44 h 287"/>
                <a:gd name="T24" fmla="*/ 13 w 222"/>
                <a:gd name="T25" fmla="*/ 100 h 287"/>
                <a:gd name="T26" fmla="*/ 209 w 222"/>
                <a:gd name="T27" fmla="*/ 51 h 287"/>
                <a:gd name="T28" fmla="*/ 209 w 222"/>
                <a:gd name="T29" fmla="*/ 44 h 287"/>
                <a:gd name="T30" fmla="*/ 208 w 222"/>
                <a:gd name="T31" fmla="*/ 43 h 287"/>
                <a:gd name="T32" fmla="*/ 204 w 222"/>
                <a:gd name="T33" fmla="*/ 40 h 287"/>
                <a:gd name="T34" fmla="*/ 219 w 222"/>
                <a:gd name="T35" fmla="*/ 35 h 287"/>
                <a:gd name="T36" fmla="*/ 111 w 222"/>
                <a:gd name="T37" fmla="*/ 0 h 287"/>
                <a:gd name="T38" fmla="*/ 2 w 222"/>
                <a:gd name="T39" fmla="*/ 35 h 287"/>
                <a:gd name="T40" fmla="*/ 0 w 222"/>
                <a:gd name="T41" fmla="*/ 38 h 287"/>
                <a:gd name="T42" fmla="*/ 0 w 222"/>
                <a:gd name="T43" fmla="*/ 172 h 287"/>
                <a:gd name="T44" fmla="*/ 0 w 222"/>
                <a:gd name="T45" fmla="*/ 172 h 287"/>
                <a:gd name="T46" fmla="*/ 18 w 222"/>
                <a:gd name="T47" fmla="*/ 225 h 287"/>
                <a:gd name="T48" fmla="*/ 110 w 222"/>
                <a:gd name="T49" fmla="*/ 287 h 287"/>
                <a:gd name="T50" fmla="*/ 111 w 222"/>
                <a:gd name="T51" fmla="*/ 287 h 287"/>
                <a:gd name="T52" fmla="*/ 112 w 222"/>
                <a:gd name="T53" fmla="*/ 287 h 287"/>
                <a:gd name="T54" fmla="*/ 204 w 222"/>
                <a:gd name="T55" fmla="*/ 225 h 287"/>
                <a:gd name="T56" fmla="*/ 222 w 222"/>
                <a:gd name="T57" fmla="*/ 172 h 287"/>
                <a:gd name="T58" fmla="*/ 222 w 222"/>
                <a:gd name="T59" fmla="*/ 172 h 287"/>
                <a:gd name="T60" fmla="*/ 222 w 222"/>
                <a:gd name="T61" fmla="*/ 38 h 287"/>
                <a:gd name="T62" fmla="*/ 219 w 222"/>
                <a:gd name="T63" fmla="*/ 35 h 287"/>
                <a:gd name="T64" fmla="*/ 215 w 222"/>
                <a:gd name="T65" fmla="*/ 171 h 287"/>
                <a:gd name="T66" fmla="*/ 215 w 222"/>
                <a:gd name="T67" fmla="*/ 171 h 287"/>
                <a:gd name="T68" fmla="*/ 198 w 222"/>
                <a:gd name="T69" fmla="*/ 222 h 287"/>
                <a:gd name="T70" fmla="*/ 111 w 222"/>
                <a:gd name="T71" fmla="*/ 280 h 287"/>
                <a:gd name="T72" fmla="*/ 111 w 222"/>
                <a:gd name="T73" fmla="*/ 280 h 287"/>
                <a:gd name="T74" fmla="*/ 111 w 222"/>
                <a:gd name="T75" fmla="*/ 280 h 287"/>
                <a:gd name="T76" fmla="*/ 24 w 222"/>
                <a:gd name="T77" fmla="*/ 222 h 287"/>
                <a:gd name="T78" fmla="*/ 7 w 222"/>
                <a:gd name="T79" fmla="*/ 171 h 287"/>
                <a:gd name="T80" fmla="*/ 7 w 222"/>
                <a:gd name="T81" fmla="*/ 171 h 287"/>
                <a:gd name="T82" fmla="*/ 7 w 222"/>
                <a:gd name="T83" fmla="*/ 41 h 287"/>
                <a:gd name="T84" fmla="*/ 8 w 222"/>
                <a:gd name="T85" fmla="*/ 40 h 287"/>
                <a:gd name="T86" fmla="*/ 111 w 222"/>
                <a:gd name="T87" fmla="*/ 7 h 287"/>
                <a:gd name="T88" fmla="*/ 214 w 222"/>
                <a:gd name="T89" fmla="*/ 40 h 287"/>
                <a:gd name="T90" fmla="*/ 215 w 222"/>
                <a:gd name="T91" fmla="*/ 41 h 287"/>
                <a:gd name="T92" fmla="*/ 215 w 222"/>
                <a:gd name="T93" fmla="*/ 17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 h="287">
                  <a:moveTo>
                    <a:pt x="13" y="158"/>
                  </a:moveTo>
                  <a:cubicBezTo>
                    <a:pt x="13" y="171"/>
                    <a:pt x="13" y="171"/>
                    <a:pt x="13" y="171"/>
                  </a:cubicBezTo>
                  <a:cubicBezTo>
                    <a:pt x="14" y="174"/>
                    <a:pt x="17" y="196"/>
                    <a:pt x="30" y="218"/>
                  </a:cubicBezTo>
                  <a:cubicBezTo>
                    <a:pt x="48" y="250"/>
                    <a:pt x="75" y="268"/>
                    <a:pt x="111" y="273"/>
                  </a:cubicBezTo>
                  <a:cubicBezTo>
                    <a:pt x="147" y="268"/>
                    <a:pt x="174" y="250"/>
                    <a:pt x="192" y="218"/>
                  </a:cubicBezTo>
                  <a:cubicBezTo>
                    <a:pt x="205" y="196"/>
                    <a:pt x="208" y="174"/>
                    <a:pt x="209" y="171"/>
                  </a:cubicBezTo>
                  <a:cubicBezTo>
                    <a:pt x="209" y="55"/>
                    <a:pt x="209" y="55"/>
                    <a:pt x="209" y="55"/>
                  </a:cubicBezTo>
                  <a:cubicBezTo>
                    <a:pt x="131" y="56"/>
                    <a:pt x="61" y="96"/>
                    <a:pt x="13" y="158"/>
                  </a:cubicBezTo>
                  <a:close/>
                  <a:moveTo>
                    <a:pt x="204" y="40"/>
                  </a:moveTo>
                  <a:cubicBezTo>
                    <a:pt x="200" y="37"/>
                    <a:pt x="194" y="33"/>
                    <a:pt x="186" y="29"/>
                  </a:cubicBezTo>
                  <a:cubicBezTo>
                    <a:pt x="170" y="22"/>
                    <a:pt x="145" y="14"/>
                    <a:pt x="111" y="14"/>
                  </a:cubicBezTo>
                  <a:cubicBezTo>
                    <a:pt x="48" y="14"/>
                    <a:pt x="19" y="39"/>
                    <a:pt x="13" y="44"/>
                  </a:cubicBezTo>
                  <a:cubicBezTo>
                    <a:pt x="13" y="100"/>
                    <a:pt x="13" y="100"/>
                    <a:pt x="13" y="100"/>
                  </a:cubicBezTo>
                  <a:cubicBezTo>
                    <a:pt x="87" y="55"/>
                    <a:pt x="131" y="51"/>
                    <a:pt x="209" y="51"/>
                  </a:cubicBezTo>
                  <a:cubicBezTo>
                    <a:pt x="209" y="44"/>
                    <a:pt x="209" y="44"/>
                    <a:pt x="209" y="44"/>
                  </a:cubicBezTo>
                  <a:cubicBezTo>
                    <a:pt x="208" y="44"/>
                    <a:pt x="208" y="43"/>
                    <a:pt x="208" y="43"/>
                  </a:cubicBezTo>
                  <a:cubicBezTo>
                    <a:pt x="207" y="43"/>
                    <a:pt x="206" y="41"/>
                    <a:pt x="204" y="40"/>
                  </a:cubicBezTo>
                  <a:close/>
                  <a:moveTo>
                    <a:pt x="219" y="35"/>
                  </a:moveTo>
                  <a:cubicBezTo>
                    <a:pt x="218" y="33"/>
                    <a:pt x="183" y="0"/>
                    <a:pt x="111" y="0"/>
                  </a:cubicBezTo>
                  <a:cubicBezTo>
                    <a:pt x="36" y="0"/>
                    <a:pt x="4" y="34"/>
                    <a:pt x="2" y="35"/>
                  </a:cubicBezTo>
                  <a:cubicBezTo>
                    <a:pt x="0" y="38"/>
                    <a:pt x="0" y="38"/>
                    <a:pt x="0" y="38"/>
                  </a:cubicBezTo>
                  <a:cubicBezTo>
                    <a:pt x="0" y="172"/>
                    <a:pt x="0" y="172"/>
                    <a:pt x="0" y="172"/>
                  </a:cubicBezTo>
                  <a:cubicBezTo>
                    <a:pt x="0" y="172"/>
                    <a:pt x="0" y="172"/>
                    <a:pt x="0" y="172"/>
                  </a:cubicBezTo>
                  <a:cubicBezTo>
                    <a:pt x="0" y="177"/>
                    <a:pt x="4" y="200"/>
                    <a:pt x="18" y="225"/>
                  </a:cubicBezTo>
                  <a:cubicBezTo>
                    <a:pt x="38" y="261"/>
                    <a:pt x="69" y="282"/>
                    <a:pt x="110" y="287"/>
                  </a:cubicBezTo>
                  <a:cubicBezTo>
                    <a:pt x="111" y="287"/>
                    <a:pt x="111" y="287"/>
                    <a:pt x="111" y="287"/>
                  </a:cubicBezTo>
                  <a:cubicBezTo>
                    <a:pt x="112" y="287"/>
                    <a:pt x="112" y="287"/>
                    <a:pt x="112" y="287"/>
                  </a:cubicBezTo>
                  <a:cubicBezTo>
                    <a:pt x="153" y="282"/>
                    <a:pt x="184" y="261"/>
                    <a:pt x="204" y="225"/>
                  </a:cubicBezTo>
                  <a:cubicBezTo>
                    <a:pt x="218" y="200"/>
                    <a:pt x="222" y="177"/>
                    <a:pt x="222" y="172"/>
                  </a:cubicBezTo>
                  <a:cubicBezTo>
                    <a:pt x="222" y="172"/>
                    <a:pt x="222" y="172"/>
                    <a:pt x="222" y="172"/>
                  </a:cubicBezTo>
                  <a:cubicBezTo>
                    <a:pt x="222" y="38"/>
                    <a:pt x="222" y="38"/>
                    <a:pt x="222" y="38"/>
                  </a:cubicBezTo>
                  <a:lnTo>
                    <a:pt x="219" y="35"/>
                  </a:lnTo>
                  <a:close/>
                  <a:moveTo>
                    <a:pt x="215" y="171"/>
                  </a:moveTo>
                  <a:cubicBezTo>
                    <a:pt x="215" y="171"/>
                    <a:pt x="215" y="171"/>
                    <a:pt x="215" y="171"/>
                  </a:cubicBezTo>
                  <a:cubicBezTo>
                    <a:pt x="214" y="175"/>
                    <a:pt x="211" y="198"/>
                    <a:pt x="198" y="222"/>
                  </a:cubicBezTo>
                  <a:cubicBezTo>
                    <a:pt x="179" y="255"/>
                    <a:pt x="150" y="275"/>
                    <a:pt x="111" y="280"/>
                  </a:cubicBezTo>
                  <a:cubicBezTo>
                    <a:pt x="111" y="280"/>
                    <a:pt x="111" y="280"/>
                    <a:pt x="111" y="280"/>
                  </a:cubicBezTo>
                  <a:cubicBezTo>
                    <a:pt x="111" y="280"/>
                    <a:pt x="111" y="280"/>
                    <a:pt x="111" y="280"/>
                  </a:cubicBezTo>
                  <a:cubicBezTo>
                    <a:pt x="72" y="275"/>
                    <a:pt x="43" y="255"/>
                    <a:pt x="24" y="222"/>
                  </a:cubicBezTo>
                  <a:cubicBezTo>
                    <a:pt x="11" y="198"/>
                    <a:pt x="7" y="175"/>
                    <a:pt x="7" y="171"/>
                  </a:cubicBezTo>
                  <a:cubicBezTo>
                    <a:pt x="7" y="171"/>
                    <a:pt x="7" y="171"/>
                    <a:pt x="7" y="171"/>
                  </a:cubicBezTo>
                  <a:cubicBezTo>
                    <a:pt x="7" y="41"/>
                    <a:pt x="7" y="41"/>
                    <a:pt x="7" y="41"/>
                  </a:cubicBezTo>
                  <a:cubicBezTo>
                    <a:pt x="8" y="40"/>
                    <a:pt x="8" y="40"/>
                    <a:pt x="8" y="40"/>
                  </a:cubicBezTo>
                  <a:cubicBezTo>
                    <a:pt x="8" y="40"/>
                    <a:pt x="39" y="7"/>
                    <a:pt x="111" y="7"/>
                  </a:cubicBezTo>
                  <a:cubicBezTo>
                    <a:pt x="181" y="7"/>
                    <a:pt x="214" y="40"/>
                    <a:pt x="214" y="40"/>
                  </a:cubicBezTo>
                  <a:cubicBezTo>
                    <a:pt x="215" y="41"/>
                    <a:pt x="215" y="41"/>
                    <a:pt x="215" y="41"/>
                  </a:cubicBezTo>
                  <a:lnTo>
                    <a:pt x="215" y="171"/>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grpSp>
      <p:grpSp>
        <p:nvGrpSpPr>
          <p:cNvPr id="10" name="Group 9"/>
          <p:cNvGrpSpPr/>
          <p:nvPr/>
        </p:nvGrpSpPr>
        <p:grpSpPr>
          <a:xfrm>
            <a:off x="4286424" y="2096773"/>
            <a:ext cx="3605471" cy="4207944"/>
            <a:chOff x="4372375" y="2138321"/>
            <a:chExt cx="3677768" cy="4292322"/>
          </a:xfrm>
        </p:grpSpPr>
        <p:sp>
          <p:nvSpPr>
            <p:cNvPr id="54" name="Rectangle 53"/>
            <p:cNvSpPr/>
            <p:nvPr/>
          </p:nvSpPr>
          <p:spPr bwMode="auto">
            <a:xfrm>
              <a:off x="4372375" y="2138321"/>
              <a:ext cx="3677768" cy="4292322"/>
            </a:xfrm>
            <a:prstGeom prst="rect">
              <a:avLst/>
            </a:pr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268927"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Comprehensive view into your organization’s IT security posture</a:t>
              </a:r>
            </a:p>
            <a:p>
              <a:pPr defTabSz="914105">
                <a:spcBef>
                  <a:spcPts val="2000"/>
                </a:spcBef>
                <a:defRPr/>
              </a:pPr>
              <a:r>
                <a:rPr lang="en-US" sz="1568" kern="0" dirty="0">
                  <a:solidFill>
                    <a:srgbClr val="FFFFFF"/>
                  </a:solidFill>
                  <a:cs typeface="Segoe UI Light" panose="020B0502040204020203" pitchFamily="34" charset="0"/>
                </a:rPr>
                <a:t>Detection of breaches and threats with malware assessment </a:t>
              </a:r>
            </a:p>
          </p:txBody>
        </p:sp>
        <p:sp>
          <p:nvSpPr>
            <p:cNvPr id="33" name="1 box"/>
            <p:cNvSpPr/>
            <p:nvPr/>
          </p:nvSpPr>
          <p:spPr bwMode="auto">
            <a:xfrm>
              <a:off x="4589653" y="5325918"/>
              <a:ext cx="3246120" cy="1005840"/>
            </a:xfrm>
            <a:prstGeom prst="rect">
              <a:avLst/>
            </a:prstGeom>
            <a:noFill/>
            <a:ln w="10795" cap="flat" cmpd="sng" algn="ctr">
              <a:noFill/>
              <a:prstDash val="solid"/>
              <a:headEnd type="none" w="med" len="med"/>
              <a:tailEnd type="none" w="med" len="med"/>
            </a:ln>
            <a:effectLst/>
          </p:spPr>
          <p:txBody>
            <a:bodyPr vert="horz" wrap="square" lIns="137128" tIns="137128" rIns="91419" bIns="0" numCol="1" rtlCol="0" anchor="t" anchorCtr="0" compatLnSpc="1">
              <a:prstTxWarp prst="textNoShape">
                <a:avLst/>
              </a:prstTxWarp>
              <a:noAutofit/>
            </a:bodyPr>
            <a:lstStyle/>
            <a:p>
              <a:pPr defTabSz="914105">
                <a:spcBef>
                  <a:spcPts val="2000"/>
                </a:spcBef>
                <a:defRPr/>
              </a:pPr>
              <a:endParaRPr lang="en-US" sz="1568" kern="0" dirty="0">
                <a:solidFill>
                  <a:schemeClr val="bg1"/>
                </a:solidFill>
                <a:cs typeface="Segoe UI Light" panose="020B0502040204020203" pitchFamily="34" charset="0"/>
              </a:endParaRPr>
            </a:p>
          </p:txBody>
        </p:sp>
        <p:sp>
          <p:nvSpPr>
            <p:cNvPr id="36" name="Freeform 35"/>
            <p:cNvSpPr>
              <a:spLocks noEditPoints="1"/>
            </p:cNvSpPr>
            <p:nvPr/>
          </p:nvSpPr>
          <p:spPr bwMode="black">
            <a:xfrm>
              <a:off x="5367251" y="2578294"/>
              <a:ext cx="1618735" cy="1119726"/>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dirty="0">
                <a:solidFill>
                  <a:srgbClr val="FFFFFF"/>
                </a:solidFill>
                <a:latin typeface="Segoe UI"/>
              </a:endParaRPr>
            </a:p>
          </p:txBody>
        </p:sp>
      </p:grpSp>
      <p:grpSp>
        <p:nvGrpSpPr>
          <p:cNvPr id="11" name="Group 10"/>
          <p:cNvGrpSpPr/>
          <p:nvPr/>
        </p:nvGrpSpPr>
        <p:grpSpPr>
          <a:xfrm>
            <a:off x="8018483" y="2096773"/>
            <a:ext cx="3605471" cy="4207944"/>
            <a:chOff x="8179270" y="2138321"/>
            <a:chExt cx="3677768" cy="4292322"/>
          </a:xfrm>
        </p:grpSpPr>
        <p:sp>
          <p:nvSpPr>
            <p:cNvPr id="55" name="Rectangle 54"/>
            <p:cNvSpPr/>
            <p:nvPr/>
          </p:nvSpPr>
          <p:spPr bwMode="auto">
            <a:xfrm>
              <a:off x="8179270" y="2138321"/>
              <a:ext cx="3677768" cy="4292322"/>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268927"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Collection and analysis of  security related events</a:t>
              </a:r>
            </a:p>
            <a:p>
              <a:pPr defTabSz="914105">
                <a:spcBef>
                  <a:spcPts val="2000"/>
                </a:spcBef>
                <a:spcAft>
                  <a:spcPts val="2000"/>
                </a:spcAft>
                <a:defRPr/>
              </a:pPr>
              <a:r>
                <a:rPr lang="en-US" sz="1568" kern="0" dirty="0">
                  <a:solidFill>
                    <a:srgbClr val="FFFFFF"/>
                  </a:solidFill>
                  <a:cs typeface="Segoe UI Light" panose="020B0502040204020203" pitchFamily="34" charset="0"/>
                </a:rPr>
                <a:t>Perform forensic, audit and </a:t>
              </a:r>
              <a:br>
                <a:rPr lang="en-US" sz="1568" kern="0" dirty="0">
                  <a:solidFill>
                    <a:srgbClr val="FFFFFF"/>
                  </a:solidFill>
                  <a:cs typeface="Segoe UI Light" panose="020B0502040204020203" pitchFamily="34" charset="0"/>
                </a:rPr>
              </a:br>
              <a:r>
                <a:rPr lang="en-US" sz="1568" kern="0" dirty="0">
                  <a:solidFill>
                    <a:srgbClr val="FFFFFF"/>
                  </a:solidFill>
                  <a:cs typeface="Segoe UI Light" panose="020B0502040204020203" pitchFamily="34" charset="0"/>
                </a:rPr>
                <a:t>breach analysis</a:t>
              </a:r>
            </a:p>
          </p:txBody>
        </p:sp>
        <p:sp>
          <p:nvSpPr>
            <p:cNvPr id="34" name="1 box"/>
            <p:cNvSpPr/>
            <p:nvPr/>
          </p:nvSpPr>
          <p:spPr bwMode="auto">
            <a:xfrm>
              <a:off x="8419744" y="5325918"/>
              <a:ext cx="3246120" cy="1005840"/>
            </a:xfrm>
            <a:prstGeom prst="rect">
              <a:avLst/>
            </a:prstGeom>
            <a:noFill/>
            <a:ln w="10795" cap="flat" cmpd="sng" algn="ctr">
              <a:noFill/>
              <a:prstDash val="solid"/>
              <a:headEnd type="none" w="med" len="med"/>
              <a:tailEnd type="none" w="med" len="med"/>
            </a:ln>
            <a:effectLst/>
          </p:spPr>
          <p:txBody>
            <a:bodyPr vert="horz" wrap="square" lIns="137128" tIns="137128" rIns="91419" bIns="0" numCol="1" rtlCol="0" anchor="t" anchorCtr="0" compatLnSpc="1">
              <a:prstTxWarp prst="textNoShape">
                <a:avLst/>
              </a:prstTxWarp>
              <a:noAutofit/>
            </a:bodyPr>
            <a:lstStyle/>
            <a:p>
              <a:pPr defTabSz="914105">
                <a:spcBef>
                  <a:spcPts val="2000"/>
                </a:spcBef>
                <a:defRPr/>
              </a:pPr>
              <a:endParaRPr lang="en-US" kern="0" dirty="0">
                <a:solidFill>
                  <a:schemeClr val="bg1"/>
                </a:solidFill>
              </a:endParaRPr>
            </a:p>
          </p:txBody>
        </p:sp>
        <p:grpSp>
          <p:nvGrpSpPr>
            <p:cNvPr id="37" name="Group 8"/>
            <p:cNvGrpSpPr>
              <a:grpSpLocks noChangeAspect="1"/>
            </p:cNvGrpSpPr>
            <p:nvPr/>
          </p:nvGrpSpPr>
          <p:grpSpPr bwMode="auto">
            <a:xfrm>
              <a:off x="9297248" y="2391523"/>
              <a:ext cx="1491111" cy="1493268"/>
              <a:chOff x="5506" y="2925"/>
              <a:chExt cx="692" cy="693"/>
            </a:xfrm>
            <a:solidFill>
              <a:schemeClr val="bg1"/>
            </a:solidFill>
          </p:grpSpPr>
          <p:sp>
            <p:nvSpPr>
              <p:cNvPr id="38" name="Freeform 9"/>
              <p:cNvSpPr>
                <a:spLocks noEditPoints="1"/>
              </p:cNvSpPr>
              <p:nvPr/>
            </p:nvSpPr>
            <p:spPr bwMode="auto">
              <a:xfrm>
                <a:off x="5506" y="2925"/>
                <a:ext cx="692" cy="693"/>
              </a:xfrm>
              <a:custGeom>
                <a:avLst/>
                <a:gdLst>
                  <a:gd name="T0" fmla="*/ 286 w 290"/>
                  <a:gd name="T1" fmla="*/ 138 h 290"/>
                  <a:gd name="T2" fmla="*/ 282 w 290"/>
                  <a:gd name="T3" fmla="*/ 109 h 290"/>
                  <a:gd name="T4" fmla="*/ 271 w 290"/>
                  <a:gd name="T5" fmla="*/ 81 h 290"/>
                  <a:gd name="T6" fmla="*/ 255 w 290"/>
                  <a:gd name="T7" fmla="*/ 57 h 290"/>
                  <a:gd name="T8" fmla="*/ 234 w 290"/>
                  <a:gd name="T9" fmla="*/ 36 h 290"/>
                  <a:gd name="T10" fmla="*/ 210 w 290"/>
                  <a:gd name="T11" fmla="*/ 20 h 290"/>
                  <a:gd name="T12" fmla="*/ 182 w 290"/>
                  <a:gd name="T13" fmla="*/ 9 h 290"/>
                  <a:gd name="T14" fmla="*/ 153 w 290"/>
                  <a:gd name="T15" fmla="*/ 4 h 290"/>
                  <a:gd name="T16" fmla="*/ 124 w 290"/>
                  <a:gd name="T17" fmla="*/ 6 h 290"/>
                  <a:gd name="T18" fmla="*/ 95 w 290"/>
                  <a:gd name="T19" fmla="*/ 13 h 290"/>
                  <a:gd name="T20" fmla="*/ 69 w 290"/>
                  <a:gd name="T21" fmla="*/ 27 h 290"/>
                  <a:gd name="T22" fmla="*/ 46 w 290"/>
                  <a:gd name="T23" fmla="*/ 45 h 290"/>
                  <a:gd name="T24" fmla="*/ 27 w 290"/>
                  <a:gd name="T25" fmla="*/ 68 h 290"/>
                  <a:gd name="T26" fmla="*/ 14 w 290"/>
                  <a:gd name="T27" fmla="*/ 94 h 290"/>
                  <a:gd name="T28" fmla="*/ 6 w 290"/>
                  <a:gd name="T29" fmla="*/ 123 h 290"/>
                  <a:gd name="T30" fmla="*/ 5 w 290"/>
                  <a:gd name="T31" fmla="*/ 152 h 290"/>
                  <a:gd name="T32" fmla="*/ 9 w 290"/>
                  <a:gd name="T33" fmla="*/ 181 h 290"/>
                  <a:gd name="T34" fmla="*/ 20 w 290"/>
                  <a:gd name="T35" fmla="*/ 209 h 290"/>
                  <a:gd name="T36" fmla="*/ 36 w 290"/>
                  <a:gd name="T37" fmla="*/ 233 h 290"/>
                  <a:gd name="T38" fmla="*/ 56 w 290"/>
                  <a:gd name="T39" fmla="*/ 254 h 290"/>
                  <a:gd name="T40" fmla="*/ 81 w 290"/>
                  <a:gd name="T41" fmla="*/ 270 h 290"/>
                  <a:gd name="T42" fmla="*/ 109 w 290"/>
                  <a:gd name="T43" fmla="*/ 281 h 290"/>
                  <a:gd name="T44" fmla="*/ 138 w 290"/>
                  <a:gd name="T45" fmla="*/ 286 h 290"/>
                  <a:gd name="T46" fmla="*/ 167 w 290"/>
                  <a:gd name="T47" fmla="*/ 284 h 290"/>
                  <a:gd name="T48" fmla="*/ 196 w 290"/>
                  <a:gd name="T49" fmla="*/ 277 h 290"/>
                  <a:gd name="T50" fmla="*/ 222 w 290"/>
                  <a:gd name="T51" fmla="*/ 263 h 290"/>
                  <a:gd name="T52" fmla="*/ 245 w 290"/>
                  <a:gd name="T53" fmla="*/ 245 h 290"/>
                  <a:gd name="T54" fmla="*/ 263 w 290"/>
                  <a:gd name="T55" fmla="*/ 222 h 290"/>
                  <a:gd name="T56" fmla="*/ 277 w 290"/>
                  <a:gd name="T57" fmla="*/ 196 h 290"/>
                  <a:gd name="T58" fmla="*/ 285 w 290"/>
                  <a:gd name="T59" fmla="*/ 168 h 290"/>
                  <a:gd name="T60" fmla="*/ 145 w 290"/>
                  <a:gd name="T61" fmla="*/ 269 h 290"/>
                  <a:gd name="T62" fmla="*/ 145 w 290"/>
                  <a:gd name="T63" fmla="*/ 21 h 290"/>
                  <a:gd name="T64" fmla="*/ 145 w 290"/>
                  <a:gd name="T65" fmla="*/ 26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0" h="290">
                    <a:moveTo>
                      <a:pt x="286" y="152"/>
                    </a:moveTo>
                    <a:cubicBezTo>
                      <a:pt x="290" y="148"/>
                      <a:pt x="290" y="142"/>
                      <a:pt x="286" y="138"/>
                    </a:cubicBezTo>
                    <a:cubicBezTo>
                      <a:pt x="282" y="134"/>
                      <a:pt x="281" y="127"/>
                      <a:pt x="285" y="123"/>
                    </a:cubicBezTo>
                    <a:cubicBezTo>
                      <a:pt x="288" y="118"/>
                      <a:pt x="287" y="112"/>
                      <a:pt x="282" y="109"/>
                    </a:cubicBezTo>
                    <a:cubicBezTo>
                      <a:pt x="277" y="106"/>
                      <a:pt x="275" y="99"/>
                      <a:pt x="277" y="94"/>
                    </a:cubicBezTo>
                    <a:cubicBezTo>
                      <a:pt x="279" y="89"/>
                      <a:pt x="277" y="83"/>
                      <a:pt x="271" y="81"/>
                    </a:cubicBezTo>
                    <a:cubicBezTo>
                      <a:pt x="266" y="80"/>
                      <a:pt x="262" y="74"/>
                      <a:pt x="263" y="68"/>
                    </a:cubicBezTo>
                    <a:cubicBezTo>
                      <a:pt x="265" y="62"/>
                      <a:pt x="261" y="57"/>
                      <a:pt x="255" y="57"/>
                    </a:cubicBezTo>
                    <a:cubicBezTo>
                      <a:pt x="249" y="56"/>
                      <a:pt x="245" y="51"/>
                      <a:pt x="245" y="45"/>
                    </a:cubicBezTo>
                    <a:cubicBezTo>
                      <a:pt x="245" y="39"/>
                      <a:pt x="240" y="35"/>
                      <a:pt x="234" y="36"/>
                    </a:cubicBezTo>
                    <a:cubicBezTo>
                      <a:pt x="229" y="36"/>
                      <a:pt x="223" y="32"/>
                      <a:pt x="222" y="27"/>
                    </a:cubicBezTo>
                    <a:cubicBezTo>
                      <a:pt x="221" y="21"/>
                      <a:pt x="215" y="18"/>
                      <a:pt x="210" y="20"/>
                    </a:cubicBezTo>
                    <a:cubicBezTo>
                      <a:pt x="204" y="21"/>
                      <a:pt x="198" y="19"/>
                      <a:pt x="196" y="13"/>
                    </a:cubicBezTo>
                    <a:cubicBezTo>
                      <a:pt x="193" y="8"/>
                      <a:pt x="187" y="6"/>
                      <a:pt x="182" y="9"/>
                    </a:cubicBezTo>
                    <a:cubicBezTo>
                      <a:pt x="177" y="12"/>
                      <a:pt x="170" y="10"/>
                      <a:pt x="167" y="6"/>
                    </a:cubicBezTo>
                    <a:cubicBezTo>
                      <a:pt x="164" y="1"/>
                      <a:pt x="157" y="0"/>
                      <a:pt x="153" y="4"/>
                    </a:cubicBezTo>
                    <a:cubicBezTo>
                      <a:pt x="149" y="8"/>
                      <a:pt x="142" y="8"/>
                      <a:pt x="138" y="4"/>
                    </a:cubicBezTo>
                    <a:cubicBezTo>
                      <a:pt x="133" y="0"/>
                      <a:pt x="127" y="1"/>
                      <a:pt x="124" y="6"/>
                    </a:cubicBezTo>
                    <a:cubicBezTo>
                      <a:pt x="120" y="10"/>
                      <a:pt x="114" y="12"/>
                      <a:pt x="109" y="9"/>
                    </a:cubicBezTo>
                    <a:cubicBezTo>
                      <a:pt x="104" y="6"/>
                      <a:pt x="98" y="8"/>
                      <a:pt x="95" y="13"/>
                    </a:cubicBezTo>
                    <a:cubicBezTo>
                      <a:pt x="93" y="19"/>
                      <a:pt x="87" y="21"/>
                      <a:pt x="81" y="20"/>
                    </a:cubicBezTo>
                    <a:cubicBezTo>
                      <a:pt x="76" y="18"/>
                      <a:pt x="70" y="21"/>
                      <a:pt x="69" y="27"/>
                    </a:cubicBezTo>
                    <a:cubicBezTo>
                      <a:pt x="68" y="32"/>
                      <a:pt x="62" y="36"/>
                      <a:pt x="56" y="36"/>
                    </a:cubicBezTo>
                    <a:cubicBezTo>
                      <a:pt x="51" y="35"/>
                      <a:pt x="46" y="39"/>
                      <a:pt x="46" y="45"/>
                    </a:cubicBezTo>
                    <a:cubicBezTo>
                      <a:pt x="46" y="51"/>
                      <a:pt x="41" y="56"/>
                      <a:pt x="36" y="57"/>
                    </a:cubicBezTo>
                    <a:cubicBezTo>
                      <a:pt x="30" y="57"/>
                      <a:pt x="26" y="62"/>
                      <a:pt x="27" y="68"/>
                    </a:cubicBezTo>
                    <a:cubicBezTo>
                      <a:pt x="29" y="74"/>
                      <a:pt x="25" y="80"/>
                      <a:pt x="20" y="81"/>
                    </a:cubicBezTo>
                    <a:cubicBezTo>
                      <a:pt x="14" y="83"/>
                      <a:pt x="12" y="89"/>
                      <a:pt x="14" y="94"/>
                    </a:cubicBezTo>
                    <a:cubicBezTo>
                      <a:pt x="16" y="99"/>
                      <a:pt x="14" y="106"/>
                      <a:pt x="9" y="109"/>
                    </a:cubicBezTo>
                    <a:cubicBezTo>
                      <a:pt x="4" y="112"/>
                      <a:pt x="3" y="118"/>
                      <a:pt x="6" y="123"/>
                    </a:cubicBezTo>
                    <a:cubicBezTo>
                      <a:pt x="10" y="127"/>
                      <a:pt x="9" y="134"/>
                      <a:pt x="5" y="138"/>
                    </a:cubicBezTo>
                    <a:cubicBezTo>
                      <a:pt x="0" y="142"/>
                      <a:pt x="0" y="148"/>
                      <a:pt x="5" y="152"/>
                    </a:cubicBezTo>
                    <a:cubicBezTo>
                      <a:pt x="9" y="156"/>
                      <a:pt x="10" y="163"/>
                      <a:pt x="6" y="168"/>
                    </a:cubicBezTo>
                    <a:cubicBezTo>
                      <a:pt x="3" y="172"/>
                      <a:pt x="4" y="178"/>
                      <a:pt x="9" y="181"/>
                    </a:cubicBezTo>
                    <a:cubicBezTo>
                      <a:pt x="14" y="184"/>
                      <a:pt x="16" y="191"/>
                      <a:pt x="14" y="196"/>
                    </a:cubicBezTo>
                    <a:cubicBezTo>
                      <a:pt x="12" y="201"/>
                      <a:pt x="14" y="207"/>
                      <a:pt x="20" y="209"/>
                    </a:cubicBezTo>
                    <a:cubicBezTo>
                      <a:pt x="25" y="210"/>
                      <a:pt x="29" y="217"/>
                      <a:pt x="27" y="222"/>
                    </a:cubicBezTo>
                    <a:cubicBezTo>
                      <a:pt x="26" y="228"/>
                      <a:pt x="30" y="233"/>
                      <a:pt x="36" y="233"/>
                    </a:cubicBezTo>
                    <a:cubicBezTo>
                      <a:pt x="41" y="234"/>
                      <a:pt x="46" y="239"/>
                      <a:pt x="46" y="245"/>
                    </a:cubicBezTo>
                    <a:cubicBezTo>
                      <a:pt x="46" y="251"/>
                      <a:pt x="51" y="255"/>
                      <a:pt x="56" y="254"/>
                    </a:cubicBezTo>
                    <a:cubicBezTo>
                      <a:pt x="62" y="254"/>
                      <a:pt x="68" y="258"/>
                      <a:pt x="69" y="263"/>
                    </a:cubicBezTo>
                    <a:cubicBezTo>
                      <a:pt x="70" y="269"/>
                      <a:pt x="76" y="272"/>
                      <a:pt x="81" y="270"/>
                    </a:cubicBezTo>
                    <a:cubicBezTo>
                      <a:pt x="87" y="269"/>
                      <a:pt x="93" y="272"/>
                      <a:pt x="95" y="277"/>
                    </a:cubicBezTo>
                    <a:cubicBezTo>
                      <a:pt x="98" y="282"/>
                      <a:pt x="104" y="284"/>
                      <a:pt x="109" y="281"/>
                    </a:cubicBezTo>
                    <a:cubicBezTo>
                      <a:pt x="114" y="278"/>
                      <a:pt x="120" y="280"/>
                      <a:pt x="124" y="284"/>
                    </a:cubicBezTo>
                    <a:cubicBezTo>
                      <a:pt x="127" y="289"/>
                      <a:pt x="133" y="290"/>
                      <a:pt x="138" y="286"/>
                    </a:cubicBezTo>
                    <a:cubicBezTo>
                      <a:pt x="142" y="282"/>
                      <a:pt x="149" y="282"/>
                      <a:pt x="153" y="286"/>
                    </a:cubicBezTo>
                    <a:cubicBezTo>
                      <a:pt x="157" y="290"/>
                      <a:pt x="164" y="289"/>
                      <a:pt x="167" y="284"/>
                    </a:cubicBezTo>
                    <a:cubicBezTo>
                      <a:pt x="170" y="280"/>
                      <a:pt x="177" y="278"/>
                      <a:pt x="182" y="281"/>
                    </a:cubicBezTo>
                    <a:cubicBezTo>
                      <a:pt x="187" y="284"/>
                      <a:pt x="193" y="282"/>
                      <a:pt x="196" y="277"/>
                    </a:cubicBezTo>
                    <a:cubicBezTo>
                      <a:pt x="198" y="272"/>
                      <a:pt x="204" y="269"/>
                      <a:pt x="210" y="270"/>
                    </a:cubicBezTo>
                    <a:cubicBezTo>
                      <a:pt x="215" y="272"/>
                      <a:pt x="221" y="269"/>
                      <a:pt x="222" y="263"/>
                    </a:cubicBezTo>
                    <a:cubicBezTo>
                      <a:pt x="223" y="258"/>
                      <a:pt x="229" y="254"/>
                      <a:pt x="234" y="254"/>
                    </a:cubicBezTo>
                    <a:cubicBezTo>
                      <a:pt x="240" y="255"/>
                      <a:pt x="245" y="251"/>
                      <a:pt x="245" y="245"/>
                    </a:cubicBezTo>
                    <a:cubicBezTo>
                      <a:pt x="245" y="239"/>
                      <a:pt x="249" y="234"/>
                      <a:pt x="255" y="233"/>
                    </a:cubicBezTo>
                    <a:cubicBezTo>
                      <a:pt x="261" y="233"/>
                      <a:pt x="265" y="228"/>
                      <a:pt x="263" y="222"/>
                    </a:cubicBezTo>
                    <a:cubicBezTo>
                      <a:pt x="262" y="217"/>
                      <a:pt x="266" y="210"/>
                      <a:pt x="271" y="209"/>
                    </a:cubicBezTo>
                    <a:cubicBezTo>
                      <a:pt x="277" y="207"/>
                      <a:pt x="279" y="201"/>
                      <a:pt x="277" y="196"/>
                    </a:cubicBezTo>
                    <a:cubicBezTo>
                      <a:pt x="275" y="191"/>
                      <a:pt x="277" y="184"/>
                      <a:pt x="282" y="181"/>
                    </a:cubicBezTo>
                    <a:cubicBezTo>
                      <a:pt x="287" y="178"/>
                      <a:pt x="288" y="172"/>
                      <a:pt x="285" y="168"/>
                    </a:cubicBezTo>
                    <a:cubicBezTo>
                      <a:pt x="281" y="163"/>
                      <a:pt x="282" y="156"/>
                      <a:pt x="286" y="152"/>
                    </a:cubicBezTo>
                    <a:close/>
                    <a:moveTo>
                      <a:pt x="145" y="269"/>
                    </a:moveTo>
                    <a:cubicBezTo>
                      <a:pt x="77" y="269"/>
                      <a:pt x="21" y="214"/>
                      <a:pt x="21" y="145"/>
                    </a:cubicBezTo>
                    <a:cubicBezTo>
                      <a:pt x="21" y="77"/>
                      <a:pt x="77" y="21"/>
                      <a:pt x="145" y="21"/>
                    </a:cubicBezTo>
                    <a:cubicBezTo>
                      <a:pt x="214" y="21"/>
                      <a:pt x="269" y="77"/>
                      <a:pt x="269" y="145"/>
                    </a:cubicBezTo>
                    <a:cubicBezTo>
                      <a:pt x="269" y="214"/>
                      <a:pt x="214" y="269"/>
                      <a:pt x="145"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39" name="Freeform 10"/>
              <p:cNvSpPr>
                <a:spLocks/>
              </p:cNvSpPr>
              <p:nvPr/>
            </p:nvSpPr>
            <p:spPr bwMode="auto">
              <a:xfrm>
                <a:off x="5728" y="3334"/>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0" name="Freeform 11"/>
              <p:cNvSpPr>
                <a:spLocks/>
              </p:cNvSpPr>
              <p:nvPr/>
            </p:nvSpPr>
            <p:spPr bwMode="auto">
              <a:xfrm>
                <a:off x="5735" y="3348"/>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1" name="Freeform 12"/>
              <p:cNvSpPr>
                <a:spLocks/>
              </p:cNvSpPr>
              <p:nvPr/>
            </p:nvSpPr>
            <p:spPr bwMode="auto">
              <a:xfrm>
                <a:off x="5728" y="33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2" name="Freeform 13"/>
              <p:cNvSpPr>
                <a:spLocks/>
              </p:cNvSpPr>
              <p:nvPr/>
            </p:nvSpPr>
            <p:spPr bwMode="auto">
              <a:xfrm>
                <a:off x="5732" y="334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3" name="Freeform 14"/>
              <p:cNvSpPr>
                <a:spLocks/>
              </p:cNvSpPr>
              <p:nvPr/>
            </p:nvSpPr>
            <p:spPr bwMode="auto">
              <a:xfrm>
                <a:off x="5974" y="3343"/>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4" name="Freeform 15"/>
              <p:cNvSpPr>
                <a:spLocks/>
              </p:cNvSpPr>
              <p:nvPr/>
            </p:nvSpPr>
            <p:spPr bwMode="auto">
              <a:xfrm>
                <a:off x="5976" y="333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5" name="Freeform 16"/>
              <p:cNvSpPr>
                <a:spLocks/>
              </p:cNvSpPr>
              <p:nvPr/>
            </p:nvSpPr>
            <p:spPr bwMode="auto">
              <a:xfrm>
                <a:off x="5971" y="3348"/>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6" name="Freeform 17"/>
              <p:cNvSpPr>
                <a:spLocks/>
              </p:cNvSpPr>
              <p:nvPr/>
            </p:nvSpPr>
            <p:spPr bwMode="auto">
              <a:xfrm>
                <a:off x="5969" y="33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7" name="Freeform 18"/>
              <p:cNvSpPr>
                <a:spLocks/>
              </p:cNvSpPr>
              <p:nvPr/>
            </p:nvSpPr>
            <p:spPr bwMode="auto">
              <a:xfrm>
                <a:off x="5737" y="33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8" name="Freeform 19"/>
              <p:cNvSpPr>
                <a:spLocks/>
              </p:cNvSpPr>
              <p:nvPr/>
            </p:nvSpPr>
            <p:spPr bwMode="auto">
              <a:xfrm>
                <a:off x="5976" y="3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49" name="Freeform 20"/>
              <p:cNvSpPr>
                <a:spLocks/>
              </p:cNvSpPr>
              <p:nvPr/>
            </p:nvSpPr>
            <p:spPr bwMode="auto">
              <a:xfrm>
                <a:off x="5730" y="3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50" name="Freeform 21"/>
              <p:cNvSpPr>
                <a:spLocks noEditPoints="1"/>
              </p:cNvSpPr>
              <p:nvPr/>
            </p:nvSpPr>
            <p:spPr bwMode="auto">
              <a:xfrm>
                <a:off x="5730" y="3112"/>
                <a:ext cx="246" cy="320"/>
              </a:xfrm>
              <a:custGeom>
                <a:avLst/>
                <a:gdLst>
                  <a:gd name="T0" fmla="*/ 103 w 103"/>
                  <a:gd name="T1" fmla="*/ 81 h 134"/>
                  <a:gd name="T2" fmla="*/ 103 w 103"/>
                  <a:gd name="T3" fmla="*/ 17 h 134"/>
                  <a:gd name="T4" fmla="*/ 102 w 103"/>
                  <a:gd name="T5" fmla="*/ 16 h 134"/>
                  <a:gd name="T6" fmla="*/ 51 w 103"/>
                  <a:gd name="T7" fmla="*/ 0 h 134"/>
                  <a:gd name="T8" fmla="*/ 1 w 103"/>
                  <a:gd name="T9" fmla="*/ 16 h 134"/>
                  <a:gd name="T10" fmla="*/ 0 w 103"/>
                  <a:gd name="T11" fmla="*/ 17 h 134"/>
                  <a:gd name="T12" fmla="*/ 0 w 103"/>
                  <a:gd name="T13" fmla="*/ 81 h 134"/>
                  <a:gd name="T14" fmla="*/ 0 w 103"/>
                  <a:gd name="T15" fmla="*/ 81 h 134"/>
                  <a:gd name="T16" fmla="*/ 9 w 103"/>
                  <a:gd name="T17" fmla="*/ 105 h 134"/>
                  <a:gd name="T18" fmla="*/ 51 w 103"/>
                  <a:gd name="T19" fmla="*/ 134 h 134"/>
                  <a:gd name="T20" fmla="*/ 51 w 103"/>
                  <a:gd name="T21" fmla="*/ 134 h 134"/>
                  <a:gd name="T22" fmla="*/ 52 w 103"/>
                  <a:gd name="T23" fmla="*/ 134 h 134"/>
                  <a:gd name="T24" fmla="*/ 94 w 103"/>
                  <a:gd name="T25" fmla="*/ 105 h 134"/>
                  <a:gd name="T26" fmla="*/ 103 w 103"/>
                  <a:gd name="T27" fmla="*/ 81 h 134"/>
                  <a:gd name="T28" fmla="*/ 99 w 103"/>
                  <a:gd name="T29" fmla="*/ 80 h 134"/>
                  <a:gd name="T30" fmla="*/ 91 w 103"/>
                  <a:gd name="T31" fmla="*/ 104 h 134"/>
                  <a:gd name="T32" fmla="*/ 51 w 103"/>
                  <a:gd name="T33" fmla="*/ 131 h 134"/>
                  <a:gd name="T34" fmla="*/ 12 w 103"/>
                  <a:gd name="T35" fmla="*/ 104 h 134"/>
                  <a:gd name="T36" fmla="*/ 3 w 103"/>
                  <a:gd name="T37" fmla="*/ 80 h 134"/>
                  <a:gd name="T38" fmla="*/ 3 w 103"/>
                  <a:gd name="T39" fmla="*/ 74 h 134"/>
                  <a:gd name="T40" fmla="*/ 99 w 103"/>
                  <a:gd name="T41" fmla="*/ 23 h 134"/>
                  <a:gd name="T42" fmla="*/ 99 w 103"/>
                  <a:gd name="T43" fmla="*/ 80 h 134"/>
                  <a:gd name="T44" fmla="*/ 99 w 103"/>
                  <a:gd name="T45" fmla="*/ 22 h 134"/>
                  <a:gd name="T46" fmla="*/ 3 w 103"/>
                  <a:gd name="T47" fmla="*/ 46 h 134"/>
                  <a:gd name="T48" fmla="*/ 3 w 103"/>
                  <a:gd name="T49" fmla="*/ 18 h 134"/>
                  <a:gd name="T50" fmla="*/ 51 w 103"/>
                  <a:gd name="T51" fmla="*/ 3 h 134"/>
                  <a:gd name="T52" fmla="*/ 88 w 103"/>
                  <a:gd name="T53" fmla="*/ 11 h 134"/>
                  <a:gd name="T54" fmla="*/ 97 w 103"/>
                  <a:gd name="T55" fmla="*/ 16 h 134"/>
                  <a:gd name="T56" fmla="*/ 99 w 103"/>
                  <a:gd name="T57" fmla="*/ 18 h 134"/>
                  <a:gd name="T58" fmla="*/ 99 w 103"/>
                  <a:gd name="T59" fmla="*/ 18 h 134"/>
                  <a:gd name="T60" fmla="*/ 99 w 103"/>
                  <a:gd name="T61" fmla="*/ 2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4">
                    <a:moveTo>
                      <a:pt x="103" y="81"/>
                    </a:moveTo>
                    <a:cubicBezTo>
                      <a:pt x="103" y="17"/>
                      <a:pt x="103" y="17"/>
                      <a:pt x="103" y="17"/>
                    </a:cubicBezTo>
                    <a:cubicBezTo>
                      <a:pt x="102" y="16"/>
                      <a:pt x="102" y="16"/>
                      <a:pt x="102" y="16"/>
                    </a:cubicBezTo>
                    <a:cubicBezTo>
                      <a:pt x="102" y="16"/>
                      <a:pt x="86" y="0"/>
                      <a:pt x="51" y="0"/>
                    </a:cubicBezTo>
                    <a:cubicBezTo>
                      <a:pt x="16" y="0"/>
                      <a:pt x="1" y="16"/>
                      <a:pt x="1" y="16"/>
                    </a:cubicBezTo>
                    <a:cubicBezTo>
                      <a:pt x="0" y="17"/>
                      <a:pt x="0" y="17"/>
                      <a:pt x="0" y="17"/>
                    </a:cubicBezTo>
                    <a:cubicBezTo>
                      <a:pt x="0" y="81"/>
                      <a:pt x="0" y="81"/>
                      <a:pt x="0" y="81"/>
                    </a:cubicBezTo>
                    <a:cubicBezTo>
                      <a:pt x="0" y="81"/>
                      <a:pt x="0" y="81"/>
                      <a:pt x="0" y="81"/>
                    </a:cubicBezTo>
                    <a:cubicBezTo>
                      <a:pt x="1" y="82"/>
                      <a:pt x="2" y="94"/>
                      <a:pt x="9" y="105"/>
                    </a:cubicBezTo>
                    <a:cubicBezTo>
                      <a:pt x="18" y="122"/>
                      <a:pt x="32" y="132"/>
                      <a:pt x="51" y="134"/>
                    </a:cubicBezTo>
                    <a:cubicBezTo>
                      <a:pt x="51" y="134"/>
                      <a:pt x="51" y="134"/>
                      <a:pt x="51" y="134"/>
                    </a:cubicBezTo>
                    <a:cubicBezTo>
                      <a:pt x="52" y="134"/>
                      <a:pt x="52" y="134"/>
                      <a:pt x="52" y="134"/>
                    </a:cubicBezTo>
                    <a:cubicBezTo>
                      <a:pt x="70" y="132"/>
                      <a:pt x="85" y="122"/>
                      <a:pt x="94" y="105"/>
                    </a:cubicBezTo>
                    <a:cubicBezTo>
                      <a:pt x="101" y="94"/>
                      <a:pt x="102" y="82"/>
                      <a:pt x="103" y="81"/>
                    </a:cubicBezTo>
                    <a:close/>
                    <a:moveTo>
                      <a:pt x="99" y="80"/>
                    </a:moveTo>
                    <a:cubicBezTo>
                      <a:pt x="99" y="82"/>
                      <a:pt x="98" y="93"/>
                      <a:pt x="91" y="104"/>
                    </a:cubicBezTo>
                    <a:cubicBezTo>
                      <a:pt x="83" y="119"/>
                      <a:pt x="69" y="128"/>
                      <a:pt x="51" y="131"/>
                    </a:cubicBezTo>
                    <a:cubicBezTo>
                      <a:pt x="34" y="128"/>
                      <a:pt x="20" y="119"/>
                      <a:pt x="12" y="104"/>
                    </a:cubicBezTo>
                    <a:cubicBezTo>
                      <a:pt x="5" y="93"/>
                      <a:pt x="4" y="82"/>
                      <a:pt x="3" y="80"/>
                    </a:cubicBezTo>
                    <a:cubicBezTo>
                      <a:pt x="3" y="74"/>
                      <a:pt x="3" y="74"/>
                      <a:pt x="3" y="74"/>
                    </a:cubicBezTo>
                    <a:cubicBezTo>
                      <a:pt x="27" y="43"/>
                      <a:pt x="61" y="24"/>
                      <a:pt x="99" y="23"/>
                    </a:cubicBezTo>
                    <a:lnTo>
                      <a:pt x="99" y="80"/>
                    </a:lnTo>
                    <a:close/>
                    <a:moveTo>
                      <a:pt x="99" y="22"/>
                    </a:moveTo>
                    <a:cubicBezTo>
                      <a:pt x="61" y="22"/>
                      <a:pt x="40" y="23"/>
                      <a:pt x="3" y="46"/>
                    </a:cubicBezTo>
                    <a:cubicBezTo>
                      <a:pt x="3" y="18"/>
                      <a:pt x="3" y="18"/>
                      <a:pt x="3" y="18"/>
                    </a:cubicBezTo>
                    <a:cubicBezTo>
                      <a:pt x="6" y="15"/>
                      <a:pt x="21" y="3"/>
                      <a:pt x="51" y="3"/>
                    </a:cubicBezTo>
                    <a:cubicBezTo>
                      <a:pt x="68" y="3"/>
                      <a:pt x="80" y="7"/>
                      <a:pt x="88" y="11"/>
                    </a:cubicBezTo>
                    <a:cubicBezTo>
                      <a:pt x="92" y="13"/>
                      <a:pt x="95" y="15"/>
                      <a:pt x="97" y="16"/>
                    </a:cubicBezTo>
                    <a:cubicBezTo>
                      <a:pt x="98" y="17"/>
                      <a:pt x="99" y="17"/>
                      <a:pt x="99" y="18"/>
                    </a:cubicBezTo>
                    <a:cubicBezTo>
                      <a:pt x="99" y="18"/>
                      <a:pt x="99" y="18"/>
                      <a:pt x="99" y="18"/>
                    </a:cubicBezTo>
                    <a:lnTo>
                      <a:pt x="9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51" name="Freeform 22"/>
              <p:cNvSpPr>
                <a:spLocks noEditPoints="1"/>
              </p:cNvSpPr>
              <p:nvPr/>
            </p:nvSpPr>
            <p:spPr bwMode="auto">
              <a:xfrm>
                <a:off x="5608" y="3026"/>
                <a:ext cx="490" cy="492"/>
              </a:xfrm>
              <a:custGeom>
                <a:avLst/>
                <a:gdLst>
                  <a:gd name="T0" fmla="*/ 0 w 205"/>
                  <a:gd name="T1" fmla="*/ 103 h 206"/>
                  <a:gd name="T2" fmla="*/ 205 w 205"/>
                  <a:gd name="T3" fmla="*/ 103 h 206"/>
                  <a:gd name="T4" fmla="*/ 53 w 205"/>
                  <a:gd name="T5" fmla="*/ 150 h 206"/>
                  <a:gd name="T6" fmla="*/ 54 w 205"/>
                  <a:gd name="T7" fmla="*/ 164 h 206"/>
                  <a:gd name="T8" fmla="*/ 50 w 205"/>
                  <a:gd name="T9" fmla="*/ 180 h 206"/>
                  <a:gd name="T10" fmla="*/ 40 w 205"/>
                  <a:gd name="T11" fmla="*/ 166 h 206"/>
                  <a:gd name="T12" fmla="*/ 50 w 205"/>
                  <a:gd name="T13" fmla="*/ 152 h 206"/>
                  <a:gd name="T14" fmla="*/ 43 w 205"/>
                  <a:gd name="T15" fmla="*/ 150 h 206"/>
                  <a:gd name="T16" fmla="*/ 15 w 205"/>
                  <a:gd name="T17" fmla="*/ 150 h 206"/>
                  <a:gd name="T18" fmla="*/ 14 w 205"/>
                  <a:gd name="T19" fmla="*/ 137 h 206"/>
                  <a:gd name="T20" fmla="*/ 34 w 205"/>
                  <a:gd name="T21" fmla="*/ 145 h 206"/>
                  <a:gd name="T22" fmla="*/ 51 w 205"/>
                  <a:gd name="T23" fmla="*/ 145 h 206"/>
                  <a:gd name="T24" fmla="*/ 57 w 205"/>
                  <a:gd name="T25" fmla="*/ 143 h 206"/>
                  <a:gd name="T26" fmla="*/ 53 w 205"/>
                  <a:gd name="T27" fmla="*/ 150 h 206"/>
                  <a:gd name="T28" fmla="*/ 192 w 205"/>
                  <a:gd name="T29" fmla="*/ 136 h 206"/>
                  <a:gd name="T30" fmla="*/ 174 w 205"/>
                  <a:gd name="T31" fmla="*/ 155 h 206"/>
                  <a:gd name="T32" fmla="*/ 149 w 205"/>
                  <a:gd name="T33" fmla="*/ 145 h 206"/>
                  <a:gd name="T34" fmla="*/ 158 w 205"/>
                  <a:gd name="T35" fmla="*/ 154 h 206"/>
                  <a:gd name="T36" fmla="*/ 154 w 205"/>
                  <a:gd name="T37" fmla="*/ 181 h 206"/>
                  <a:gd name="T38" fmla="*/ 154 w 205"/>
                  <a:gd name="T39" fmla="*/ 175 h 206"/>
                  <a:gd name="T40" fmla="*/ 154 w 205"/>
                  <a:gd name="T41" fmla="*/ 155 h 206"/>
                  <a:gd name="T42" fmla="*/ 147 w 205"/>
                  <a:gd name="T43" fmla="*/ 146 h 206"/>
                  <a:gd name="T44" fmla="*/ 103 w 205"/>
                  <a:gd name="T45" fmla="*/ 174 h 206"/>
                  <a:gd name="T46" fmla="*/ 102 w 205"/>
                  <a:gd name="T47" fmla="*/ 174 h 206"/>
                  <a:gd name="T48" fmla="*/ 55 w 205"/>
                  <a:gd name="T49" fmla="*/ 141 h 206"/>
                  <a:gd name="T50" fmla="*/ 49 w 205"/>
                  <a:gd name="T51" fmla="*/ 140 h 206"/>
                  <a:gd name="T52" fmla="*/ 36 w 205"/>
                  <a:gd name="T53" fmla="*/ 116 h 206"/>
                  <a:gd name="T54" fmla="*/ 49 w 205"/>
                  <a:gd name="T55" fmla="*/ 123 h 206"/>
                  <a:gd name="T56" fmla="*/ 48 w 205"/>
                  <a:gd name="T57" fmla="*/ 117 h 206"/>
                  <a:gd name="T58" fmla="*/ 49 w 205"/>
                  <a:gd name="T59" fmla="*/ 50 h 206"/>
                  <a:gd name="T60" fmla="*/ 156 w 205"/>
                  <a:gd name="T61" fmla="*/ 50 h 206"/>
                  <a:gd name="T62" fmla="*/ 157 w 205"/>
                  <a:gd name="T63" fmla="*/ 117 h 206"/>
                  <a:gd name="T64" fmla="*/ 156 w 205"/>
                  <a:gd name="T65" fmla="*/ 123 h 206"/>
                  <a:gd name="T66" fmla="*/ 169 w 205"/>
                  <a:gd name="T67" fmla="*/ 116 h 206"/>
                  <a:gd name="T68" fmla="*/ 156 w 205"/>
                  <a:gd name="T69" fmla="*/ 140 h 206"/>
                  <a:gd name="T70" fmla="*/ 150 w 205"/>
                  <a:gd name="T71" fmla="*/ 141 h 206"/>
                  <a:gd name="T72" fmla="*/ 154 w 205"/>
                  <a:gd name="T73" fmla="*/ 145 h 206"/>
                  <a:gd name="T74" fmla="*/ 171 w 205"/>
                  <a:gd name="T75" fmla="*/ 145 h 206"/>
                  <a:gd name="T76" fmla="*/ 191 w 205"/>
                  <a:gd name="T77" fmla="*/ 13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 h="206">
                    <a:moveTo>
                      <a:pt x="102" y="0"/>
                    </a:moveTo>
                    <a:cubicBezTo>
                      <a:pt x="46" y="0"/>
                      <a:pt x="0" y="46"/>
                      <a:pt x="0" y="103"/>
                    </a:cubicBezTo>
                    <a:cubicBezTo>
                      <a:pt x="0" y="160"/>
                      <a:pt x="46" y="206"/>
                      <a:pt x="102" y="206"/>
                    </a:cubicBezTo>
                    <a:cubicBezTo>
                      <a:pt x="159" y="206"/>
                      <a:pt x="205" y="160"/>
                      <a:pt x="205" y="103"/>
                    </a:cubicBezTo>
                    <a:cubicBezTo>
                      <a:pt x="205" y="46"/>
                      <a:pt x="159" y="0"/>
                      <a:pt x="102" y="0"/>
                    </a:cubicBezTo>
                    <a:close/>
                    <a:moveTo>
                      <a:pt x="53" y="150"/>
                    </a:moveTo>
                    <a:cubicBezTo>
                      <a:pt x="52" y="151"/>
                      <a:pt x="51" y="153"/>
                      <a:pt x="51" y="155"/>
                    </a:cubicBezTo>
                    <a:cubicBezTo>
                      <a:pt x="51" y="157"/>
                      <a:pt x="54" y="161"/>
                      <a:pt x="54" y="164"/>
                    </a:cubicBezTo>
                    <a:cubicBezTo>
                      <a:pt x="54" y="167"/>
                      <a:pt x="52" y="173"/>
                      <a:pt x="51" y="175"/>
                    </a:cubicBezTo>
                    <a:cubicBezTo>
                      <a:pt x="50" y="176"/>
                      <a:pt x="49" y="179"/>
                      <a:pt x="50" y="180"/>
                    </a:cubicBezTo>
                    <a:cubicBezTo>
                      <a:pt x="50" y="181"/>
                      <a:pt x="50" y="181"/>
                      <a:pt x="50" y="181"/>
                    </a:cubicBezTo>
                    <a:cubicBezTo>
                      <a:pt x="43" y="179"/>
                      <a:pt x="40" y="173"/>
                      <a:pt x="40" y="166"/>
                    </a:cubicBezTo>
                    <a:cubicBezTo>
                      <a:pt x="40" y="159"/>
                      <a:pt x="45" y="155"/>
                      <a:pt x="46" y="154"/>
                    </a:cubicBezTo>
                    <a:cubicBezTo>
                      <a:pt x="47" y="153"/>
                      <a:pt x="49" y="152"/>
                      <a:pt x="50" y="152"/>
                    </a:cubicBezTo>
                    <a:cubicBezTo>
                      <a:pt x="51" y="151"/>
                      <a:pt x="55" y="145"/>
                      <a:pt x="55" y="145"/>
                    </a:cubicBezTo>
                    <a:cubicBezTo>
                      <a:pt x="55" y="145"/>
                      <a:pt x="46" y="149"/>
                      <a:pt x="43" y="150"/>
                    </a:cubicBezTo>
                    <a:cubicBezTo>
                      <a:pt x="40" y="150"/>
                      <a:pt x="36" y="153"/>
                      <a:pt x="30" y="155"/>
                    </a:cubicBezTo>
                    <a:cubicBezTo>
                      <a:pt x="25" y="156"/>
                      <a:pt x="19" y="154"/>
                      <a:pt x="15" y="150"/>
                    </a:cubicBezTo>
                    <a:cubicBezTo>
                      <a:pt x="11" y="145"/>
                      <a:pt x="12" y="136"/>
                      <a:pt x="12" y="136"/>
                    </a:cubicBezTo>
                    <a:cubicBezTo>
                      <a:pt x="12" y="136"/>
                      <a:pt x="12" y="136"/>
                      <a:pt x="14" y="137"/>
                    </a:cubicBezTo>
                    <a:cubicBezTo>
                      <a:pt x="16" y="137"/>
                      <a:pt x="21" y="136"/>
                      <a:pt x="24" y="137"/>
                    </a:cubicBezTo>
                    <a:cubicBezTo>
                      <a:pt x="27" y="138"/>
                      <a:pt x="32" y="143"/>
                      <a:pt x="34" y="145"/>
                    </a:cubicBezTo>
                    <a:cubicBezTo>
                      <a:pt x="36" y="148"/>
                      <a:pt x="39" y="149"/>
                      <a:pt x="41" y="149"/>
                    </a:cubicBezTo>
                    <a:cubicBezTo>
                      <a:pt x="42" y="149"/>
                      <a:pt x="48" y="146"/>
                      <a:pt x="51" y="145"/>
                    </a:cubicBezTo>
                    <a:cubicBezTo>
                      <a:pt x="53" y="144"/>
                      <a:pt x="55" y="143"/>
                      <a:pt x="56" y="143"/>
                    </a:cubicBezTo>
                    <a:cubicBezTo>
                      <a:pt x="56" y="143"/>
                      <a:pt x="57" y="143"/>
                      <a:pt x="57" y="143"/>
                    </a:cubicBezTo>
                    <a:cubicBezTo>
                      <a:pt x="57" y="144"/>
                      <a:pt x="58" y="145"/>
                      <a:pt x="58" y="145"/>
                    </a:cubicBezTo>
                    <a:cubicBezTo>
                      <a:pt x="56" y="147"/>
                      <a:pt x="54" y="149"/>
                      <a:pt x="53" y="150"/>
                    </a:cubicBezTo>
                    <a:close/>
                    <a:moveTo>
                      <a:pt x="191" y="137"/>
                    </a:moveTo>
                    <a:cubicBezTo>
                      <a:pt x="192" y="136"/>
                      <a:pt x="192" y="136"/>
                      <a:pt x="192" y="136"/>
                    </a:cubicBezTo>
                    <a:cubicBezTo>
                      <a:pt x="192" y="136"/>
                      <a:pt x="193" y="145"/>
                      <a:pt x="189" y="150"/>
                    </a:cubicBezTo>
                    <a:cubicBezTo>
                      <a:pt x="186" y="154"/>
                      <a:pt x="179" y="156"/>
                      <a:pt x="174" y="155"/>
                    </a:cubicBezTo>
                    <a:cubicBezTo>
                      <a:pt x="169" y="153"/>
                      <a:pt x="164" y="150"/>
                      <a:pt x="162" y="150"/>
                    </a:cubicBezTo>
                    <a:cubicBezTo>
                      <a:pt x="159" y="149"/>
                      <a:pt x="149" y="145"/>
                      <a:pt x="149" y="145"/>
                    </a:cubicBezTo>
                    <a:cubicBezTo>
                      <a:pt x="149" y="145"/>
                      <a:pt x="154" y="151"/>
                      <a:pt x="155" y="152"/>
                    </a:cubicBezTo>
                    <a:cubicBezTo>
                      <a:pt x="156" y="152"/>
                      <a:pt x="157" y="153"/>
                      <a:pt x="158" y="154"/>
                    </a:cubicBezTo>
                    <a:cubicBezTo>
                      <a:pt x="160" y="155"/>
                      <a:pt x="165" y="159"/>
                      <a:pt x="165" y="166"/>
                    </a:cubicBezTo>
                    <a:cubicBezTo>
                      <a:pt x="165" y="173"/>
                      <a:pt x="162" y="179"/>
                      <a:pt x="154" y="181"/>
                    </a:cubicBezTo>
                    <a:cubicBezTo>
                      <a:pt x="154" y="181"/>
                      <a:pt x="155" y="181"/>
                      <a:pt x="155" y="180"/>
                    </a:cubicBezTo>
                    <a:cubicBezTo>
                      <a:pt x="155" y="179"/>
                      <a:pt x="155" y="176"/>
                      <a:pt x="154" y="175"/>
                    </a:cubicBezTo>
                    <a:cubicBezTo>
                      <a:pt x="153" y="173"/>
                      <a:pt x="151" y="167"/>
                      <a:pt x="151" y="164"/>
                    </a:cubicBezTo>
                    <a:cubicBezTo>
                      <a:pt x="151" y="161"/>
                      <a:pt x="154" y="157"/>
                      <a:pt x="154" y="155"/>
                    </a:cubicBezTo>
                    <a:cubicBezTo>
                      <a:pt x="154" y="153"/>
                      <a:pt x="152" y="151"/>
                      <a:pt x="151" y="150"/>
                    </a:cubicBezTo>
                    <a:cubicBezTo>
                      <a:pt x="150" y="149"/>
                      <a:pt x="149" y="147"/>
                      <a:pt x="147" y="146"/>
                    </a:cubicBezTo>
                    <a:cubicBezTo>
                      <a:pt x="147" y="145"/>
                      <a:pt x="148" y="144"/>
                      <a:pt x="148" y="143"/>
                    </a:cubicBezTo>
                    <a:cubicBezTo>
                      <a:pt x="138" y="161"/>
                      <a:pt x="123" y="171"/>
                      <a:pt x="103" y="174"/>
                    </a:cubicBezTo>
                    <a:cubicBezTo>
                      <a:pt x="102" y="174"/>
                      <a:pt x="102" y="174"/>
                      <a:pt x="102" y="174"/>
                    </a:cubicBezTo>
                    <a:cubicBezTo>
                      <a:pt x="102" y="174"/>
                      <a:pt x="102" y="174"/>
                      <a:pt x="102" y="174"/>
                    </a:cubicBezTo>
                    <a:cubicBezTo>
                      <a:pt x="82" y="171"/>
                      <a:pt x="66" y="161"/>
                      <a:pt x="57" y="143"/>
                    </a:cubicBezTo>
                    <a:cubicBezTo>
                      <a:pt x="56" y="142"/>
                      <a:pt x="56" y="142"/>
                      <a:pt x="55" y="141"/>
                    </a:cubicBezTo>
                    <a:cubicBezTo>
                      <a:pt x="55" y="141"/>
                      <a:pt x="55" y="141"/>
                      <a:pt x="55" y="141"/>
                    </a:cubicBezTo>
                    <a:cubicBezTo>
                      <a:pt x="54" y="140"/>
                      <a:pt x="51" y="140"/>
                      <a:pt x="49" y="140"/>
                    </a:cubicBezTo>
                    <a:cubicBezTo>
                      <a:pt x="41" y="139"/>
                      <a:pt x="38" y="134"/>
                      <a:pt x="35" y="129"/>
                    </a:cubicBezTo>
                    <a:cubicBezTo>
                      <a:pt x="33" y="125"/>
                      <a:pt x="36" y="116"/>
                      <a:pt x="36" y="116"/>
                    </a:cubicBezTo>
                    <a:cubicBezTo>
                      <a:pt x="36" y="116"/>
                      <a:pt x="37" y="117"/>
                      <a:pt x="39" y="119"/>
                    </a:cubicBezTo>
                    <a:cubicBezTo>
                      <a:pt x="41" y="120"/>
                      <a:pt x="46" y="121"/>
                      <a:pt x="49" y="123"/>
                    </a:cubicBezTo>
                    <a:cubicBezTo>
                      <a:pt x="48" y="120"/>
                      <a:pt x="48" y="118"/>
                      <a:pt x="48" y="117"/>
                    </a:cubicBezTo>
                    <a:cubicBezTo>
                      <a:pt x="48" y="117"/>
                      <a:pt x="48" y="117"/>
                      <a:pt x="48" y="117"/>
                    </a:cubicBezTo>
                    <a:cubicBezTo>
                      <a:pt x="48" y="51"/>
                      <a:pt x="48" y="51"/>
                      <a:pt x="48" y="51"/>
                    </a:cubicBezTo>
                    <a:cubicBezTo>
                      <a:pt x="49" y="50"/>
                      <a:pt x="49" y="50"/>
                      <a:pt x="49" y="50"/>
                    </a:cubicBezTo>
                    <a:cubicBezTo>
                      <a:pt x="50" y="49"/>
                      <a:pt x="66" y="32"/>
                      <a:pt x="102" y="32"/>
                    </a:cubicBezTo>
                    <a:cubicBezTo>
                      <a:pt x="138" y="32"/>
                      <a:pt x="155" y="49"/>
                      <a:pt x="156" y="50"/>
                    </a:cubicBezTo>
                    <a:cubicBezTo>
                      <a:pt x="157" y="51"/>
                      <a:pt x="157" y="51"/>
                      <a:pt x="157" y="51"/>
                    </a:cubicBezTo>
                    <a:cubicBezTo>
                      <a:pt x="157" y="117"/>
                      <a:pt x="157" y="117"/>
                      <a:pt x="157" y="117"/>
                    </a:cubicBezTo>
                    <a:cubicBezTo>
                      <a:pt x="157" y="117"/>
                      <a:pt x="157" y="117"/>
                      <a:pt x="157" y="117"/>
                    </a:cubicBezTo>
                    <a:cubicBezTo>
                      <a:pt x="157" y="118"/>
                      <a:pt x="157" y="120"/>
                      <a:pt x="156" y="123"/>
                    </a:cubicBezTo>
                    <a:cubicBezTo>
                      <a:pt x="159" y="121"/>
                      <a:pt x="164" y="120"/>
                      <a:pt x="166" y="119"/>
                    </a:cubicBezTo>
                    <a:cubicBezTo>
                      <a:pt x="168" y="117"/>
                      <a:pt x="169" y="116"/>
                      <a:pt x="169" y="116"/>
                    </a:cubicBezTo>
                    <a:cubicBezTo>
                      <a:pt x="169" y="116"/>
                      <a:pt x="171" y="125"/>
                      <a:pt x="169" y="129"/>
                    </a:cubicBezTo>
                    <a:cubicBezTo>
                      <a:pt x="167" y="134"/>
                      <a:pt x="164" y="139"/>
                      <a:pt x="156" y="140"/>
                    </a:cubicBezTo>
                    <a:cubicBezTo>
                      <a:pt x="153" y="140"/>
                      <a:pt x="151" y="140"/>
                      <a:pt x="150" y="141"/>
                    </a:cubicBezTo>
                    <a:cubicBezTo>
                      <a:pt x="150" y="141"/>
                      <a:pt x="150" y="141"/>
                      <a:pt x="150" y="141"/>
                    </a:cubicBezTo>
                    <a:cubicBezTo>
                      <a:pt x="149" y="141"/>
                      <a:pt x="149" y="142"/>
                      <a:pt x="149" y="143"/>
                    </a:cubicBezTo>
                    <a:cubicBezTo>
                      <a:pt x="150" y="143"/>
                      <a:pt x="152" y="144"/>
                      <a:pt x="154" y="145"/>
                    </a:cubicBezTo>
                    <a:cubicBezTo>
                      <a:pt x="157" y="146"/>
                      <a:pt x="163" y="149"/>
                      <a:pt x="164" y="149"/>
                    </a:cubicBezTo>
                    <a:cubicBezTo>
                      <a:pt x="166" y="149"/>
                      <a:pt x="169" y="148"/>
                      <a:pt x="171" y="145"/>
                    </a:cubicBezTo>
                    <a:cubicBezTo>
                      <a:pt x="173" y="143"/>
                      <a:pt x="177" y="138"/>
                      <a:pt x="181" y="137"/>
                    </a:cubicBezTo>
                    <a:cubicBezTo>
                      <a:pt x="184" y="136"/>
                      <a:pt x="189" y="137"/>
                      <a:pt x="19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sp>
            <p:nvSpPr>
              <p:cNvPr id="52" name="Freeform 23"/>
              <p:cNvSpPr>
                <a:spLocks noEditPoints="1"/>
              </p:cNvSpPr>
              <p:nvPr/>
            </p:nvSpPr>
            <p:spPr bwMode="auto">
              <a:xfrm>
                <a:off x="5572" y="2992"/>
                <a:ext cx="562" cy="559"/>
              </a:xfrm>
              <a:custGeom>
                <a:avLst/>
                <a:gdLst>
                  <a:gd name="T0" fmla="*/ 117 w 235"/>
                  <a:gd name="T1" fmla="*/ 0 h 234"/>
                  <a:gd name="T2" fmla="*/ 0 w 235"/>
                  <a:gd name="T3" fmla="*/ 117 h 234"/>
                  <a:gd name="T4" fmla="*/ 117 w 235"/>
                  <a:gd name="T5" fmla="*/ 234 h 234"/>
                  <a:gd name="T6" fmla="*/ 235 w 235"/>
                  <a:gd name="T7" fmla="*/ 117 h 234"/>
                  <a:gd name="T8" fmla="*/ 117 w 235"/>
                  <a:gd name="T9" fmla="*/ 0 h 234"/>
                  <a:gd name="T10" fmla="*/ 117 w 235"/>
                  <a:gd name="T11" fmla="*/ 227 h 234"/>
                  <a:gd name="T12" fmla="*/ 8 w 235"/>
                  <a:gd name="T13" fmla="*/ 117 h 234"/>
                  <a:gd name="T14" fmla="*/ 117 w 235"/>
                  <a:gd name="T15" fmla="*/ 7 h 234"/>
                  <a:gd name="T16" fmla="*/ 227 w 235"/>
                  <a:gd name="T17" fmla="*/ 117 h 234"/>
                  <a:gd name="T18" fmla="*/ 117 w 235"/>
                  <a:gd name="T19" fmla="*/ 22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4">
                    <a:moveTo>
                      <a:pt x="117" y="0"/>
                    </a:moveTo>
                    <a:cubicBezTo>
                      <a:pt x="53" y="0"/>
                      <a:pt x="0" y="52"/>
                      <a:pt x="0" y="117"/>
                    </a:cubicBezTo>
                    <a:cubicBezTo>
                      <a:pt x="0" y="182"/>
                      <a:pt x="53" y="234"/>
                      <a:pt x="117" y="234"/>
                    </a:cubicBezTo>
                    <a:cubicBezTo>
                      <a:pt x="182" y="234"/>
                      <a:pt x="235" y="182"/>
                      <a:pt x="235" y="117"/>
                    </a:cubicBezTo>
                    <a:cubicBezTo>
                      <a:pt x="235" y="52"/>
                      <a:pt x="182" y="0"/>
                      <a:pt x="117" y="0"/>
                    </a:cubicBezTo>
                    <a:close/>
                    <a:moveTo>
                      <a:pt x="117" y="227"/>
                    </a:moveTo>
                    <a:cubicBezTo>
                      <a:pt x="57" y="227"/>
                      <a:pt x="8" y="178"/>
                      <a:pt x="8" y="117"/>
                    </a:cubicBezTo>
                    <a:cubicBezTo>
                      <a:pt x="8" y="56"/>
                      <a:pt x="57" y="7"/>
                      <a:pt x="117" y="7"/>
                    </a:cubicBezTo>
                    <a:cubicBezTo>
                      <a:pt x="178" y="7"/>
                      <a:pt x="227" y="56"/>
                      <a:pt x="227" y="117"/>
                    </a:cubicBezTo>
                    <a:cubicBezTo>
                      <a:pt x="227" y="178"/>
                      <a:pt x="178" y="227"/>
                      <a:pt x="117"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endParaRPr>
              </a:p>
            </p:txBody>
          </p:sp>
        </p:grpSp>
      </p:grpSp>
      <p:grpSp>
        <p:nvGrpSpPr>
          <p:cNvPr id="31" name="Group 30"/>
          <p:cNvGrpSpPr/>
          <p:nvPr/>
        </p:nvGrpSpPr>
        <p:grpSpPr>
          <a:xfrm>
            <a:off x="0" y="6514081"/>
            <a:ext cx="12192000" cy="345422"/>
            <a:chOff x="0" y="6520441"/>
            <a:chExt cx="12319257" cy="337559"/>
          </a:xfrm>
        </p:grpSpPr>
        <p:sp>
          <p:nvSpPr>
            <p:cNvPr id="53" name="Rectangle 52"/>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56" name="Rectangle 55"/>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57" name="Rectangle 56"/>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58" name="Rectangle 57"/>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97521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87154"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2" name="Rectangle 21"/>
          <p:cNvSpPr/>
          <p:nvPr/>
        </p:nvSpPr>
        <p:spPr bwMode="auto">
          <a:xfrm>
            <a:off x="1" y="1654318"/>
            <a:ext cx="568047" cy="46880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0" y="3460337"/>
            <a:ext cx="602593" cy="28820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2" name="Title 1"/>
          <p:cNvSpPr txBox="1">
            <a:spLocks/>
          </p:cNvSpPr>
          <p:nvPr/>
        </p:nvSpPr>
        <p:spPr>
          <a:xfrm>
            <a:off x="554864" y="-19750"/>
            <a:ext cx="6754402" cy="1325375"/>
          </a:xfrm>
          <a:prstGeom prst="rect">
            <a:avLst/>
          </a:prstGeom>
        </p:spPr>
        <p:txBody>
          <a:bodyPr vert="horz" lIns="91436" tIns="45717" rIns="91436" bIns="45717"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sz="5294" dirty="0">
              <a:solidFill>
                <a:prstClr val="white"/>
              </a:solidFill>
            </a:endParaRPr>
          </a:p>
        </p:txBody>
      </p:sp>
      <p:grpSp>
        <p:nvGrpSpPr>
          <p:cNvPr id="2" name="Group 1"/>
          <p:cNvGrpSpPr/>
          <p:nvPr/>
        </p:nvGrpSpPr>
        <p:grpSpPr>
          <a:xfrm>
            <a:off x="786074" y="1801757"/>
            <a:ext cx="6859804" cy="3019816"/>
            <a:chOff x="720731" y="2093075"/>
            <a:chExt cx="6997357" cy="3080370"/>
          </a:xfrm>
        </p:grpSpPr>
        <p:grpSp>
          <p:nvGrpSpPr>
            <p:cNvPr id="13" name="Group 12"/>
            <p:cNvGrpSpPr/>
            <p:nvPr/>
          </p:nvGrpSpPr>
          <p:grpSpPr>
            <a:xfrm>
              <a:off x="1128989" y="2430526"/>
              <a:ext cx="5839236" cy="2602114"/>
              <a:chOff x="2414911" y="1802287"/>
              <a:chExt cx="8262735" cy="4009166"/>
            </a:xfrm>
          </p:grpSpPr>
          <p:grpSp>
            <p:nvGrpSpPr>
              <p:cNvPr id="9" name="Group 8"/>
              <p:cNvGrpSpPr/>
              <p:nvPr/>
            </p:nvGrpSpPr>
            <p:grpSpPr>
              <a:xfrm>
                <a:off x="6476608" y="1802287"/>
                <a:ext cx="4201038" cy="3834075"/>
                <a:chOff x="5964932" y="1849371"/>
                <a:chExt cx="4201038" cy="3834075"/>
              </a:xfrm>
            </p:grpSpPr>
            <p:sp>
              <p:nvSpPr>
                <p:cNvPr id="47" name="Block Arc 46"/>
                <p:cNvSpPr/>
                <p:nvPr/>
              </p:nvSpPr>
              <p:spPr>
                <a:xfrm rot="10800000">
                  <a:off x="5964932" y="1849371"/>
                  <a:ext cx="4201038" cy="3834075"/>
                </a:xfrm>
                <a:prstGeom prst="blockArc">
                  <a:avLst>
                    <a:gd name="adj1" fmla="val 10800000"/>
                    <a:gd name="adj2" fmla="val 21411104"/>
                    <a:gd name="adj3" fmla="val 42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0000"/>
                    </a:solidFill>
                  </a:endParaRPr>
                </a:p>
              </p:txBody>
            </p:sp>
            <p:sp>
              <p:nvSpPr>
                <p:cNvPr id="8" name="Isosceles Triangle 7"/>
                <p:cNvSpPr/>
                <p:nvPr/>
              </p:nvSpPr>
              <p:spPr>
                <a:xfrm rot="9281936">
                  <a:off x="6105343" y="4617220"/>
                  <a:ext cx="257430" cy="748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grpSp>
          <p:sp>
            <p:nvSpPr>
              <p:cNvPr id="6" name="Block Arc 5"/>
              <p:cNvSpPr/>
              <p:nvPr/>
            </p:nvSpPr>
            <p:spPr>
              <a:xfrm>
                <a:off x="2414911" y="1977378"/>
                <a:ext cx="4201038" cy="3834075"/>
              </a:xfrm>
              <a:prstGeom prst="blockArc">
                <a:avLst>
                  <a:gd name="adj1" fmla="val 10800000"/>
                  <a:gd name="adj2" fmla="val 21534005"/>
                  <a:gd name="adj3" fmla="val 41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0000"/>
                  </a:solidFill>
                </a:endParaRPr>
              </a:p>
            </p:txBody>
          </p:sp>
        </p:grpSp>
        <p:sp>
          <p:nvSpPr>
            <p:cNvPr id="100" name="arrow cycle"/>
            <p:cNvSpPr>
              <a:spLocks noChangeAspect="1" noEditPoints="1"/>
            </p:cNvSpPr>
            <p:nvPr/>
          </p:nvSpPr>
          <p:spPr bwMode="auto">
            <a:xfrm rot="9720000">
              <a:off x="1829333" y="2941327"/>
              <a:ext cx="1405147" cy="1247039"/>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0171B0"/>
            </a:solidFill>
            <a:ln>
              <a:noFill/>
            </a:ln>
          </p:spPr>
          <p:txBody>
            <a:bodyPr vert="horz" wrap="square" lIns="89642" tIns="44821" rIns="89642" bIns="44821" numCol="1" anchor="t" anchorCtr="0" compatLnSpc="1">
              <a:prstTxWarp prst="textNoShape">
                <a:avLst/>
              </a:prstTxWarp>
            </a:bodyPr>
            <a:lstStyle/>
            <a:p>
              <a:pPr defTabSz="792802">
                <a:defRPr/>
              </a:pPr>
              <a:endParaRPr lang="en-US" sz="1765" kern="0" dirty="0">
                <a:solidFill>
                  <a:srgbClr val="505050"/>
                </a:solidFill>
              </a:endParaRPr>
            </a:p>
          </p:txBody>
        </p:sp>
        <p:sp>
          <p:nvSpPr>
            <p:cNvPr id="247" name="TextBox 246"/>
            <p:cNvSpPr txBox="1"/>
            <p:nvPr/>
          </p:nvSpPr>
          <p:spPr>
            <a:xfrm>
              <a:off x="2087558" y="3407742"/>
              <a:ext cx="932076" cy="384721"/>
            </a:xfrm>
            <a:prstGeom prst="rect">
              <a:avLst/>
            </a:prstGeom>
            <a:noFill/>
            <a:ln>
              <a:noFill/>
              <a:headEnd type="none" w="med" len="med"/>
              <a:tailEnd type="none" w="med" len="med"/>
            </a:ln>
          </p:spPr>
          <p:txBody>
            <a:bodyPr wrap="square" lIns="0" tIns="44821"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403">
                <a:defRPr/>
              </a:pPr>
              <a:r>
                <a:rPr lang="en-US" sz="1078" kern="0" dirty="0">
                  <a:solidFill>
                    <a:srgbClr val="0171B0"/>
                  </a:solidFill>
                  <a:latin typeface="Segoe UI Semibold" panose="020B0702040204020203" pitchFamily="34" charset="0"/>
                </a:rPr>
                <a:t>Visibility &amp; Control</a:t>
              </a:r>
            </a:p>
          </p:txBody>
        </p:sp>
        <p:grpSp>
          <p:nvGrpSpPr>
            <p:cNvPr id="20" name="Group 19"/>
            <p:cNvGrpSpPr/>
            <p:nvPr/>
          </p:nvGrpSpPr>
          <p:grpSpPr>
            <a:xfrm>
              <a:off x="4991686" y="2844507"/>
              <a:ext cx="1226241" cy="1381320"/>
              <a:chOff x="6510207" y="2361288"/>
              <a:chExt cx="1911804" cy="2153586"/>
            </a:xfrm>
          </p:grpSpPr>
          <p:sp>
            <p:nvSpPr>
              <p:cNvPr id="248" name="TextBox 247"/>
              <p:cNvSpPr txBox="1"/>
              <p:nvPr/>
            </p:nvSpPr>
            <p:spPr>
              <a:xfrm>
                <a:off x="6834283" y="3141658"/>
                <a:ext cx="1341126" cy="599810"/>
              </a:xfrm>
              <a:prstGeom prst="rect">
                <a:avLst/>
              </a:prstGeom>
              <a:noFill/>
              <a:ln>
                <a:noFill/>
                <a:headEnd type="none" w="med" len="med"/>
                <a:tailEnd type="none" w="med" len="med"/>
              </a:ln>
            </p:spPr>
            <p:txBody>
              <a:bodyPr wrap="square" lIns="0" tIns="44821"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403">
                  <a:defRPr/>
                </a:pPr>
                <a:r>
                  <a:rPr lang="en-US" sz="1078" kern="0" dirty="0">
                    <a:solidFill>
                      <a:srgbClr val="0171B0"/>
                    </a:solidFill>
                    <a:latin typeface="Segoe UI Semibold" panose="020B0702040204020203" pitchFamily="34" charset="0"/>
                  </a:rPr>
                  <a:t>Deploy &amp; Detect</a:t>
                </a:r>
              </a:p>
            </p:txBody>
          </p:sp>
          <p:sp>
            <p:nvSpPr>
              <p:cNvPr id="174" name="arrow cycle"/>
              <p:cNvSpPr>
                <a:spLocks noChangeAspect="1" noEditPoints="1"/>
              </p:cNvSpPr>
              <p:nvPr/>
            </p:nvSpPr>
            <p:spPr bwMode="auto">
              <a:xfrm rot="18000000" flipH="1">
                <a:off x="6389316" y="2482179"/>
                <a:ext cx="2153586" cy="1911804"/>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0171B0"/>
              </a:solidFill>
              <a:ln>
                <a:noFill/>
              </a:ln>
            </p:spPr>
            <p:txBody>
              <a:bodyPr vert="horz" wrap="square" lIns="89642" tIns="44821" rIns="89642" bIns="44821" numCol="1" anchor="t" anchorCtr="0" compatLnSpc="1">
                <a:prstTxWarp prst="textNoShape">
                  <a:avLst/>
                </a:prstTxWarp>
              </a:bodyPr>
              <a:lstStyle/>
              <a:p>
                <a:pPr defTabSz="792802"/>
                <a:endParaRPr lang="en-US" sz="1765" kern="0" dirty="0">
                  <a:solidFill>
                    <a:srgbClr val="505050"/>
                  </a:solidFill>
                </a:endParaRPr>
              </a:p>
            </p:txBody>
          </p:sp>
        </p:grpSp>
        <p:grpSp>
          <p:nvGrpSpPr>
            <p:cNvPr id="17" name="Group 16"/>
            <p:cNvGrpSpPr/>
            <p:nvPr/>
          </p:nvGrpSpPr>
          <p:grpSpPr>
            <a:xfrm>
              <a:off x="1900576" y="2093075"/>
              <a:ext cx="1849293" cy="814106"/>
              <a:chOff x="2193359" y="853373"/>
              <a:chExt cx="2883189" cy="1269255"/>
            </a:xfrm>
          </p:grpSpPr>
          <p:sp>
            <p:nvSpPr>
              <p:cNvPr id="162" name="TextBox 161"/>
              <p:cNvSpPr txBox="1"/>
              <p:nvPr/>
            </p:nvSpPr>
            <p:spPr>
              <a:xfrm>
                <a:off x="3308577" y="853373"/>
                <a:ext cx="1767971" cy="527832"/>
              </a:xfrm>
              <a:prstGeom prst="rect">
                <a:avLst/>
              </a:prstGeom>
              <a:noFill/>
            </p:spPr>
            <p:txBody>
              <a:bodyPr wrap="square" lIns="44821" tIns="0" rIns="44821" bIns="0" rtlCol="0" anchor="ctr" anchorCtr="0">
                <a:spAutoFit/>
              </a:bodyPr>
              <a:lstStyle/>
              <a:p>
                <a:pPr defTabSz="528403">
                  <a:defRPr/>
                </a:pPr>
                <a:r>
                  <a:rPr lang="en-US" sz="1078" kern="0" dirty="0">
                    <a:solidFill>
                      <a:srgbClr val="505050"/>
                    </a:solidFill>
                    <a:latin typeface="Segoe UI Semibold" panose="020B0702040204020203" pitchFamily="34" charset="0"/>
                    <a:ea typeface="Segoe UI" pitchFamily="34" charset="0"/>
                    <a:cs typeface="Segoe UI Semibold" panose="020B0702040204020203" pitchFamily="34" charset="0"/>
                  </a:rPr>
                  <a:t>Set Policy &amp; Monitor</a:t>
                </a:r>
              </a:p>
            </p:txBody>
          </p:sp>
          <p:sp>
            <p:nvSpPr>
              <p:cNvPr id="5" name="Oval 4"/>
              <p:cNvSpPr/>
              <p:nvPr/>
            </p:nvSpPr>
            <p:spPr>
              <a:xfrm>
                <a:off x="2193359" y="1364144"/>
                <a:ext cx="758592" cy="758484"/>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80" name="Freeform 647"/>
              <p:cNvSpPr>
                <a:spLocks noChangeAspect="1" noEditPoints="1"/>
              </p:cNvSpPr>
              <p:nvPr/>
            </p:nvSpPr>
            <p:spPr bwMode="auto">
              <a:xfrm rot="5400000">
                <a:off x="2407113" y="1491707"/>
                <a:ext cx="384869" cy="525967"/>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bg1">
                  <a:lumMod val="50000"/>
                </a:schemeClr>
              </a:solidFill>
              <a:ln>
                <a:noFill/>
              </a:ln>
              <a:extLst/>
            </p:spPr>
            <p:txBody>
              <a:bodyPr vert="horz" wrap="square" lIns="89642" tIns="44821" rIns="89642" bIns="44821" numCol="1" anchor="t" anchorCtr="0" compatLnSpc="1">
                <a:prstTxWarp prst="textNoShape">
                  <a:avLst/>
                </a:prstTxWarp>
              </a:bodyPr>
              <a:lstStyle/>
              <a:p>
                <a:pPr defTabSz="792802">
                  <a:defRPr/>
                </a:pPr>
                <a:endParaRPr lang="en-US" sz="1765" kern="0" dirty="0">
                  <a:solidFill>
                    <a:srgbClr val="505050"/>
                  </a:solidFill>
                </a:endParaRPr>
              </a:p>
            </p:txBody>
          </p:sp>
        </p:grpSp>
        <p:sp>
          <p:nvSpPr>
            <p:cNvPr id="103" name="TextBox 102"/>
            <p:cNvSpPr txBox="1"/>
            <p:nvPr/>
          </p:nvSpPr>
          <p:spPr>
            <a:xfrm>
              <a:off x="720731" y="2637561"/>
              <a:ext cx="884497" cy="507831"/>
            </a:xfrm>
            <a:prstGeom prst="rect">
              <a:avLst/>
            </a:prstGeom>
            <a:noFill/>
          </p:spPr>
          <p:txBody>
            <a:bodyPr wrap="square" lIns="44821" tIns="0" rIns="44821"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03">
                <a:defRPr/>
              </a:pPr>
              <a:r>
                <a:rPr lang="en-US" sz="1078" kern="0" dirty="0">
                  <a:solidFill>
                    <a:srgbClr val="505050"/>
                  </a:solidFill>
                  <a:latin typeface="Segoe UI Semibold" panose="020B0702040204020203" pitchFamily="34" charset="0"/>
                  <a:cs typeface="Segoe UI Semibold" panose="020B0702040204020203" pitchFamily="34" charset="0"/>
                </a:rPr>
                <a:t>Understand</a:t>
              </a:r>
            </a:p>
            <a:p>
              <a:pPr algn="l" defTabSz="528403">
                <a:defRPr/>
              </a:pPr>
              <a:r>
                <a:rPr lang="en-US" sz="1078" kern="0" dirty="0">
                  <a:solidFill>
                    <a:srgbClr val="505050"/>
                  </a:solidFill>
                  <a:latin typeface="Segoe UI Semibold" panose="020B0702040204020203" pitchFamily="34" charset="0"/>
                  <a:cs typeface="Segoe UI Semibold" panose="020B0702040204020203" pitchFamily="34" charset="0"/>
                </a:rPr>
                <a:t>Current State</a:t>
              </a:r>
            </a:p>
          </p:txBody>
        </p:sp>
        <p:grpSp>
          <p:nvGrpSpPr>
            <p:cNvPr id="16" name="Group 15"/>
            <p:cNvGrpSpPr/>
            <p:nvPr/>
          </p:nvGrpSpPr>
          <p:grpSpPr>
            <a:xfrm>
              <a:off x="3468326" y="2646551"/>
              <a:ext cx="1531459" cy="589959"/>
              <a:chOff x="4706912" y="1716286"/>
              <a:chExt cx="2387664" cy="919793"/>
            </a:xfrm>
          </p:grpSpPr>
          <p:sp>
            <p:nvSpPr>
              <p:cNvPr id="106" name="TextBox 105"/>
              <p:cNvSpPr txBox="1"/>
              <p:nvPr/>
            </p:nvSpPr>
            <p:spPr>
              <a:xfrm>
                <a:off x="5555188" y="1716286"/>
                <a:ext cx="1539388" cy="791749"/>
              </a:xfrm>
              <a:prstGeom prst="rect">
                <a:avLst/>
              </a:prstGeom>
              <a:noFill/>
            </p:spPr>
            <p:txBody>
              <a:bodyPr wrap="square" lIns="44821" tIns="0" rIns="44821" bIns="0" rtlCol="0" anchor="ctr" anchorCtr="0">
                <a:spAutoFit/>
              </a:bodyPr>
              <a:lstStyle/>
              <a:p>
                <a:pPr defTabSz="528403">
                  <a:defRPr/>
                </a:pPr>
                <a:r>
                  <a:rPr lang="en-US" sz="1078" kern="0" dirty="0">
                    <a:solidFill>
                      <a:srgbClr val="505050"/>
                    </a:solidFill>
                    <a:latin typeface="Segoe UI Semibold" panose="020B0702040204020203" pitchFamily="34" charset="0"/>
                    <a:ea typeface="Segoe UI" pitchFamily="34" charset="0"/>
                    <a:cs typeface="Segoe UI Semibold" panose="020B0702040204020203" pitchFamily="34" charset="0"/>
                  </a:rPr>
                  <a:t>Deploy Integrated Solutions</a:t>
                </a:r>
              </a:p>
            </p:txBody>
          </p:sp>
          <p:sp>
            <p:nvSpPr>
              <p:cNvPr id="37" name="Oval 36"/>
              <p:cNvSpPr/>
              <p:nvPr/>
            </p:nvSpPr>
            <p:spPr>
              <a:xfrm>
                <a:off x="4706912" y="1877595"/>
                <a:ext cx="758593" cy="758484"/>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82" name="Freeform 9"/>
              <p:cNvSpPr>
                <a:spLocks noChangeAspect="1" noEditPoints="1"/>
              </p:cNvSpPr>
              <p:nvPr/>
            </p:nvSpPr>
            <p:spPr bwMode="auto">
              <a:xfrm>
                <a:off x="4929289" y="2012909"/>
                <a:ext cx="322961" cy="4652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lumMod val="50000"/>
                </a:schemeClr>
              </a:solidFill>
              <a:ln>
                <a:noFill/>
              </a:ln>
              <a:extLst/>
            </p:spPr>
            <p:txBody>
              <a:bodyPr vert="horz" wrap="square" lIns="89642" tIns="89642" rIns="89642" bIns="268927" numCol="1" anchor="b" anchorCtr="0" compatLnSpc="1">
                <a:prstTxWarp prst="textNoShape">
                  <a:avLst/>
                </a:prstTxWarp>
              </a:bodyPr>
              <a:lstStyle/>
              <a:p>
                <a:endParaRPr lang="en-US" sz="1765" dirty="0">
                  <a:solidFill>
                    <a:srgbClr val="000000"/>
                  </a:solidFill>
                </a:endParaRPr>
              </a:p>
            </p:txBody>
          </p:sp>
        </p:grpSp>
        <p:grpSp>
          <p:nvGrpSpPr>
            <p:cNvPr id="19" name="Group 18"/>
            <p:cNvGrpSpPr/>
            <p:nvPr/>
          </p:nvGrpSpPr>
          <p:grpSpPr>
            <a:xfrm>
              <a:off x="920658" y="3421513"/>
              <a:ext cx="486565" cy="486495"/>
              <a:chOff x="1244997" y="2924510"/>
              <a:chExt cx="758592" cy="758484"/>
            </a:xfrm>
          </p:grpSpPr>
          <p:sp>
            <p:nvSpPr>
              <p:cNvPr id="39" name="Oval 38"/>
              <p:cNvSpPr/>
              <p:nvPr/>
            </p:nvSpPr>
            <p:spPr>
              <a:xfrm>
                <a:off x="1244997" y="2924510"/>
                <a:ext cx="758592" cy="758484"/>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pic>
            <p:nvPicPr>
              <p:cNvPr id="84" name="Picture 5" descr="\\MAGNUM\Projects\Microsoft\Cloud Power FY12\Design\ICONS_PNG\Consistent_Development_and_Deployment_Platform.png"/>
              <p:cNvPicPr>
                <a:picLocks noChangeAspect="1" noChangeArrowheads="1"/>
              </p:cNvPicPr>
              <p:nvPr/>
            </p:nvPicPr>
            <p:blipFill>
              <a:blip r:embed="rId7" cstate="print">
                <a:duotone>
                  <a:prstClr val="black"/>
                  <a:schemeClr val="tx2">
                    <a:tint val="45000"/>
                    <a:satMod val="400000"/>
                  </a:schemeClr>
                </a:duotone>
                <a:extLst/>
              </a:blip>
              <a:stretch>
                <a:fillRect/>
              </a:stretch>
            </p:blipFill>
            <p:spPr bwMode="auto">
              <a:xfrm>
                <a:off x="1310825" y="2990330"/>
                <a:ext cx="626933" cy="626844"/>
              </a:xfrm>
              <a:prstGeom prst="rect">
                <a:avLst/>
              </a:prstGeom>
              <a:noFill/>
              <a:ln>
                <a:noFill/>
              </a:ln>
            </p:spPr>
          </p:pic>
        </p:grpSp>
        <p:sp>
          <p:nvSpPr>
            <p:cNvPr id="177" name="TextBox 176"/>
            <p:cNvSpPr txBox="1"/>
            <p:nvPr/>
          </p:nvSpPr>
          <p:spPr>
            <a:xfrm>
              <a:off x="4999537" y="4303833"/>
              <a:ext cx="1192098" cy="338554"/>
            </a:xfrm>
            <a:prstGeom prst="rect">
              <a:avLst/>
            </a:prstGeom>
            <a:noFill/>
          </p:spPr>
          <p:txBody>
            <a:bodyPr wrap="square" lIns="44821" tIns="0" rIns="44821"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403">
                <a:defRPr/>
              </a:pPr>
              <a:r>
                <a:rPr lang="en-US" sz="1078" kern="0" dirty="0">
                  <a:solidFill>
                    <a:srgbClr val="505050"/>
                  </a:solidFill>
                  <a:latin typeface="Segoe UI Semibold" panose="020B0702040204020203" pitchFamily="34" charset="0"/>
                  <a:cs typeface="Segoe UI Semibold" panose="020B0702040204020203" pitchFamily="34" charset="0"/>
                </a:rPr>
                <a:t>Respond &amp; recover faster</a:t>
              </a:r>
            </a:p>
          </p:txBody>
        </p:sp>
        <p:grpSp>
          <p:nvGrpSpPr>
            <p:cNvPr id="7" name="Group 6"/>
            <p:cNvGrpSpPr/>
            <p:nvPr/>
          </p:nvGrpSpPr>
          <p:grpSpPr>
            <a:xfrm>
              <a:off x="6636616" y="3421513"/>
              <a:ext cx="486565" cy="486495"/>
              <a:chOff x="9053323" y="2924510"/>
              <a:chExt cx="758592" cy="758484"/>
            </a:xfrm>
          </p:grpSpPr>
          <p:sp>
            <p:nvSpPr>
              <p:cNvPr id="44" name="Oval 43"/>
              <p:cNvSpPr/>
              <p:nvPr/>
            </p:nvSpPr>
            <p:spPr>
              <a:xfrm>
                <a:off x="9053323" y="2924510"/>
                <a:ext cx="758592" cy="758484"/>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87" name="Freeform 205"/>
              <p:cNvSpPr>
                <a:spLocks noChangeAspect="1" noEditPoints="1"/>
              </p:cNvSpPr>
              <p:nvPr/>
            </p:nvSpPr>
            <p:spPr bwMode="auto">
              <a:xfrm>
                <a:off x="9224442" y="3097511"/>
                <a:ext cx="416353" cy="412480"/>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bg1">
                  <a:lumMod val="50000"/>
                </a:schemeClr>
              </a:solidFill>
              <a:ln>
                <a:noFill/>
              </a:ln>
              <a:extLst/>
            </p:spPr>
            <p:txBody>
              <a:bodyPr vert="horz" wrap="square" lIns="89642" tIns="44821" rIns="89642" bIns="44821" numCol="1" anchor="t" anchorCtr="0" compatLnSpc="1">
                <a:prstTxWarp prst="textNoShape">
                  <a:avLst/>
                </a:prstTxWarp>
              </a:bodyPr>
              <a:lstStyle/>
              <a:p>
                <a:pPr defTabSz="792802">
                  <a:defRPr/>
                </a:pPr>
                <a:endParaRPr lang="en-US" sz="1765" kern="0" dirty="0">
                  <a:solidFill>
                    <a:srgbClr val="505050"/>
                  </a:solidFill>
                </a:endParaRPr>
              </a:p>
            </p:txBody>
          </p:sp>
        </p:grpSp>
        <p:grpSp>
          <p:nvGrpSpPr>
            <p:cNvPr id="14" name="Group 13"/>
            <p:cNvGrpSpPr/>
            <p:nvPr/>
          </p:nvGrpSpPr>
          <p:grpSpPr>
            <a:xfrm>
              <a:off x="3216182" y="4011834"/>
              <a:ext cx="1309276" cy="765420"/>
              <a:chOff x="4083142" y="3844869"/>
              <a:chExt cx="2041264" cy="1193350"/>
            </a:xfrm>
          </p:grpSpPr>
          <p:sp>
            <p:nvSpPr>
              <p:cNvPr id="233" name="TextBox 232"/>
              <p:cNvSpPr txBox="1"/>
              <p:nvPr/>
            </p:nvSpPr>
            <p:spPr>
              <a:xfrm>
                <a:off x="4083142" y="3982554"/>
                <a:ext cx="1297013" cy="1055665"/>
              </a:xfrm>
              <a:prstGeom prst="rect">
                <a:avLst/>
              </a:prstGeom>
              <a:noFill/>
            </p:spPr>
            <p:txBody>
              <a:bodyPr wrap="square" lIns="44821" tIns="0" rIns="44821" bIns="0" rtlCol="0" anchor="ctr" anchorCtr="0">
                <a:spAutoFit/>
              </a:bodyPr>
              <a:lstStyle/>
              <a:p>
                <a:pPr indent="-4130" defTabSz="528403">
                  <a:defRPr/>
                </a:pPr>
                <a:r>
                  <a:rPr lang="en-US" sz="1078" kern="0" dirty="0">
                    <a:solidFill>
                      <a:srgbClr val="505050"/>
                    </a:solidFill>
                    <a:latin typeface="Segoe UI Semibold" panose="020B0702040204020203" pitchFamily="34" charset="0"/>
                    <a:ea typeface="Segoe UI" panose="020B0502040204020203" pitchFamily="34" charset="0"/>
                    <a:cs typeface="Segoe UI Semibold" panose="020B0702040204020203" pitchFamily="34" charset="0"/>
                  </a:rPr>
                  <a:t>Find threats that might go unnoticed</a:t>
                </a:r>
              </a:p>
            </p:txBody>
          </p:sp>
          <p:sp>
            <p:nvSpPr>
              <p:cNvPr id="41" name="Oval 40"/>
              <p:cNvSpPr/>
              <p:nvPr/>
            </p:nvSpPr>
            <p:spPr>
              <a:xfrm>
                <a:off x="5365815" y="3844869"/>
                <a:ext cx="758591" cy="758484"/>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grpSp>
        <p:pic>
          <p:nvPicPr>
            <p:cNvPr id="83" name="Picture 7" descr="\\MAGNUM\Projects\Microsoft\Cloud Power FY12\Design\ICONS_PNG\Secure.png"/>
            <p:cNvPicPr>
              <a:picLocks noChangeAspect="1" noChangeArrowheads="1"/>
            </p:cNvPicPr>
            <p:nvPr/>
          </p:nvPicPr>
          <p:blipFill rotWithShape="1">
            <a:blip r:embed="rId8" cstate="print">
              <a:duotone>
                <a:prstClr val="black"/>
                <a:schemeClr val="tx2">
                  <a:tint val="45000"/>
                  <a:satMod val="400000"/>
                </a:schemeClr>
              </a:duotone>
              <a:extLst/>
            </a:blip>
            <a:srcRect l="18473" t="10268" r="16867" b="11877"/>
            <a:stretch/>
          </p:blipFill>
          <p:spPr bwMode="auto">
            <a:xfrm>
              <a:off x="4150307" y="4088411"/>
              <a:ext cx="250600" cy="301699"/>
            </a:xfrm>
            <a:prstGeom prst="rect">
              <a:avLst/>
            </a:prstGeom>
            <a:noFill/>
            <a:ln>
              <a:noFill/>
            </a:ln>
          </p:spPr>
        </p:pic>
        <p:grpSp>
          <p:nvGrpSpPr>
            <p:cNvPr id="11" name="Group 10"/>
            <p:cNvGrpSpPr/>
            <p:nvPr/>
          </p:nvGrpSpPr>
          <p:grpSpPr>
            <a:xfrm>
              <a:off x="5399578" y="2953061"/>
              <a:ext cx="2318510" cy="2220384"/>
              <a:chOff x="7106881" y="2194157"/>
              <a:chExt cx="3614736" cy="3461754"/>
            </a:xfrm>
          </p:grpSpPr>
          <p:sp>
            <p:nvSpPr>
              <p:cNvPr id="180" name="TextBox 179"/>
              <p:cNvSpPr txBox="1"/>
              <p:nvPr/>
            </p:nvSpPr>
            <p:spPr>
              <a:xfrm>
                <a:off x="9371745" y="2194157"/>
                <a:ext cx="1349872" cy="527833"/>
              </a:xfrm>
              <a:prstGeom prst="rect">
                <a:avLst/>
              </a:prstGeom>
              <a:noFill/>
            </p:spPr>
            <p:txBody>
              <a:bodyPr wrap="square" lIns="44821" tIns="0" rIns="44821" bIns="0" rtlCol="0" anchor="ctr" anchorCtr="0">
                <a:spAutoFit/>
              </a:bodyPr>
              <a:lstStyle/>
              <a:p>
                <a:pPr defTabSz="528403">
                  <a:defRPr/>
                </a:pPr>
                <a:r>
                  <a:rPr lang="en-US" sz="1078" kern="0" dirty="0">
                    <a:solidFill>
                      <a:srgbClr val="505050"/>
                    </a:solidFill>
                    <a:latin typeface="Segoe UI Semibold" panose="020B0702040204020203" pitchFamily="34" charset="0"/>
                    <a:ea typeface="Segoe UI" pitchFamily="34" charset="0"/>
                    <a:cs typeface="Segoe UI Semibold" panose="020B0702040204020203" pitchFamily="34" charset="0"/>
                  </a:rPr>
                  <a:t>Continue learning</a:t>
                </a:r>
              </a:p>
            </p:txBody>
          </p:sp>
          <p:sp>
            <p:nvSpPr>
              <p:cNvPr id="43" name="Oval 42"/>
              <p:cNvSpPr/>
              <p:nvPr/>
            </p:nvSpPr>
            <p:spPr>
              <a:xfrm>
                <a:off x="7106881" y="4897427"/>
                <a:ext cx="758592" cy="758484"/>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pic>
            <p:nvPicPr>
              <p:cNvPr id="58" name="Picture 57"/>
              <p:cNvPicPr>
                <a:picLocks noChangeAspect="1"/>
              </p:cNvPicPr>
              <p:nvPr/>
            </p:nvPicPr>
            <p:blipFill>
              <a:blip r:embed="rId9">
                <a:duotone>
                  <a:prstClr val="black"/>
                  <a:schemeClr val="tx2">
                    <a:tint val="45000"/>
                    <a:satMod val="400000"/>
                  </a:schemeClr>
                </a:duotone>
              </a:blip>
              <a:stretch>
                <a:fillRect/>
              </a:stretch>
            </p:blipFill>
            <p:spPr>
              <a:xfrm>
                <a:off x="7260857" y="5092403"/>
                <a:ext cx="531560" cy="514473"/>
              </a:xfrm>
              <a:prstGeom prst="rect">
                <a:avLst/>
              </a:prstGeom>
            </p:spPr>
          </p:pic>
        </p:grpSp>
      </p:grpSp>
      <p:sp>
        <p:nvSpPr>
          <p:cNvPr id="54" name="Rectangle 53"/>
          <p:cNvSpPr/>
          <p:nvPr/>
        </p:nvSpPr>
        <p:spPr bwMode="auto">
          <a:xfrm>
            <a:off x="277868" y="322702"/>
            <a:ext cx="11623212" cy="1132981"/>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71" tIns="146296" rIns="182871" bIns="146296"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7645878" y="1498419"/>
            <a:ext cx="4255201" cy="3964657"/>
            <a:chOff x="8047732" y="1740589"/>
            <a:chExt cx="3889030" cy="4044157"/>
          </a:xfrm>
        </p:grpSpPr>
        <p:sp>
          <p:nvSpPr>
            <p:cNvPr id="64" name="TextBox 7"/>
            <p:cNvSpPr txBox="1"/>
            <p:nvPr/>
          </p:nvSpPr>
          <p:spPr>
            <a:xfrm>
              <a:off x="8209024" y="1740589"/>
              <a:ext cx="3727738" cy="1961919"/>
            </a:xfrm>
            <a:prstGeom prst="rect">
              <a:avLst/>
            </a:prstGeom>
            <a:noFill/>
          </p:spPr>
          <p:txBody>
            <a:bodyPr wrap="square" lIns="68329" tIns="34165" rIns="68329" bIns="3416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32623">
                <a:spcBef>
                  <a:spcPts val="196"/>
                </a:spcBef>
                <a:spcAft>
                  <a:spcPts val="300"/>
                </a:spcAft>
                <a:buSzPct val="98000"/>
                <a:buFont typeface="Wingdings" panose="05000000000000000000" pitchFamily="2" charset="2"/>
                <a:buChar char="ü"/>
              </a:pPr>
              <a:r>
                <a:rPr lang="en-US" altLang="en-US" dirty="0">
                  <a:solidFill>
                    <a:schemeClr val="tx1">
                      <a:lumMod val="65000"/>
                      <a:lumOff val="35000"/>
                    </a:schemeClr>
                  </a:solidFill>
                  <a:latin typeface="Segoe UI Semilight" panose="020B0402040204020203" pitchFamily="34" charset="0"/>
                  <a:cs typeface="Segoe UI Semilight" panose="020B0402040204020203" pitchFamily="34" charset="0"/>
                </a:rPr>
                <a:t>Gain visibility and control</a:t>
              </a:r>
            </a:p>
            <a:p>
              <a:pPr marL="342900" indent="-342900" defTabSz="932623">
                <a:spcBef>
                  <a:spcPts val="196"/>
                </a:spcBef>
                <a:spcAft>
                  <a:spcPts val="300"/>
                </a:spcAft>
                <a:buSzPct val="98000"/>
                <a:buFont typeface="Wingdings" panose="05000000000000000000" pitchFamily="2" charset="2"/>
                <a:buChar char="ü"/>
              </a:pPr>
              <a:r>
                <a:rPr lang="en-US" altLang="en-US" dirty="0">
                  <a:solidFill>
                    <a:schemeClr val="tx1">
                      <a:lumMod val="65000"/>
                      <a:lumOff val="35000"/>
                    </a:schemeClr>
                  </a:solidFill>
                  <a:latin typeface="Segoe UI Semilight" panose="020B0402040204020203" pitchFamily="34" charset="0"/>
                  <a:cs typeface="Segoe UI Semilight" panose="020B0402040204020203" pitchFamily="34" charset="0"/>
                </a:rPr>
                <a:t>Integrated security, monitoring, policy management</a:t>
              </a:r>
            </a:p>
            <a:p>
              <a:pPr marL="342900" indent="-342900" defTabSz="932623">
                <a:spcBef>
                  <a:spcPts val="196"/>
                </a:spcBef>
                <a:spcAft>
                  <a:spcPts val="300"/>
                </a:spcAft>
                <a:buSzPct val="98000"/>
                <a:buFont typeface="Wingdings" panose="05000000000000000000" pitchFamily="2" charset="2"/>
                <a:buChar char="ü"/>
              </a:pPr>
              <a:r>
                <a:rPr lang="en-US" altLang="en-US" dirty="0">
                  <a:solidFill>
                    <a:schemeClr val="tx1">
                      <a:lumMod val="65000"/>
                      <a:lumOff val="35000"/>
                    </a:schemeClr>
                  </a:solidFill>
                  <a:latin typeface="Segoe UI Semilight" panose="020B0402040204020203" pitchFamily="34" charset="0"/>
                  <a:cs typeface="Segoe UI Semilight" panose="020B0402040204020203" pitchFamily="34" charset="0"/>
                </a:rPr>
                <a:t>Built in threat detections and alerts</a:t>
              </a:r>
            </a:p>
            <a:p>
              <a:pPr marL="342900" indent="-342900" defTabSz="932623">
                <a:spcBef>
                  <a:spcPts val="196"/>
                </a:spcBef>
                <a:spcAft>
                  <a:spcPts val="300"/>
                </a:spcAft>
                <a:buSzPct val="98000"/>
                <a:buFont typeface="Wingdings" panose="05000000000000000000" pitchFamily="2" charset="2"/>
                <a:buChar char="ü"/>
              </a:pPr>
              <a:r>
                <a:rPr lang="en-US" altLang="en-US" dirty="0">
                  <a:solidFill>
                    <a:schemeClr val="tx1">
                      <a:lumMod val="65000"/>
                      <a:lumOff val="35000"/>
                    </a:schemeClr>
                  </a:solidFill>
                  <a:latin typeface="Segoe UI Semilight" panose="020B0402040204020203" pitchFamily="34" charset="0"/>
                  <a:cs typeface="Segoe UI Semilight" panose="020B0402040204020203" pitchFamily="34" charset="0"/>
                </a:rPr>
                <a:t>Works with broad ecosystem of security solutions</a:t>
              </a:r>
            </a:p>
          </p:txBody>
        </p:sp>
        <p:cxnSp>
          <p:nvCxnSpPr>
            <p:cNvPr id="65" name="Straight Connector 64"/>
            <p:cNvCxnSpPr/>
            <p:nvPr/>
          </p:nvCxnSpPr>
          <p:spPr>
            <a:xfrm flipV="1">
              <a:off x="8047732" y="1805009"/>
              <a:ext cx="0" cy="3979737"/>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p:ph type="title"/>
          </p:nvPr>
        </p:nvSpPr>
        <p:spPr/>
        <p:txBody>
          <a:bodyPr/>
          <a:lstStyle/>
          <a:p>
            <a:r>
              <a:rPr lang="en-IN"/>
              <a:t>New! Azure Security Center</a:t>
            </a:r>
            <a:endParaRPr lang="en-IN" dirty="0"/>
          </a:p>
        </p:txBody>
      </p:sp>
      <p:grpSp>
        <p:nvGrpSpPr>
          <p:cNvPr id="140" name="Group 139"/>
          <p:cNvGrpSpPr/>
          <p:nvPr/>
        </p:nvGrpSpPr>
        <p:grpSpPr>
          <a:xfrm>
            <a:off x="0" y="5394663"/>
            <a:ext cx="12192000" cy="1052723"/>
            <a:chOff x="-1" y="5930185"/>
            <a:chExt cx="12436475" cy="1073832"/>
          </a:xfrm>
        </p:grpSpPr>
        <p:sp>
          <p:nvSpPr>
            <p:cNvPr id="141" name="Freeform 20"/>
            <p:cNvSpPr>
              <a:spLocks/>
            </p:cNvSpPr>
            <p:nvPr/>
          </p:nvSpPr>
          <p:spPr bwMode="auto">
            <a:xfrm>
              <a:off x="8352953" y="6290150"/>
              <a:ext cx="634144" cy="668147"/>
            </a:xfrm>
            <a:custGeom>
              <a:avLst/>
              <a:gdLst>
                <a:gd name="T0" fmla="*/ 295 w 539"/>
                <a:gd name="T1" fmla="*/ 77 h 711"/>
                <a:gd name="T2" fmla="*/ 295 w 539"/>
                <a:gd name="T3" fmla="*/ 0 h 711"/>
                <a:gd name="T4" fmla="*/ 105 w 539"/>
                <a:gd name="T5" fmla="*/ 0 h 711"/>
                <a:gd name="T6" fmla="*/ 105 w 539"/>
                <a:gd name="T7" fmla="*/ 77 h 711"/>
                <a:gd name="T8" fmla="*/ 0 w 539"/>
                <a:gd name="T9" fmla="*/ 77 h 711"/>
                <a:gd name="T10" fmla="*/ 0 w 539"/>
                <a:gd name="T11" fmla="*/ 95 h 711"/>
                <a:gd name="T12" fmla="*/ 23 w 539"/>
                <a:gd name="T13" fmla="*/ 95 h 711"/>
                <a:gd name="T14" fmla="*/ 23 w 539"/>
                <a:gd name="T15" fmla="*/ 711 h 711"/>
                <a:gd name="T16" fmla="*/ 515 w 539"/>
                <a:gd name="T17" fmla="*/ 711 h 711"/>
                <a:gd name="T18" fmla="*/ 515 w 539"/>
                <a:gd name="T19" fmla="*/ 95 h 711"/>
                <a:gd name="T20" fmla="*/ 539 w 539"/>
                <a:gd name="T21" fmla="*/ 95 h 711"/>
                <a:gd name="T22" fmla="*/ 539 w 539"/>
                <a:gd name="T23" fmla="*/ 77 h 711"/>
                <a:gd name="T24" fmla="*/ 295 w 539"/>
                <a:gd name="T25" fmla="*/ 77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711">
                  <a:moveTo>
                    <a:pt x="295" y="77"/>
                  </a:moveTo>
                  <a:lnTo>
                    <a:pt x="295" y="0"/>
                  </a:lnTo>
                  <a:lnTo>
                    <a:pt x="105" y="0"/>
                  </a:lnTo>
                  <a:lnTo>
                    <a:pt x="105" y="77"/>
                  </a:lnTo>
                  <a:lnTo>
                    <a:pt x="0" y="77"/>
                  </a:lnTo>
                  <a:lnTo>
                    <a:pt x="0" y="95"/>
                  </a:lnTo>
                  <a:lnTo>
                    <a:pt x="23" y="95"/>
                  </a:lnTo>
                  <a:lnTo>
                    <a:pt x="23" y="711"/>
                  </a:lnTo>
                  <a:lnTo>
                    <a:pt x="515" y="711"/>
                  </a:lnTo>
                  <a:lnTo>
                    <a:pt x="515" y="95"/>
                  </a:lnTo>
                  <a:lnTo>
                    <a:pt x="539" y="95"/>
                  </a:lnTo>
                  <a:lnTo>
                    <a:pt x="539" y="77"/>
                  </a:lnTo>
                  <a:lnTo>
                    <a:pt x="295" y="77"/>
                  </a:lnTo>
                  <a:close/>
                </a:path>
              </a:pathLst>
            </a:custGeom>
            <a:solidFill>
              <a:schemeClr val="accent6">
                <a:lumMod val="75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42" name="Rectangle 34"/>
            <p:cNvSpPr>
              <a:spLocks noChangeArrowheads="1"/>
            </p:cNvSpPr>
            <p:nvPr/>
          </p:nvSpPr>
          <p:spPr bwMode="auto">
            <a:xfrm flipH="1">
              <a:off x="-1" y="6953678"/>
              <a:ext cx="12436475" cy="5033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nvGrpSpPr>
            <p:cNvPr id="143" name="Group 142"/>
            <p:cNvGrpSpPr/>
            <p:nvPr/>
          </p:nvGrpSpPr>
          <p:grpSpPr>
            <a:xfrm flipH="1">
              <a:off x="3715135" y="6560578"/>
              <a:ext cx="203193" cy="393100"/>
              <a:chOff x="6812419" y="6555317"/>
              <a:chExt cx="203193" cy="393100"/>
            </a:xfrm>
          </p:grpSpPr>
          <p:sp>
            <p:nvSpPr>
              <p:cNvPr id="206" name="Rectangle 35"/>
              <p:cNvSpPr>
                <a:spLocks noChangeArrowheads="1"/>
              </p:cNvSpPr>
              <p:nvPr/>
            </p:nvSpPr>
            <p:spPr bwMode="auto">
              <a:xfrm>
                <a:off x="6895260" y="6795241"/>
                <a:ext cx="40639" cy="1531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7" name="Oval 36"/>
              <p:cNvSpPr>
                <a:spLocks noChangeArrowheads="1"/>
              </p:cNvSpPr>
              <p:nvPr/>
            </p:nvSpPr>
            <p:spPr bwMode="auto">
              <a:xfrm>
                <a:off x="6812419" y="6660039"/>
                <a:ext cx="203193" cy="20319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8" name="Oval 37"/>
              <p:cNvSpPr>
                <a:spLocks noChangeArrowheads="1"/>
              </p:cNvSpPr>
              <p:nvPr/>
            </p:nvSpPr>
            <p:spPr bwMode="auto">
              <a:xfrm>
                <a:off x="6839772" y="6555317"/>
                <a:ext cx="150050" cy="14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144" name="Group 143"/>
            <p:cNvGrpSpPr/>
            <p:nvPr/>
          </p:nvGrpSpPr>
          <p:grpSpPr>
            <a:xfrm flipH="1">
              <a:off x="3447858" y="6560578"/>
              <a:ext cx="204756" cy="393100"/>
              <a:chOff x="7078133" y="6555317"/>
              <a:chExt cx="204756" cy="393100"/>
            </a:xfrm>
          </p:grpSpPr>
          <p:sp>
            <p:nvSpPr>
              <p:cNvPr id="203" name="Rectangle 38"/>
              <p:cNvSpPr>
                <a:spLocks noChangeArrowheads="1"/>
              </p:cNvSpPr>
              <p:nvPr/>
            </p:nvSpPr>
            <p:spPr bwMode="auto">
              <a:xfrm>
                <a:off x="7161754" y="6795241"/>
                <a:ext cx="39857" cy="1531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4" name="Oval 39"/>
              <p:cNvSpPr>
                <a:spLocks noChangeArrowheads="1"/>
              </p:cNvSpPr>
              <p:nvPr/>
            </p:nvSpPr>
            <p:spPr bwMode="auto">
              <a:xfrm>
                <a:off x="7078133" y="6660039"/>
                <a:ext cx="204756" cy="20319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5" name="Oval 40"/>
              <p:cNvSpPr>
                <a:spLocks noChangeArrowheads="1"/>
              </p:cNvSpPr>
              <p:nvPr/>
            </p:nvSpPr>
            <p:spPr bwMode="auto">
              <a:xfrm>
                <a:off x="7106267" y="6555317"/>
                <a:ext cx="149269" cy="14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145" name="Group 144"/>
            <p:cNvGrpSpPr/>
            <p:nvPr/>
          </p:nvGrpSpPr>
          <p:grpSpPr>
            <a:xfrm flipH="1">
              <a:off x="10847335" y="5930185"/>
              <a:ext cx="779166" cy="1028469"/>
              <a:chOff x="10027859" y="5966057"/>
              <a:chExt cx="779166" cy="1028469"/>
            </a:xfrm>
          </p:grpSpPr>
          <p:sp>
            <p:nvSpPr>
              <p:cNvPr id="176" name="Rectangle 10"/>
              <p:cNvSpPr>
                <a:spLocks noChangeArrowheads="1"/>
              </p:cNvSpPr>
              <p:nvPr/>
            </p:nvSpPr>
            <p:spPr bwMode="auto">
              <a:xfrm>
                <a:off x="10063027" y="6104385"/>
                <a:ext cx="708830" cy="8901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78" name="Rectangle 11"/>
              <p:cNvSpPr>
                <a:spLocks noChangeArrowheads="1"/>
              </p:cNvSpPr>
              <p:nvPr/>
            </p:nvSpPr>
            <p:spPr bwMode="auto">
              <a:xfrm>
                <a:off x="10027859" y="6077032"/>
                <a:ext cx="779166" cy="2735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79" name="Rectangle 12"/>
              <p:cNvSpPr>
                <a:spLocks noChangeArrowheads="1"/>
              </p:cNvSpPr>
              <p:nvPr/>
            </p:nvSpPr>
            <p:spPr bwMode="auto">
              <a:xfrm>
                <a:off x="10129455" y="6185662"/>
                <a:ext cx="92218" cy="922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1" name="Rectangle 13"/>
              <p:cNvSpPr>
                <a:spLocks noChangeArrowheads="1"/>
              </p:cNvSpPr>
              <p:nvPr/>
            </p:nvSpPr>
            <p:spPr bwMode="auto">
              <a:xfrm>
                <a:off x="10129455" y="6185662"/>
                <a:ext cx="92218" cy="4610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2" name="Rectangle 14"/>
              <p:cNvSpPr>
                <a:spLocks noChangeArrowheads="1"/>
              </p:cNvSpPr>
              <p:nvPr/>
            </p:nvSpPr>
            <p:spPr bwMode="auto">
              <a:xfrm>
                <a:off x="10289665" y="6185662"/>
                <a:ext cx="92218" cy="9221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3" name="Rectangle 15"/>
              <p:cNvSpPr>
                <a:spLocks noChangeArrowheads="1"/>
              </p:cNvSpPr>
              <p:nvPr/>
            </p:nvSpPr>
            <p:spPr bwMode="auto">
              <a:xfrm>
                <a:off x="10448311" y="6185662"/>
                <a:ext cx="93000" cy="9221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4" name="Rectangle 16"/>
              <p:cNvSpPr>
                <a:spLocks noChangeArrowheads="1"/>
              </p:cNvSpPr>
              <p:nvPr/>
            </p:nvSpPr>
            <p:spPr bwMode="auto">
              <a:xfrm>
                <a:off x="10289665" y="6813997"/>
                <a:ext cx="92218" cy="18052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5" name="Rectangle 17"/>
              <p:cNvSpPr>
                <a:spLocks noChangeArrowheads="1"/>
              </p:cNvSpPr>
              <p:nvPr/>
            </p:nvSpPr>
            <p:spPr bwMode="auto">
              <a:xfrm>
                <a:off x="10448311" y="6813997"/>
                <a:ext cx="93000" cy="18052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6" name="Rectangle 18"/>
              <p:cNvSpPr>
                <a:spLocks noChangeArrowheads="1"/>
              </p:cNvSpPr>
              <p:nvPr/>
            </p:nvSpPr>
            <p:spPr bwMode="auto">
              <a:xfrm>
                <a:off x="10609302" y="6185662"/>
                <a:ext cx="92218" cy="9221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7" name="Rectangle 19"/>
              <p:cNvSpPr>
                <a:spLocks noChangeArrowheads="1"/>
              </p:cNvSpPr>
              <p:nvPr/>
            </p:nvSpPr>
            <p:spPr bwMode="auto">
              <a:xfrm>
                <a:off x="10129455" y="6344309"/>
                <a:ext cx="92218" cy="930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8" name="Rectangle 20"/>
              <p:cNvSpPr>
                <a:spLocks noChangeArrowheads="1"/>
              </p:cNvSpPr>
              <p:nvPr/>
            </p:nvSpPr>
            <p:spPr bwMode="auto">
              <a:xfrm>
                <a:off x="10289665" y="6344309"/>
                <a:ext cx="92218" cy="930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89" name="Rectangle 21"/>
              <p:cNvSpPr>
                <a:spLocks noChangeArrowheads="1"/>
              </p:cNvSpPr>
              <p:nvPr/>
            </p:nvSpPr>
            <p:spPr bwMode="auto">
              <a:xfrm>
                <a:off x="10448311" y="6344309"/>
                <a:ext cx="93000" cy="930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0" name="Rectangle 22"/>
              <p:cNvSpPr>
                <a:spLocks noChangeArrowheads="1"/>
              </p:cNvSpPr>
              <p:nvPr/>
            </p:nvSpPr>
            <p:spPr bwMode="auto">
              <a:xfrm>
                <a:off x="10609302" y="6344309"/>
                <a:ext cx="92218" cy="930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1" name="Rectangle 23"/>
              <p:cNvSpPr>
                <a:spLocks noChangeArrowheads="1"/>
              </p:cNvSpPr>
              <p:nvPr/>
            </p:nvSpPr>
            <p:spPr bwMode="auto">
              <a:xfrm>
                <a:off x="10129455" y="6505300"/>
                <a:ext cx="92218" cy="922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2" name="Rectangle 24"/>
              <p:cNvSpPr>
                <a:spLocks noChangeArrowheads="1"/>
              </p:cNvSpPr>
              <p:nvPr/>
            </p:nvSpPr>
            <p:spPr bwMode="auto">
              <a:xfrm>
                <a:off x="10289665" y="6505300"/>
                <a:ext cx="92218" cy="9221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3" name="Rectangle 25"/>
              <p:cNvSpPr>
                <a:spLocks noChangeArrowheads="1"/>
              </p:cNvSpPr>
              <p:nvPr/>
            </p:nvSpPr>
            <p:spPr bwMode="auto">
              <a:xfrm>
                <a:off x="10448311" y="6505300"/>
                <a:ext cx="93000" cy="9221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4" name="Rectangle 26"/>
              <p:cNvSpPr>
                <a:spLocks noChangeArrowheads="1"/>
              </p:cNvSpPr>
              <p:nvPr/>
            </p:nvSpPr>
            <p:spPr bwMode="auto">
              <a:xfrm>
                <a:off x="10609302" y="6505300"/>
                <a:ext cx="92218" cy="922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5" name="Rectangle 27"/>
              <p:cNvSpPr>
                <a:spLocks noChangeArrowheads="1"/>
              </p:cNvSpPr>
              <p:nvPr/>
            </p:nvSpPr>
            <p:spPr bwMode="auto">
              <a:xfrm>
                <a:off x="10129455" y="6663947"/>
                <a:ext cx="92218" cy="9221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6" name="Rectangle 28"/>
              <p:cNvSpPr>
                <a:spLocks noChangeArrowheads="1"/>
              </p:cNvSpPr>
              <p:nvPr/>
            </p:nvSpPr>
            <p:spPr bwMode="auto">
              <a:xfrm>
                <a:off x="10289665" y="6663947"/>
                <a:ext cx="92218" cy="9221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7" name="Rectangle 29"/>
              <p:cNvSpPr>
                <a:spLocks noChangeArrowheads="1"/>
              </p:cNvSpPr>
              <p:nvPr/>
            </p:nvSpPr>
            <p:spPr bwMode="auto">
              <a:xfrm>
                <a:off x="10448311" y="6663947"/>
                <a:ext cx="93000" cy="9221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8" name="Rectangle 30"/>
              <p:cNvSpPr>
                <a:spLocks noChangeArrowheads="1"/>
              </p:cNvSpPr>
              <p:nvPr/>
            </p:nvSpPr>
            <p:spPr bwMode="auto">
              <a:xfrm>
                <a:off x="10609302" y="6663947"/>
                <a:ext cx="92218" cy="9221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99" name="Rectangle 31"/>
              <p:cNvSpPr>
                <a:spLocks noChangeArrowheads="1"/>
              </p:cNvSpPr>
              <p:nvPr/>
            </p:nvSpPr>
            <p:spPr bwMode="auto">
              <a:xfrm>
                <a:off x="10129455" y="6505300"/>
                <a:ext cx="92218" cy="4610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0" name="Rectangle 32"/>
              <p:cNvSpPr>
                <a:spLocks noChangeArrowheads="1"/>
              </p:cNvSpPr>
              <p:nvPr/>
            </p:nvSpPr>
            <p:spPr bwMode="auto">
              <a:xfrm>
                <a:off x="10609302" y="6505300"/>
                <a:ext cx="92218" cy="4610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1" name="Rectangle 33"/>
              <p:cNvSpPr>
                <a:spLocks noChangeArrowheads="1"/>
              </p:cNvSpPr>
              <p:nvPr/>
            </p:nvSpPr>
            <p:spPr bwMode="auto">
              <a:xfrm>
                <a:off x="10609302" y="6344309"/>
                <a:ext cx="92218" cy="46891"/>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02" name="Rectangle 41"/>
              <p:cNvSpPr>
                <a:spLocks noChangeArrowheads="1"/>
              </p:cNvSpPr>
              <p:nvPr/>
            </p:nvSpPr>
            <p:spPr bwMode="auto">
              <a:xfrm>
                <a:off x="10381881" y="5966057"/>
                <a:ext cx="273529" cy="11097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146" name="Group 145"/>
            <p:cNvGrpSpPr/>
            <p:nvPr/>
          </p:nvGrpSpPr>
          <p:grpSpPr>
            <a:xfrm flipH="1">
              <a:off x="2120803" y="6565197"/>
              <a:ext cx="204756" cy="393100"/>
              <a:chOff x="7078133" y="6555317"/>
              <a:chExt cx="204756" cy="393100"/>
            </a:xfrm>
          </p:grpSpPr>
          <p:sp>
            <p:nvSpPr>
              <p:cNvPr id="172" name="Rectangle 171"/>
              <p:cNvSpPr>
                <a:spLocks noChangeArrowheads="1"/>
              </p:cNvSpPr>
              <p:nvPr/>
            </p:nvSpPr>
            <p:spPr bwMode="auto">
              <a:xfrm>
                <a:off x="7161754" y="6795241"/>
                <a:ext cx="39857" cy="1531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73" name="Oval 172"/>
              <p:cNvSpPr>
                <a:spLocks noChangeArrowheads="1"/>
              </p:cNvSpPr>
              <p:nvPr/>
            </p:nvSpPr>
            <p:spPr bwMode="auto">
              <a:xfrm>
                <a:off x="7078133" y="6660039"/>
                <a:ext cx="204756" cy="20319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75" name="Oval 174"/>
              <p:cNvSpPr>
                <a:spLocks noChangeArrowheads="1"/>
              </p:cNvSpPr>
              <p:nvPr/>
            </p:nvSpPr>
            <p:spPr bwMode="auto">
              <a:xfrm>
                <a:off x="7106267" y="6555317"/>
                <a:ext cx="149269" cy="14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147" name="Group 146"/>
            <p:cNvGrpSpPr/>
            <p:nvPr/>
          </p:nvGrpSpPr>
          <p:grpSpPr>
            <a:xfrm flipH="1">
              <a:off x="5633976" y="6560578"/>
              <a:ext cx="203193" cy="393100"/>
              <a:chOff x="6812419" y="6555317"/>
              <a:chExt cx="203193" cy="393100"/>
            </a:xfrm>
          </p:grpSpPr>
          <p:sp>
            <p:nvSpPr>
              <p:cNvPr id="169" name="Rectangle 168"/>
              <p:cNvSpPr>
                <a:spLocks noChangeArrowheads="1"/>
              </p:cNvSpPr>
              <p:nvPr/>
            </p:nvSpPr>
            <p:spPr bwMode="auto">
              <a:xfrm>
                <a:off x="6895260" y="6795241"/>
                <a:ext cx="40639" cy="1531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70" name="Oval 169"/>
              <p:cNvSpPr>
                <a:spLocks noChangeArrowheads="1"/>
              </p:cNvSpPr>
              <p:nvPr/>
            </p:nvSpPr>
            <p:spPr bwMode="auto">
              <a:xfrm>
                <a:off x="6812419" y="6660039"/>
                <a:ext cx="203193" cy="20319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71" name="Oval 170"/>
              <p:cNvSpPr>
                <a:spLocks noChangeArrowheads="1"/>
              </p:cNvSpPr>
              <p:nvPr/>
            </p:nvSpPr>
            <p:spPr bwMode="auto">
              <a:xfrm>
                <a:off x="6839772" y="6555317"/>
                <a:ext cx="150050" cy="14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sp>
          <p:nvSpPr>
            <p:cNvPr id="148" name="Freeform 7"/>
            <p:cNvSpPr>
              <a:spLocks/>
            </p:cNvSpPr>
            <p:nvPr/>
          </p:nvSpPr>
          <p:spPr bwMode="auto">
            <a:xfrm>
              <a:off x="7952093" y="6378707"/>
              <a:ext cx="190768" cy="574971"/>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49" name="Freeform 8"/>
            <p:cNvSpPr>
              <a:spLocks/>
            </p:cNvSpPr>
            <p:nvPr/>
          </p:nvSpPr>
          <p:spPr bwMode="auto">
            <a:xfrm>
              <a:off x="8110844" y="6646015"/>
              <a:ext cx="130594" cy="307663"/>
            </a:xfrm>
            <a:custGeom>
              <a:avLst/>
              <a:gdLst>
                <a:gd name="T0" fmla="*/ 62 w 111"/>
                <a:gd name="T1" fmla="*/ 0 h 332"/>
                <a:gd name="T2" fmla="*/ 0 w 111"/>
                <a:gd name="T3" fmla="*/ 332 h 332"/>
                <a:gd name="T4" fmla="*/ 111 w 111"/>
                <a:gd name="T5" fmla="*/ 332 h 332"/>
                <a:gd name="T6" fmla="*/ 62 w 111"/>
                <a:gd name="T7" fmla="*/ 0 h 332"/>
              </a:gdLst>
              <a:ahLst/>
              <a:cxnLst>
                <a:cxn ang="0">
                  <a:pos x="T0" y="T1"/>
                </a:cxn>
                <a:cxn ang="0">
                  <a:pos x="T2" y="T3"/>
                </a:cxn>
                <a:cxn ang="0">
                  <a:pos x="T4" y="T5"/>
                </a:cxn>
                <a:cxn ang="0">
                  <a:pos x="T6" y="T7"/>
                </a:cxn>
              </a:cxnLst>
              <a:rect l="0" t="0" r="r" b="b"/>
              <a:pathLst>
                <a:path w="111" h="332">
                  <a:moveTo>
                    <a:pt x="62" y="0"/>
                  </a:moveTo>
                  <a:lnTo>
                    <a:pt x="0" y="332"/>
                  </a:lnTo>
                  <a:lnTo>
                    <a:pt x="111" y="332"/>
                  </a:lnTo>
                  <a:lnTo>
                    <a:pt x="62"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0" name="Rectangle 21"/>
            <p:cNvSpPr>
              <a:spLocks noChangeArrowheads="1"/>
            </p:cNvSpPr>
            <p:nvPr/>
          </p:nvSpPr>
          <p:spPr bwMode="auto">
            <a:xfrm>
              <a:off x="8700027" y="6837956"/>
              <a:ext cx="74121" cy="115837"/>
            </a:xfrm>
            <a:prstGeom prst="rect">
              <a:avLst/>
            </a:prstGeom>
            <a:solidFill>
              <a:schemeClr val="accent6">
                <a:lumMod val="60000"/>
                <a:lumOff val="40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1" name="Rectangle 22"/>
            <p:cNvSpPr>
              <a:spLocks noChangeArrowheads="1"/>
            </p:cNvSpPr>
            <p:nvPr/>
          </p:nvSpPr>
          <p:spPr bwMode="auto">
            <a:xfrm>
              <a:off x="8569433" y="6837956"/>
              <a:ext cx="74121" cy="115837"/>
            </a:xfrm>
            <a:prstGeom prst="rect">
              <a:avLst/>
            </a:prstGeom>
            <a:solidFill>
              <a:schemeClr val="accent6">
                <a:lumMod val="60000"/>
                <a:lumOff val="40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2" name="Rectangle 23"/>
            <p:cNvSpPr>
              <a:spLocks noChangeArrowheads="1"/>
            </p:cNvSpPr>
            <p:nvPr/>
          </p:nvSpPr>
          <p:spPr bwMode="auto">
            <a:xfrm>
              <a:off x="8438839" y="6430081"/>
              <a:ext cx="465902" cy="58382"/>
            </a:xfrm>
            <a:prstGeom prst="rect">
              <a:avLst/>
            </a:prstGeom>
            <a:solidFill>
              <a:schemeClr val="accent6">
                <a:lumMod val="60000"/>
                <a:lumOff val="40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3" name="Rectangle 24"/>
            <p:cNvSpPr>
              <a:spLocks noChangeArrowheads="1"/>
            </p:cNvSpPr>
            <p:nvPr/>
          </p:nvSpPr>
          <p:spPr bwMode="auto">
            <a:xfrm>
              <a:off x="8438839" y="6532945"/>
              <a:ext cx="465902" cy="59309"/>
            </a:xfrm>
            <a:prstGeom prst="rect">
              <a:avLst/>
            </a:prstGeom>
            <a:solidFill>
              <a:schemeClr val="accent6">
                <a:lumMod val="60000"/>
                <a:lumOff val="40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4" name="Rectangle 25"/>
            <p:cNvSpPr>
              <a:spLocks noChangeArrowheads="1"/>
            </p:cNvSpPr>
            <p:nvPr/>
          </p:nvSpPr>
          <p:spPr bwMode="auto">
            <a:xfrm>
              <a:off x="8438839" y="6633954"/>
              <a:ext cx="465902" cy="61162"/>
            </a:xfrm>
            <a:prstGeom prst="rect">
              <a:avLst/>
            </a:prstGeom>
            <a:solidFill>
              <a:schemeClr val="accent6">
                <a:lumMod val="60000"/>
                <a:lumOff val="40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5" name="Rectangle 26"/>
            <p:cNvSpPr>
              <a:spLocks noChangeArrowheads="1"/>
            </p:cNvSpPr>
            <p:nvPr/>
          </p:nvSpPr>
          <p:spPr bwMode="auto">
            <a:xfrm>
              <a:off x="8438839" y="6737744"/>
              <a:ext cx="465902" cy="58382"/>
            </a:xfrm>
            <a:prstGeom prst="rect">
              <a:avLst/>
            </a:prstGeom>
            <a:solidFill>
              <a:schemeClr val="accent6">
                <a:lumMod val="60000"/>
                <a:lumOff val="40000"/>
              </a:schemeClr>
            </a:solidFill>
            <a:ln>
              <a:noFill/>
            </a:ln>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7" name="Freeform 7"/>
            <p:cNvSpPr>
              <a:spLocks/>
            </p:cNvSpPr>
            <p:nvPr/>
          </p:nvSpPr>
          <p:spPr bwMode="auto">
            <a:xfrm>
              <a:off x="5222313" y="6387031"/>
              <a:ext cx="190768" cy="574971"/>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sp>
          <p:nvSpPr>
            <p:cNvPr id="158" name="Freeform 8"/>
            <p:cNvSpPr>
              <a:spLocks/>
            </p:cNvSpPr>
            <p:nvPr/>
          </p:nvSpPr>
          <p:spPr bwMode="auto">
            <a:xfrm>
              <a:off x="5381064" y="6654339"/>
              <a:ext cx="130594" cy="307663"/>
            </a:xfrm>
            <a:custGeom>
              <a:avLst/>
              <a:gdLst>
                <a:gd name="T0" fmla="*/ 62 w 111"/>
                <a:gd name="T1" fmla="*/ 0 h 332"/>
                <a:gd name="T2" fmla="*/ 0 w 111"/>
                <a:gd name="T3" fmla="*/ 332 h 332"/>
                <a:gd name="T4" fmla="*/ 111 w 111"/>
                <a:gd name="T5" fmla="*/ 332 h 332"/>
                <a:gd name="T6" fmla="*/ 62 w 111"/>
                <a:gd name="T7" fmla="*/ 0 h 332"/>
              </a:gdLst>
              <a:ahLst/>
              <a:cxnLst>
                <a:cxn ang="0">
                  <a:pos x="T0" y="T1"/>
                </a:cxn>
                <a:cxn ang="0">
                  <a:pos x="T2" y="T3"/>
                </a:cxn>
                <a:cxn ang="0">
                  <a:pos x="T4" y="T5"/>
                </a:cxn>
                <a:cxn ang="0">
                  <a:pos x="T6" y="T7"/>
                </a:cxn>
              </a:cxnLst>
              <a:rect l="0" t="0" r="r" b="b"/>
              <a:pathLst>
                <a:path w="111" h="332">
                  <a:moveTo>
                    <a:pt x="62" y="0"/>
                  </a:moveTo>
                  <a:lnTo>
                    <a:pt x="0" y="332"/>
                  </a:lnTo>
                  <a:lnTo>
                    <a:pt x="111" y="332"/>
                  </a:lnTo>
                  <a:lnTo>
                    <a:pt x="62"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IN" sz="1765" dirty="0">
                <a:solidFill>
                  <a:srgbClr val="000000"/>
                </a:solidFill>
              </a:endParaRPr>
            </a:p>
          </p:txBody>
        </p:sp>
        <p:grpSp>
          <p:nvGrpSpPr>
            <p:cNvPr id="160" name="Group 159"/>
            <p:cNvGrpSpPr/>
            <p:nvPr/>
          </p:nvGrpSpPr>
          <p:grpSpPr>
            <a:xfrm flipH="1">
              <a:off x="9706279" y="6592254"/>
              <a:ext cx="203193" cy="393100"/>
              <a:chOff x="6812419" y="6555317"/>
              <a:chExt cx="203193" cy="393100"/>
            </a:xfrm>
          </p:grpSpPr>
          <p:sp>
            <p:nvSpPr>
              <p:cNvPr id="166" name="Rectangle 35"/>
              <p:cNvSpPr>
                <a:spLocks noChangeArrowheads="1"/>
              </p:cNvSpPr>
              <p:nvPr/>
            </p:nvSpPr>
            <p:spPr bwMode="auto">
              <a:xfrm>
                <a:off x="6895260" y="6795241"/>
                <a:ext cx="40639" cy="1531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67" name="Oval 36"/>
              <p:cNvSpPr>
                <a:spLocks noChangeArrowheads="1"/>
              </p:cNvSpPr>
              <p:nvPr/>
            </p:nvSpPr>
            <p:spPr bwMode="auto">
              <a:xfrm>
                <a:off x="6812419" y="6660039"/>
                <a:ext cx="203193" cy="20319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68" name="Oval 37"/>
              <p:cNvSpPr>
                <a:spLocks noChangeArrowheads="1"/>
              </p:cNvSpPr>
              <p:nvPr/>
            </p:nvSpPr>
            <p:spPr bwMode="auto">
              <a:xfrm>
                <a:off x="6839772" y="6555317"/>
                <a:ext cx="150050" cy="14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161" name="Group 160"/>
            <p:cNvGrpSpPr/>
            <p:nvPr/>
          </p:nvGrpSpPr>
          <p:grpSpPr>
            <a:xfrm flipH="1">
              <a:off x="9439002" y="6592254"/>
              <a:ext cx="204756" cy="393100"/>
              <a:chOff x="7078133" y="6555317"/>
              <a:chExt cx="204756" cy="393100"/>
            </a:xfrm>
          </p:grpSpPr>
          <p:sp>
            <p:nvSpPr>
              <p:cNvPr id="163" name="Rectangle 38"/>
              <p:cNvSpPr>
                <a:spLocks noChangeArrowheads="1"/>
              </p:cNvSpPr>
              <p:nvPr/>
            </p:nvSpPr>
            <p:spPr bwMode="auto">
              <a:xfrm>
                <a:off x="7161754" y="6795241"/>
                <a:ext cx="39857" cy="1531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64" name="Oval 39"/>
              <p:cNvSpPr>
                <a:spLocks noChangeArrowheads="1"/>
              </p:cNvSpPr>
              <p:nvPr/>
            </p:nvSpPr>
            <p:spPr bwMode="auto">
              <a:xfrm>
                <a:off x="7078133" y="6660039"/>
                <a:ext cx="204756" cy="20319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65" name="Oval 40"/>
              <p:cNvSpPr>
                <a:spLocks noChangeArrowheads="1"/>
              </p:cNvSpPr>
              <p:nvPr/>
            </p:nvSpPr>
            <p:spPr bwMode="auto">
              <a:xfrm>
                <a:off x="7106267" y="6555317"/>
                <a:ext cx="149269" cy="14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grpSp>
        <p:nvGrpSpPr>
          <p:cNvPr id="109" name="Group 108"/>
          <p:cNvGrpSpPr/>
          <p:nvPr/>
        </p:nvGrpSpPr>
        <p:grpSpPr>
          <a:xfrm>
            <a:off x="0" y="6514081"/>
            <a:ext cx="12192000" cy="345422"/>
            <a:chOff x="0" y="6520441"/>
            <a:chExt cx="12319257" cy="337559"/>
          </a:xfrm>
        </p:grpSpPr>
        <p:sp>
          <p:nvSpPr>
            <p:cNvPr id="110" name="Rectangle 109"/>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11" name="Rectangle 110"/>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112" name="Rectangle 111"/>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113" name="Rectangle 112"/>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pic>
        <p:nvPicPr>
          <p:cNvPr id="116" name="Picture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39899" y="4644082"/>
            <a:ext cx="1134342" cy="272243"/>
          </a:xfrm>
          <a:prstGeom prst="rect">
            <a:avLst/>
          </a:prstGeom>
        </p:spPr>
      </p:pic>
      <p:pic>
        <p:nvPicPr>
          <p:cNvPr id="118" name="Picture 117"/>
          <p:cNvPicPr>
            <a:picLocks noChangeAspect="1"/>
          </p:cNvPicPr>
          <p:nvPr/>
        </p:nvPicPr>
        <p:blipFill rotWithShape="1">
          <a:blip r:embed="rId11" cstate="print">
            <a:extLst>
              <a:ext uri="{28A0092B-C50C-407E-A947-70E740481C1C}">
                <a14:useLocalDpi xmlns:a14="http://schemas.microsoft.com/office/drawing/2010/main" val="0"/>
              </a:ext>
            </a:extLst>
          </a:blip>
          <a:srcRect l="14897" t="3511" r="18809" b="33330"/>
          <a:stretch/>
        </p:blipFill>
        <p:spPr>
          <a:xfrm>
            <a:off x="10454007" y="4082042"/>
            <a:ext cx="563466" cy="289382"/>
          </a:xfrm>
          <a:prstGeom prst="rect">
            <a:avLst/>
          </a:prstGeom>
        </p:spPr>
      </p:pic>
      <p:pic>
        <p:nvPicPr>
          <p:cNvPr id="119" name="Picture 118"/>
          <p:cNvPicPr>
            <a:picLocks noChangeAspect="1"/>
          </p:cNvPicPr>
          <p:nvPr/>
        </p:nvPicPr>
        <p:blipFill rotWithShape="1">
          <a:blip r:embed="rId12" cstate="print">
            <a:extLst>
              <a:ext uri="{28A0092B-C50C-407E-A947-70E740481C1C}">
                <a14:useLocalDpi xmlns:a14="http://schemas.microsoft.com/office/drawing/2010/main" val="0"/>
              </a:ext>
            </a:extLst>
          </a:blip>
          <a:srcRect l="281" t="68726" r="126" b="11519"/>
          <a:stretch/>
        </p:blipFill>
        <p:spPr>
          <a:xfrm>
            <a:off x="11019061" y="4219907"/>
            <a:ext cx="846475" cy="90512"/>
          </a:xfrm>
          <a:prstGeom prst="rect">
            <a:avLst/>
          </a:prstGeom>
        </p:spPr>
      </p:pic>
      <p:pic>
        <p:nvPicPr>
          <p:cNvPr id="120" name="Picture 1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1795" y="4515546"/>
            <a:ext cx="471076" cy="434128"/>
          </a:xfrm>
          <a:prstGeom prst="rect">
            <a:avLst/>
          </a:prstGeom>
        </p:spPr>
      </p:pic>
      <p:pic>
        <p:nvPicPr>
          <p:cNvPr id="121" name="Picture 120"/>
          <p:cNvPicPr>
            <a:picLocks noChangeAspect="1"/>
          </p:cNvPicPr>
          <p:nvPr/>
        </p:nvPicPr>
        <p:blipFill>
          <a:blip r:embed="rId14"/>
          <a:stretch>
            <a:fillRect/>
          </a:stretch>
        </p:blipFill>
        <p:spPr>
          <a:xfrm>
            <a:off x="7781123" y="3779500"/>
            <a:ext cx="1289519" cy="217552"/>
          </a:xfrm>
          <a:prstGeom prst="rect">
            <a:avLst/>
          </a:prstGeom>
        </p:spPr>
      </p:pic>
      <p:pic>
        <p:nvPicPr>
          <p:cNvPr id="122" name="Picture 121"/>
          <p:cNvPicPr>
            <a:picLocks noChangeAspect="1"/>
          </p:cNvPicPr>
          <p:nvPr/>
        </p:nvPicPr>
        <p:blipFill>
          <a:blip r:embed="rId15"/>
          <a:stretch>
            <a:fillRect/>
          </a:stretch>
        </p:blipFill>
        <p:spPr>
          <a:xfrm>
            <a:off x="10731163" y="5028423"/>
            <a:ext cx="1134373" cy="137458"/>
          </a:xfrm>
          <a:prstGeom prst="rect">
            <a:avLst/>
          </a:prstGeom>
        </p:spPr>
      </p:pic>
      <p:pic>
        <p:nvPicPr>
          <p:cNvPr id="123" name="Picture 122"/>
          <p:cNvPicPr>
            <a:picLocks noChangeAspect="1"/>
          </p:cNvPicPr>
          <p:nvPr/>
        </p:nvPicPr>
        <p:blipFill>
          <a:blip r:embed="rId16"/>
          <a:stretch>
            <a:fillRect/>
          </a:stretch>
        </p:blipFill>
        <p:spPr>
          <a:xfrm>
            <a:off x="11146584" y="4500371"/>
            <a:ext cx="727107" cy="383290"/>
          </a:xfrm>
          <a:prstGeom prst="rect">
            <a:avLst/>
          </a:prstGeom>
        </p:spPr>
      </p:pic>
      <p:pic>
        <p:nvPicPr>
          <p:cNvPr id="124" name="Picture 123"/>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17037" y="3587827"/>
            <a:ext cx="1067164" cy="481270"/>
          </a:xfrm>
          <a:prstGeom prst="rect">
            <a:avLst/>
          </a:prstGeom>
        </p:spPr>
      </p:pic>
      <p:pic>
        <p:nvPicPr>
          <p:cNvPr id="125" name="Picture 1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499591" y="4139512"/>
            <a:ext cx="1745634" cy="452113"/>
          </a:xfrm>
          <a:prstGeom prst="rect">
            <a:avLst/>
          </a:prstGeom>
        </p:spPr>
      </p:pic>
      <p:pic>
        <p:nvPicPr>
          <p:cNvPr id="126" name="Picture 1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606817" y="4949673"/>
            <a:ext cx="1419623" cy="445524"/>
          </a:xfrm>
          <a:prstGeom prst="rect">
            <a:avLst/>
          </a:prstGeom>
        </p:spPr>
      </p:pic>
    </p:spTree>
    <p:extLst>
      <p:ext uri="{BB962C8B-B14F-4D97-AF65-F5344CB8AC3E}">
        <p14:creationId xmlns:p14="http://schemas.microsoft.com/office/powerpoint/2010/main" val="403398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barn(outHorizontal)">
                                      <p:cBhvr>
                                        <p:cTn id="11" dur="750"/>
                                        <p:tgtEl>
                                          <p:spTgt spid="63"/>
                                        </p:tgtEl>
                                      </p:cBhvr>
                                    </p:animEffect>
                                  </p:childTnLst>
                                </p:cTn>
                              </p:par>
                            </p:childTnLst>
                          </p:cTn>
                        </p:par>
                        <p:par>
                          <p:cTn id="12" fill="hold">
                            <p:stCondLst>
                              <p:cond delay="1250"/>
                            </p:stCondLst>
                            <p:childTnLst>
                              <p:par>
                                <p:cTn id="13" presetID="2" presetClass="entr" presetSubtype="4" decel="100000"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 calcmode="lin" valueType="num">
                                      <p:cBhvr additive="base">
                                        <p:cTn id="15" dur="750" fill="hold"/>
                                        <p:tgtEl>
                                          <p:spTgt spid="140"/>
                                        </p:tgtEl>
                                        <p:attrNameLst>
                                          <p:attrName>ppt_x</p:attrName>
                                        </p:attrNameLst>
                                      </p:cBhvr>
                                      <p:tavLst>
                                        <p:tav tm="0">
                                          <p:val>
                                            <p:strVal val="#ppt_x"/>
                                          </p:val>
                                        </p:tav>
                                        <p:tav tm="100000">
                                          <p:val>
                                            <p:strVal val="#ppt_x"/>
                                          </p:val>
                                        </p:tav>
                                      </p:tavLst>
                                    </p:anim>
                                    <p:anim calcmode="lin" valueType="num">
                                      <p:cBhvr additive="base">
                                        <p:cTn id="16" dur="75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351" y="1199192"/>
            <a:ext cx="3906555" cy="2497370"/>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171B0"/>
          </a:solidFill>
          <a:ln>
            <a:noFill/>
          </a:ln>
          <a:extLst/>
        </p:spPr>
        <p:txBody>
          <a:bodyPr vert="horz" wrap="square" lIns="91427" tIns="45713" rIns="91427" bIns="45713" numCol="1" anchor="t" anchorCtr="0" compatLnSpc="1">
            <a:prstTxWarp prst="textNoShape">
              <a:avLst/>
            </a:prstTxWarp>
          </a:bodyPr>
          <a:lstStyle/>
          <a:p>
            <a:pPr defTabSz="914367"/>
            <a:endParaRPr lang="en-US" dirty="0">
              <a:solidFill>
                <a:srgbClr val="505050"/>
              </a:solidFill>
            </a:endParaRPr>
          </a:p>
        </p:txBody>
      </p:sp>
      <p:sp>
        <p:nvSpPr>
          <p:cNvPr id="297" name="Freeform 12"/>
          <p:cNvSpPr>
            <a:spLocks/>
          </p:cNvSpPr>
          <p:nvPr/>
        </p:nvSpPr>
        <p:spPr bwMode="auto">
          <a:xfrm>
            <a:off x="7895716" y="2350043"/>
            <a:ext cx="2097932" cy="134115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1D4380"/>
          </a:solidFill>
          <a:ln>
            <a:noFill/>
          </a:ln>
          <a:extLst/>
        </p:spPr>
        <p:txBody>
          <a:bodyPr vert="horz" wrap="square" lIns="91427" tIns="45713" rIns="91427" bIns="45713" numCol="1" anchor="t" anchorCtr="0" compatLnSpc="1">
            <a:prstTxWarp prst="textNoShape">
              <a:avLst/>
            </a:prstTxWarp>
          </a:bodyPr>
          <a:lstStyle/>
          <a:p>
            <a:pPr defTabSz="914367"/>
            <a:endParaRPr lang="en-US" dirty="0">
              <a:solidFill>
                <a:srgbClr val="505050"/>
              </a:solidFill>
            </a:endParaRPr>
          </a:p>
        </p:txBody>
      </p:sp>
      <p:sp>
        <p:nvSpPr>
          <p:cNvPr id="298" name="TextBox 297"/>
          <p:cNvSpPr txBox="1"/>
          <p:nvPr/>
        </p:nvSpPr>
        <p:spPr>
          <a:xfrm>
            <a:off x="6223030" y="1790473"/>
            <a:ext cx="2195052" cy="544688"/>
          </a:xfrm>
          <a:prstGeom prst="rect">
            <a:avLst/>
          </a:prstGeom>
          <a:noFill/>
        </p:spPr>
        <p:txBody>
          <a:bodyPr wrap="square" lIns="182854" tIns="146284" rIns="182854" bIns="146284" rtlCol="0">
            <a:spAutoFit/>
          </a:bodyPr>
          <a:lstStyle/>
          <a:p>
            <a:pPr algn="ctr" defTabSz="914367">
              <a:lnSpc>
                <a:spcPct val="90000"/>
              </a:lnSpc>
            </a:pPr>
            <a:r>
              <a:rPr lang="en-US" spc="-70" dirty="0">
                <a:solidFill>
                  <a:srgbClr val="FFFFFF"/>
                </a:solidFill>
              </a:rPr>
              <a:t>Microsoft Azure</a:t>
            </a:r>
          </a:p>
        </p:txBody>
      </p:sp>
      <p:sp>
        <p:nvSpPr>
          <p:cNvPr id="299" name="Flowchart: Process 298"/>
          <p:cNvSpPr/>
          <p:nvPr/>
        </p:nvSpPr>
        <p:spPr bwMode="auto">
          <a:xfrm>
            <a:off x="5590630" y="2840353"/>
            <a:ext cx="1170769" cy="35319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err="1">
                <a:solidFill>
                  <a:srgbClr val="FFFFFF"/>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323" y="2840353"/>
            <a:ext cx="1170769" cy="35319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Semibold" panose="020B0702040204020203" pitchFamily="34" charset="0"/>
                <a:ea typeface="Segoe UI" pitchFamily="34" charset="0"/>
                <a:cs typeface="Segoe UI Semibold" panose="020B0702040204020203" pitchFamily="34" charset="0"/>
              </a:rPr>
              <a:t>SaaS</a:t>
            </a:r>
          </a:p>
        </p:txBody>
      </p:sp>
      <p:sp>
        <p:nvSpPr>
          <p:cNvPr id="301" name="Flowchart: Process 300"/>
          <p:cNvSpPr/>
          <p:nvPr/>
        </p:nvSpPr>
        <p:spPr bwMode="auto">
          <a:xfrm>
            <a:off x="6864064" y="2840353"/>
            <a:ext cx="1170769" cy="35319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err="1">
                <a:solidFill>
                  <a:srgbClr val="FFFFFF"/>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809" y="2511259"/>
            <a:ext cx="1844" cy="1026092"/>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2293196" y="4346894"/>
            <a:ext cx="6548991" cy="212462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5" name="Oval 36"/>
            <p:cNvSpPr>
              <a:spLocks noChangeArrowheads="1"/>
            </p:cNvSpPr>
            <p:nvPr/>
          </p:nvSpPr>
          <p:spPr bwMode="auto">
            <a:xfrm>
              <a:off x="4306909" y="6087800"/>
              <a:ext cx="32110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6" name="Oval 37"/>
            <p:cNvSpPr>
              <a:spLocks noChangeArrowheads="1"/>
            </p:cNvSpPr>
            <p:nvPr/>
          </p:nvSpPr>
          <p:spPr bwMode="auto">
            <a:xfrm>
              <a:off x="4356419" y="5947823"/>
              <a:ext cx="237126"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8" name="Oval 39"/>
            <p:cNvSpPr>
              <a:spLocks noChangeArrowheads="1"/>
            </p:cNvSpPr>
            <p:nvPr/>
          </p:nvSpPr>
          <p:spPr bwMode="auto">
            <a:xfrm>
              <a:off x="4661694" y="6087800"/>
              <a:ext cx="32357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9" name="Oval 40"/>
            <p:cNvSpPr>
              <a:spLocks noChangeArrowheads="1"/>
            </p:cNvSpPr>
            <p:nvPr/>
          </p:nvSpPr>
          <p:spPr bwMode="auto">
            <a:xfrm>
              <a:off x="4712820" y="5947823"/>
              <a:ext cx="235892"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sp>
        <p:nvSpPr>
          <p:cNvPr id="162" name="Freeform 9"/>
          <p:cNvSpPr>
            <a:spLocks/>
          </p:cNvSpPr>
          <p:nvPr/>
        </p:nvSpPr>
        <p:spPr bwMode="auto">
          <a:xfrm>
            <a:off x="7297808" y="5234951"/>
            <a:ext cx="4907041" cy="123656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 name="Title 1"/>
          <p:cNvSpPr>
            <a:spLocks noGrp="1"/>
          </p:cNvSpPr>
          <p:nvPr>
            <p:ph type="title"/>
          </p:nvPr>
        </p:nvSpPr>
        <p:spPr/>
        <p:txBody>
          <a:bodyPr/>
          <a:lstStyle/>
          <a:p>
            <a:r>
              <a:rPr lang="da-DK"/>
              <a:t>Microsoft Azure Key Vault</a:t>
            </a:r>
            <a:endParaRPr lang="da-DK" dirty="0"/>
          </a:p>
        </p:txBody>
      </p:sp>
      <p:grpSp>
        <p:nvGrpSpPr>
          <p:cNvPr id="219" name="Group 218"/>
          <p:cNvGrpSpPr/>
          <p:nvPr/>
        </p:nvGrpSpPr>
        <p:grpSpPr>
          <a:xfrm>
            <a:off x="11262721" y="5166530"/>
            <a:ext cx="283500" cy="498885"/>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Light"/>
              </a:endParaRPr>
            </a:p>
          </p:txBody>
        </p:sp>
      </p:grpSp>
      <p:grpSp>
        <p:nvGrpSpPr>
          <p:cNvPr id="97" name="Group 96"/>
          <p:cNvGrpSpPr/>
          <p:nvPr/>
        </p:nvGrpSpPr>
        <p:grpSpPr>
          <a:xfrm>
            <a:off x="10801313" y="5011806"/>
            <a:ext cx="283500" cy="498885"/>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Light"/>
              </a:endParaRPr>
            </a:p>
          </p:txBody>
        </p:sp>
      </p:grpSp>
      <p:sp>
        <p:nvSpPr>
          <p:cNvPr id="195" name="Rectangle 194"/>
          <p:cNvSpPr/>
          <p:nvPr>
            <p:custDataLst>
              <p:tags r:id="rId1"/>
            </p:custDataLst>
          </p:nvPr>
        </p:nvSpPr>
        <p:spPr bwMode="auto">
          <a:xfrm>
            <a:off x="486325" y="1534262"/>
            <a:ext cx="4695437" cy="2416046"/>
          </a:xfrm>
          <a:prstGeom prst="rect">
            <a:avLst/>
          </a:prstGeom>
          <a:ln>
            <a:noFill/>
          </a:ln>
        </p:spPr>
        <p:txBody>
          <a:bodyPr vert="horz" wrap="square" lIns="146284" tIns="0" rIns="0" bIns="0" rtlCol="0">
            <a:spAutoFit/>
          </a:bodyPr>
          <a:lstStyle/>
          <a:p>
            <a:pPr defTabSz="914367"/>
            <a:r>
              <a:rPr lang="en-US" sz="2000" dirty="0">
                <a:solidFill>
                  <a:srgbClr val="0171B0"/>
                </a:solidFill>
                <a:latin typeface="Segoe UI Light"/>
              </a:rPr>
              <a:t>Key Vault offers an easy, cost-effective way to safeguard keys and other secrets used by cloud apps and services using HSMs.</a:t>
            </a:r>
          </a:p>
          <a:p>
            <a:pPr defTabSz="914367"/>
            <a:endParaRPr lang="en-US" sz="2000" dirty="0">
              <a:gradFill>
                <a:gsLst>
                  <a:gs pos="2917">
                    <a:srgbClr val="505050"/>
                  </a:gs>
                  <a:gs pos="30000">
                    <a:srgbClr val="505050"/>
                  </a:gs>
                </a:gsLst>
                <a:lin ang="5400000" scaled="0"/>
              </a:gradFill>
              <a:latin typeface="Segoe UI Light"/>
            </a:endParaRPr>
          </a:p>
          <a:p>
            <a:pPr marL="342900" indent="-342900" defTabSz="932623">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You manage your keys and secrets</a:t>
            </a:r>
          </a:p>
          <a:p>
            <a:pPr marL="342900" indent="-342900" defTabSz="932623">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defTabSz="932623">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Applications get high performance access to your keys and secrets… on your terms</a:t>
            </a:r>
          </a:p>
        </p:txBody>
      </p:sp>
      <p:sp>
        <p:nvSpPr>
          <p:cNvPr id="132" name="Rectangle 131"/>
          <p:cNvSpPr/>
          <p:nvPr>
            <p:custDataLst>
              <p:tags r:id="rId2"/>
            </p:custDataLst>
          </p:nvPr>
        </p:nvSpPr>
        <p:spPr bwMode="auto">
          <a:xfrm>
            <a:off x="5952403" y="4374478"/>
            <a:ext cx="674812" cy="338554"/>
          </a:xfrm>
          <a:prstGeom prst="rect">
            <a:avLst/>
          </a:prstGeom>
          <a:ln>
            <a:noFill/>
          </a:ln>
        </p:spPr>
        <p:txBody>
          <a:bodyPr vert="horz" wrap="square" lIns="0" tIns="0" rIns="0" bIns="0" rtlCol="0">
            <a:spAutoFit/>
          </a:bodyPr>
          <a:lstStyle/>
          <a:p>
            <a:pPr defTabSz="914367"/>
            <a:r>
              <a:rPr lang="en-US" sz="1100" dirty="0">
                <a:solidFill>
                  <a:srgbClr val="505050"/>
                </a:solidFill>
              </a:rPr>
              <a:t>Import </a:t>
            </a:r>
            <a:br>
              <a:rPr lang="en-US" sz="1100" dirty="0">
                <a:solidFill>
                  <a:srgbClr val="505050"/>
                </a:solidFill>
              </a:rPr>
            </a:br>
            <a:r>
              <a:rPr lang="en-US" sz="1100" dirty="0">
                <a:solidFill>
                  <a:srgbClr val="505050"/>
                </a:solidFill>
              </a:rPr>
              <a:t>keys</a:t>
            </a:r>
          </a:p>
        </p:txBody>
      </p:sp>
      <p:grpSp>
        <p:nvGrpSpPr>
          <p:cNvPr id="401" name="Group 400"/>
          <p:cNvGrpSpPr/>
          <p:nvPr/>
        </p:nvGrpSpPr>
        <p:grpSpPr>
          <a:xfrm>
            <a:off x="5678452" y="4766484"/>
            <a:ext cx="1051672" cy="1318388"/>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rgbClr val="1D4380"/>
            </a:solidFill>
            <a:ln>
              <a:noFill/>
            </a:ln>
            <a:effectLst>
              <a:outerShdw blurRad="25400" dir="18900000" sy="23000" kx="-1200000" algn="bl" rotWithShape="0">
                <a:prstClr val="black">
                  <a:alpha val="20000"/>
                </a:prstClr>
              </a:outerShdw>
            </a:effec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25"/>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25"/>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25"/>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25"/>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54" tIns="146284" rIns="182854" bIns="146284" rtlCol="0">
              <a:spAutoFit/>
            </a:bodyPr>
            <a:lstStyle/>
            <a:p>
              <a:pPr algn="ctr" defTabSz="914367">
                <a:lnSpc>
                  <a:spcPct val="90000"/>
                </a:lnSpc>
              </a:pPr>
              <a:r>
                <a:rPr lang="en-US" b="1" dirty="0">
                  <a:solidFill>
                    <a:srgbClr val="FFFFFF"/>
                  </a:solidFill>
                </a:rPr>
                <a:t>HSM</a:t>
              </a:r>
            </a:p>
          </p:txBody>
        </p:sp>
      </p:grpSp>
      <p:cxnSp>
        <p:nvCxnSpPr>
          <p:cNvPr id="11" name="Straight Connector 10"/>
          <p:cNvCxnSpPr/>
          <p:nvPr/>
        </p:nvCxnSpPr>
        <p:spPr>
          <a:xfrm>
            <a:off x="6477249" y="3743456"/>
            <a:ext cx="0" cy="1023028"/>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153478" y="4228649"/>
            <a:ext cx="3617560" cy="2238234"/>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grpSp>
      <p:grpSp>
        <p:nvGrpSpPr>
          <p:cNvPr id="303" name="Group 302"/>
          <p:cNvGrpSpPr/>
          <p:nvPr/>
        </p:nvGrpSpPr>
        <p:grpSpPr>
          <a:xfrm>
            <a:off x="6097160" y="3467046"/>
            <a:ext cx="338556" cy="650039"/>
            <a:chOff x="9071737" y="5772887"/>
            <a:chExt cx="377892" cy="725566"/>
          </a:xfrm>
          <a:solidFill>
            <a:srgbClr val="4F5D5F"/>
          </a:solidFill>
        </p:grpSpPr>
        <p:sp>
          <p:nvSpPr>
            <p:cNvPr id="304" name="Oval 303"/>
            <p:cNvSpPr/>
            <p:nvPr/>
          </p:nvSpPr>
          <p:spPr bwMode="auto">
            <a:xfrm>
              <a:off x="9071737" y="5772887"/>
              <a:ext cx="377892" cy="3778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601" y="3444377"/>
            <a:ext cx="338556" cy="650039"/>
            <a:chOff x="9071737" y="5772887"/>
            <a:chExt cx="377892" cy="725566"/>
          </a:xfrm>
          <a:solidFill>
            <a:srgbClr val="4F5D5F"/>
          </a:solidFill>
        </p:grpSpPr>
        <p:sp>
          <p:nvSpPr>
            <p:cNvPr id="309" name="Oval 308"/>
            <p:cNvSpPr/>
            <p:nvPr/>
          </p:nvSpPr>
          <p:spPr bwMode="auto">
            <a:xfrm>
              <a:off x="9071737" y="5772887"/>
              <a:ext cx="377892" cy="3778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372" y="3460804"/>
            <a:ext cx="338556" cy="650039"/>
            <a:chOff x="9071737" y="5772887"/>
            <a:chExt cx="377892" cy="725566"/>
          </a:xfrm>
          <a:solidFill>
            <a:srgbClr val="4F5D5F"/>
          </a:solidFill>
        </p:grpSpPr>
        <p:sp>
          <p:nvSpPr>
            <p:cNvPr id="314" name="Oval 313"/>
            <p:cNvSpPr/>
            <p:nvPr/>
          </p:nvSpPr>
          <p:spPr bwMode="auto">
            <a:xfrm>
              <a:off x="9071737" y="5772887"/>
              <a:ext cx="377892" cy="3778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5566487" y="3245517"/>
            <a:ext cx="4427161" cy="496249"/>
            <a:chOff x="5566412" y="3097599"/>
            <a:chExt cx="4427789" cy="496319"/>
          </a:xfrm>
        </p:grpSpPr>
        <p:grpSp>
          <p:nvGrpSpPr>
            <p:cNvPr id="13" name="Group 12"/>
            <p:cNvGrpSpPr/>
            <p:nvPr/>
          </p:nvGrpSpPr>
          <p:grpSpPr>
            <a:xfrm>
              <a:off x="5566412" y="3133094"/>
              <a:ext cx="4427789" cy="433821"/>
              <a:chOff x="6086325" y="3107266"/>
              <a:chExt cx="4427789" cy="433821"/>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5" y="3107266"/>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5" y="3097599"/>
              <a:ext cx="1772476" cy="496319"/>
            </a:xfrm>
            <a:prstGeom prst="rect">
              <a:avLst/>
            </a:prstGeom>
            <a:noFill/>
          </p:spPr>
          <p:txBody>
            <a:bodyPr wrap="square" lIns="182854" tIns="146284" rIns="182854" bIns="146284" rtlCol="0">
              <a:spAutoFit/>
            </a:bodyPr>
            <a:lstStyle/>
            <a:p>
              <a:pPr defTabSz="914367">
                <a:lnSpc>
                  <a:spcPct val="90000"/>
                </a:lnSpc>
              </a:pPr>
              <a:r>
                <a:rPr lang="en-US" sz="1450" spc="-100" dirty="0">
                  <a:solidFill>
                    <a:srgbClr val="FFFFFF"/>
                  </a:solidFill>
                  <a:latin typeface="Segoe UI Semibold" panose="020B0702040204020203" pitchFamily="34" charset="0"/>
                  <a:cs typeface="Segoe UI Semibold" panose="020B0702040204020203" pitchFamily="34" charset="0"/>
                </a:rPr>
                <a:t>Key Vault</a:t>
              </a:r>
            </a:p>
          </p:txBody>
        </p:sp>
      </p:grpSp>
      <p:grpSp>
        <p:nvGrpSpPr>
          <p:cNvPr id="142" name="Group 141"/>
          <p:cNvGrpSpPr/>
          <p:nvPr/>
        </p:nvGrpSpPr>
        <p:grpSpPr>
          <a:xfrm>
            <a:off x="0" y="6512578"/>
            <a:ext cx="12192000" cy="345422"/>
            <a:chOff x="0" y="6520441"/>
            <a:chExt cx="12319257" cy="337559"/>
          </a:xfrm>
        </p:grpSpPr>
        <p:sp>
          <p:nvSpPr>
            <p:cNvPr id="143" name="Rectangle 142"/>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44" name="Rectangle 143"/>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150" name="Rectangle 149"/>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151" name="Rectangle 150"/>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4180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2" name="Straight Connector 31"/>
          <p:cNvCxnSpPr/>
          <p:nvPr/>
        </p:nvCxnSpPr>
        <p:spPr>
          <a:xfrm flipV="1">
            <a:off x="6734576" y="1654176"/>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TextBox 7"/>
          <p:cNvSpPr txBox="1"/>
          <p:nvPr/>
        </p:nvSpPr>
        <p:spPr>
          <a:xfrm>
            <a:off x="7089719" y="1614694"/>
            <a:ext cx="4703477" cy="4662573"/>
          </a:xfrm>
          <a:prstGeom prst="rect">
            <a:avLst/>
          </a:prstGeom>
          <a:noFill/>
        </p:spPr>
        <p:txBody>
          <a:bodyPr wrap="square" lIns="68339" tIns="34170" rIns="68339" bIns="341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2000" b="1" dirty="0">
                <a:solidFill>
                  <a:srgbClr val="0171B0"/>
                </a:solidFill>
              </a:rPr>
              <a:t>Virtual Machines:</a:t>
            </a: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Data drives – full disk encryption through BitLocker</a:t>
            </a: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Boot drives – partner solutions</a:t>
            </a: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SQL Server – Transparent Data Encryption</a:t>
            </a: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Files &amp; folders - EFS in Windows Server</a:t>
            </a:r>
          </a:p>
          <a:p>
            <a:r>
              <a:rPr lang="en-US" b="1" dirty="0">
                <a:solidFill>
                  <a:srgbClr val="0171B0"/>
                </a:solidFill>
              </a:rPr>
              <a:t>Storage:</a:t>
            </a:r>
            <a:endParaRPr lang="en-US" b="1" dirty="0">
              <a:solidFill>
                <a:srgbClr val="44546A"/>
              </a:solidFill>
            </a:endParaRPr>
          </a:p>
          <a:p>
            <a:pPr marL="342900" indent="-342900" defTabSz="932623" fontAlgn="base">
              <a:lnSpc>
                <a:spcPts val="2200"/>
              </a:lnSpc>
              <a:spcAft>
                <a:spcPts val="300"/>
              </a:spcAft>
              <a:buFont typeface="Wingdings" panose="05000000000000000000" pitchFamily="2" charset="2"/>
              <a:buChar char="ü"/>
            </a:pPr>
            <a:r>
              <a:rPr lang="en-US" dirty="0" err="1">
                <a:solidFill>
                  <a:schemeClr val="tx1">
                    <a:lumMod val="65000"/>
                    <a:lumOff val="35000"/>
                  </a:schemeClr>
                </a:solidFill>
                <a:latin typeface="Segoe UI Semilight" panose="020B0402040204020203" pitchFamily="34" charset="0"/>
                <a:cs typeface="Segoe UI Semilight" panose="020B0402040204020203" pitchFamily="34" charset="0"/>
              </a:rPr>
              <a:t>Bitlocker</a:t>
            </a: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 encryption of drives for import/export of data</a:t>
            </a:r>
          </a:p>
          <a:p>
            <a:pPr marL="342900" indent="-342900" defTabSz="932623" fontAlgn="base">
              <a:lnSpc>
                <a:spcPts val="2200"/>
              </a:lnSpc>
              <a:spcAft>
                <a:spcPts val="300"/>
              </a:spcAft>
              <a:buFont typeface="Wingdings" panose="05000000000000000000" pitchFamily="2" charset="2"/>
              <a:buChar char="ü"/>
            </a:pPr>
            <a:r>
              <a:rPr lang="en-US" dirty="0" err="1">
                <a:solidFill>
                  <a:schemeClr val="tx1">
                    <a:lumMod val="65000"/>
                    <a:lumOff val="35000"/>
                  </a:schemeClr>
                </a:solidFill>
                <a:latin typeface="Segoe UI Semilight" panose="020B0402040204020203" pitchFamily="34" charset="0"/>
                <a:cs typeface="Segoe UI Semilight" panose="020B0402040204020203" pitchFamily="34" charset="0"/>
              </a:rPr>
              <a:t>StorSimple</a:t>
            </a: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 with AES-256 encryption</a:t>
            </a:r>
          </a:p>
          <a:p>
            <a:r>
              <a:rPr lang="en-US" b="1" dirty="0">
                <a:solidFill>
                  <a:srgbClr val="0171B0"/>
                </a:solidFill>
              </a:rPr>
              <a:t>Applications:</a:t>
            </a:r>
            <a:endParaRPr lang="en-US" b="1" dirty="0">
              <a:solidFill>
                <a:srgbClr val="44546A"/>
              </a:solidFill>
            </a:endParaRP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Client Side encryption through .NET Crypto API</a:t>
            </a: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RMS SDK for file encryption by your applications</a:t>
            </a:r>
          </a:p>
        </p:txBody>
      </p:sp>
      <p:grpSp>
        <p:nvGrpSpPr>
          <p:cNvPr id="4" name="Group 3"/>
          <p:cNvGrpSpPr/>
          <p:nvPr/>
        </p:nvGrpSpPr>
        <p:grpSpPr>
          <a:xfrm>
            <a:off x="716231" y="1973435"/>
            <a:ext cx="1137830" cy="1145331"/>
            <a:chOff x="543158" y="1796569"/>
            <a:chExt cx="1262411" cy="1270734"/>
          </a:xfrm>
        </p:grpSpPr>
        <p:sp>
          <p:nvSpPr>
            <p:cNvPr id="54" name="Rectangle 53"/>
            <p:cNvSpPr/>
            <p:nvPr/>
          </p:nvSpPr>
          <p:spPr>
            <a:xfrm>
              <a:off x="543158" y="1812057"/>
              <a:ext cx="1258089" cy="1255246"/>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55" name="Virtual Machines - Label"/>
            <p:cNvSpPr/>
            <p:nvPr/>
          </p:nvSpPr>
          <p:spPr bwMode="auto">
            <a:xfrm>
              <a:off x="550763" y="1796569"/>
              <a:ext cx="1254806" cy="11414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295" y="1992800"/>
              <a:ext cx="526988" cy="476763"/>
            </a:xfrm>
            <a:prstGeom prst="rect">
              <a:avLst/>
            </a:prstGeom>
            <a:noFill/>
            <a:ln>
              <a:noFill/>
            </a:ln>
          </p:spPr>
        </p:pic>
      </p:grpSp>
      <p:grpSp>
        <p:nvGrpSpPr>
          <p:cNvPr id="7" name="Group 6"/>
          <p:cNvGrpSpPr/>
          <p:nvPr/>
        </p:nvGrpSpPr>
        <p:grpSpPr>
          <a:xfrm>
            <a:off x="1825179" y="1973435"/>
            <a:ext cx="4285737" cy="1145331"/>
            <a:chOff x="1773525" y="1796569"/>
            <a:chExt cx="4754983" cy="1270734"/>
          </a:xfrm>
        </p:grpSpPr>
        <p:sp>
          <p:nvSpPr>
            <p:cNvPr id="52" name="Rectangle 51"/>
            <p:cNvSpPr/>
            <p:nvPr/>
          </p:nvSpPr>
          <p:spPr>
            <a:xfrm>
              <a:off x="1801197" y="1812056"/>
              <a:ext cx="4727311" cy="125524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70" name="Rectangle 69"/>
            <p:cNvSpPr/>
            <p:nvPr/>
          </p:nvSpPr>
          <p:spPr bwMode="auto">
            <a:xfrm>
              <a:off x="1773525" y="1812057"/>
              <a:ext cx="1174634" cy="1232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TDE</a:t>
              </a:r>
            </a:p>
          </p:txBody>
        </p:sp>
        <p:sp>
          <p:nvSpPr>
            <p:cNvPr id="71" name="Freeform 70"/>
            <p:cNvSpPr>
              <a:spLocks noEditPoints="1"/>
            </p:cNvSpPr>
            <p:nvPr/>
          </p:nvSpPr>
          <p:spPr bwMode="auto">
            <a:xfrm flipH="1">
              <a:off x="2076289" y="2006984"/>
              <a:ext cx="564146" cy="57029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68" name="Freeform 67"/>
            <p:cNvSpPr>
              <a:spLocks noEditPoints="1"/>
            </p:cNvSpPr>
            <p:nvPr/>
          </p:nvSpPr>
          <p:spPr bwMode="black">
            <a:xfrm>
              <a:off x="3249110" y="1992800"/>
              <a:ext cx="510623" cy="6902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dirty="0">
                <a:solidFill>
                  <a:prstClr val="black"/>
                </a:solidFill>
              </a:endParaRPr>
            </a:p>
          </p:txBody>
        </p:sp>
        <p:sp>
          <p:nvSpPr>
            <p:cNvPr id="69" name="Rectangle 68"/>
            <p:cNvSpPr/>
            <p:nvPr/>
          </p:nvSpPr>
          <p:spPr bwMode="auto">
            <a:xfrm>
              <a:off x="3030548" y="1796569"/>
              <a:ext cx="1024666" cy="1261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Bitlocker</a:t>
              </a:r>
              <a:endParaRPr lang="en-US" sz="1067" dirty="0">
                <a:gradFill>
                  <a:gsLst>
                    <a:gs pos="0">
                      <a:srgbClr val="FFFFFF"/>
                    </a:gs>
                    <a:gs pos="100000">
                      <a:srgbClr val="FFFFFF"/>
                    </a:gs>
                  </a:gsLst>
                  <a:lin ang="5400000" scaled="0"/>
                </a:gradFill>
              </a:endParaRPr>
            </a:p>
          </p:txBody>
        </p:sp>
        <p:sp>
          <p:nvSpPr>
            <p:cNvPr id="65" name="Rectangle 64"/>
            <p:cNvSpPr/>
            <p:nvPr/>
          </p:nvSpPr>
          <p:spPr bwMode="auto">
            <a:xfrm>
              <a:off x="4144590" y="1812055"/>
              <a:ext cx="1024666" cy="1240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Partners</a:t>
              </a:r>
            </a:p>
          </p:txBody>
        </p:sp>
        <p:pic>
          <p:nvPicPr>
            <p:cNvPr id="66" name="Picture 65"/>
            <p:cNvPicPr>
              <a:picLocks noChangeAspect="1"/>
            </p:cNvPicPr>
            <p:nvPr/>
          </p:nvPicPr>
          <p:blipFill>
            <a:blip r:embed="rId4">
              <a:biLevel thresh="25000"/>
            </a:blip>
            <a:stretch>
              <a:fillRect/>
            </a:stretch>
          </p:blipFill>
          <p:spPr>
            <a:xfrm>
              <a:off x="4322092" y="1973071"/>
              <a:ext cx="620909" cy="638119"/>
            </a:xfrm>
            <a:prstGeom prst="rect">
              <a:avLst/>
            </a:prstGeom>
          </p:spPr>
        </p:pic>
        <p:sp>
          <p:nvSpPr>
            <p:cNvPr id="63" name="Rectangle 62"/>
            <p:cNvSpPr/>
            <p:nvPr/>
          </p:nvSpPr>
          <p:spPr bwMode="auto">
            <a:xfrm>
              <a:off x="5348552" y="1812057"/>
              <a:ext cx="1071138" cy="12552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EFS</a:t>
              </a:r>
            </a:p>
          </p:txBody>
        </p:sp>
        <p:pic>
          <p:nvPicPr>
            <p:cNvPr id="64" name="Picture 63"/>
            <p:cNvPicPr>
              <a:picLocks noChangeAspect="1"/>
            </p:cNvPicPr>
            <p:nvPr/>
          </p:nvPicPr>
          <p:blipFill>
            <a:blip r:embed="rId5">
              <a:biLevel thresh="25000"/>
            </a:blip>
            <a:stretch>
              <a:fillRect/>
            </a:stretch>
          </p:blipFill>
          <p:spPr>
            <a:xfrm>
              <a:off x="5576161" y="1977967"/>
              <a:ext cx="615919" cy="645888"/>
            </a:xfrm>
            <a:prstGeom prst="rect">
              <a:avLst/>
            </a:prstGeom>
          </p:spPr>
        </p:pic>
      </p:grpSp>
      <p:pic>
        <p:nvPicPr>
          <p:cNvPr id="72" name="Picture 2" descr="http://icons.iconarchive.com/icons/visualpharm/icons8-metro-style/512/Very-Basic-Lock-icon.pn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4303749" y="3525420"/>
            <a:ext cx="1559860" cy="20013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07783" y="4682513"/>
            <a:ext cx="1142337" cy="1108548"/>
            <a:chOff x="533785" y="4802265"/>
            <a:chExt cx="1267412" cy="1229923"/>
          </a:xfrm>
        </p:grpSpPr>
        <p:sp>
          <p:nvSpPr>
            <p:cNvPr id="81" name="Rectangle 80"/>
            <p:cNvSpPr/>
            <p:nvPr/>
          </p:nvSpPr>
          <p:spPr bwMode="auto">
            <a:xfrm>
              <a:off x="533785" y="4802265"/>
              <a:ext cx="1267412" cy="1229923"/>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Applications</a:t>
              </a:r>
            </a:p>
          </p:txBody>
        </p:sp>
        <p:pic>
          <p:nvPicPr>
            <p:cNvPr id="82" name="Picture 81"/>
            <p:cNvPicPr>
              <a:picLocks noChangeAspect="1"/>
            </p:cNvPicPr>
            <p:nvPr/>
          </p:nvPicPr>
          <p:blipFill>
            <a:blip r:embed="rId8">
              <a:biLevel thresh="25000"/>
            </a:blip>
            <a:stretch>
              <a:fillRect/>
            </a:stretch>
          </p:blipFill>
          <p:spPr>
            <a:xfrm>
              <a:off x="819371" y="5026632"/>
              <a:ext cx="696239" cy="584094"/>
            </a:xfrm>
            <a:prstGeom prst="rect">
              <a:avLst/>
            </a:prstGeom>
          </p:spPr>
        </p:pic>
      </p:grpSp>
      <p:grpSp>
        <p:nvGrpSpPr>
          <p:cNvPr id="5" name="Group 4"/>
          <p:cNvGrpSpPr/>
          <p:nvPr/>
        </p:nvGrpSpPr>
        <p:grpSpPr>
          <a:xfrm>
            <a:off x="1737142" y="4682513"/>
            <a:ext cx="2222384" cy="1162403"/>
            <a:chOff x="1675848" y="4802265"/>
            <a:chExt cx="2465713" cy="1289675"/>
          </a:xfrm>
        </p:grpSpPr>
        <p:sp>
          <p:nvSpPr>
            <p:cNvPr id="75" name="Rectangle 74"/>
            <p:cNvSpPr/>
            <p:nvPr/>
          </p:nvSpPr>
          <p:spPr>
            <a:xfrm>
              <a:off x="1795183" y="4802265"/>
              <a:ext cx="2346377" cy="122992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79" name="Rectangle 78"/>
            <p:cNvSpPr/>
            <p:nvPr/>
          </p:nvSpPr>
          <p:spPr bwMode="auto">
            <a:xfrm>
              <a:off x="2874149" y="4872433"/>
              <a:ext cx="1267412" cy="1152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RMS SDK</a:t>
              </a:r>
            </a:p>
          </p:txBody>
        </p:sp>
        <p:pic>
          <p:nvPicPr>
            <p:cNvPr id="80" name="Picture 20"/>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176529" y="4958892"/>
              <a:ext cx="653410" cy="66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Rectangle 89"/>
            <p:cNvSpPr/>
            <p:nvPr/>
          </p:nvSpPr>
          <p:spPr bwMode="auto">
            <a:xfrm>
              <a:off x="1675848" y="4850261"/>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.NET Crypto</a:t>
              </a:r>
            </a:p>
          </p:txBody>
        </p:sp>
        <p:pic>
          <p:nvPicPr>
            <p:cNvPr id="92" name="Picture 3" descr="C:\Users\hannahr\Dropbox\MOD Servers Metro Icon Library\victor melniciuc\PNGs\Tech_Words\TechWords_06-13-12-Securit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68368" y="4850261"/>
              <a:ext cx="1055061" cy="947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99220" y="3341952"/>
            <a:ext cx="1142398" cy="1140023"/>
            <a:chOff x="524284" y="3314925"/>
            <a:chExt cx="1267479" cy="1264845"/>
          </a:xfrm>
        </p:grpSpPr>
        <p:sp>
          <p:nvSpPr>
            <p:cNvPr id="86" name="Rectangle 85"/>
            <p:cNvSpPr/>
            <p:nvPr/>
          </p:nvSpPr>
          <p:spPr>
            <a:xfrm>
              <a:off x="544691" y="3321794"/>
              <a:ext cx="1243963" cy="1257976"/>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87" name="Rectangle 86"/>
            <p:cNvSpPr/>
            <p:nvPr/>
          </p:nvSpPr>
          <p:spPr bwMode="auto">
            <a:xfrm>
              <a:off x="524284" y="3314925"/>
              <a:ext cx="1267479" cy="115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Storage</a:t>
              </a:r>
            </a:p>
          </p:txBody>
        </p:sp>
        <p:pic>
          <p:nvPicPr>
            <p:cNvPr id="88" name="Picture 87" descr="C:\Users\Jonahs\Dropbox\Projects SCOTT\MEET Windows Azure\source\Background\tile-icon-storag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0768" y="3594318"/>
              <a:ext cx="568497" cy="568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1746322" y="3341952"/>
            <a:ext cx="2216032" cy="1137561"/>
            <a:chOff x="1686034" y="3314925"/>
            <a:chExt cx="2458666" cy="1262113"/>
          </a:xfrm>
        </p:grpSpPr>
        <p:sp>
          <p:nvSpPr>
            <p:cNvPr id="89" name="Rectangle 88"/>
            <p:cNvSpPr/>
            <p:nvPr/>
          </p:nvSpPr>
          <p:spPr>
            <a:xfrm>
              <a:off x="1785371" y="3321792"/>
              <a:ext cx="2260153" cy="1255246"/>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1" name="Rectangle 90"/>
            <p:cNvSpPr/>
            <p:nvPr/>
          </p:nvSpPr>
          <p:spPr bwMode="auto">
            <a:xfrm>
              <a:off x="1686034" y="3314925"/>
              <a:ext cx="1234768" cy="1262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Bitlocker</a:t>
              </a:r>
              <a:endParaRPr lang="en-US" sz="1067" dirty="0">
                <a:gradFill>
                  <a:gsLst>
                    <a:gs pos="0">
                      <a:srgbClr val="FFFFFF"/>
                    </a:gs>
                    <a:gs pos="100000">
                      <a:srgbClr val="FFFFFF"/>
                    </a:gs>
                  </a:gsLst>
                  <a:lin ang="5400000" scaled="0"/>
                </a:gradFill>
              </a:endParaRPr>
            </a:p>
          </p:txBody>
        </p:sp>
        <p:sp>
          <p:nvSpPr>
            <p:cNvPr id="93" name="Rectangle 92"/>
            <p:cNvSpPr/>
            <p:nvPr/>
          </p:nvSpPr>
          <p:spPr>
            <a:xfrm>
              <a:off x="4007887" y="3321792"/>
              <a:ext cx="133673" cy="1255246"/>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4" name="Rectangle 93"/>
            <p:cNvSpPr/>
            <p:nvPr/>
          </p:nvSpPr>
          <p:spPr bwMode="auto">
            <a:xfrm>
              <a:off x="2877288" y="3358799"/>
              <a:ext cx="1267412" cy="1218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182880"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StorSimple</a:t>
              </a:r>
            </a:p>
          </p:txBody>
        </p:sp>
        <p:pic>
          <p:nvPicPr>
            <p:cNvPr id="95" name="Picture 14"/>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086755" y="3578748"/>
              <a:ext cx="466047" cy="57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5"/>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3142412" y="3513427"/>
              <a:ext cx="726657" cy="63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p:txBody>
          <a:bodyPr/>
          <a:lstStyle/>
          <a:p>
            <a:r>
              <a:rPr lang="en-US" dirty="0">
                <a:solidFill>
                  <a:srgbClr val="247BC2"/>
                </a:solidFill>
              </a:rPr>
              <a:t>Options for Encryption at Rest</a:t>
            </a:r>
            <a:endParaRPr lang="en-US" dirty="0"/>
          </a:p>
        </p:txBody>
      </p:sp>
      <p:grpSp>
        <p:nvGrpSpPr>
          <p:cNvPr id="40" name="Group 39"/>
          <p:cNvGrpSpPr/>
          <p:nvPr/>
        </p:nvGrpSpPr>
        <p:grpSpPr>
          <a:xfrm>
            <a:off x="0" y="6512578"/>
            <a:ext cx="12192000" cy="345422"/>
            <a:chOff x="0" y="6520441"/>
            <a:chExt cx="12319257" cy="337559"/>
          </a:xfrm>
        </p:grpSpPr>
        <p:sp>
          <p:nvSpPr>
            <p:cNvPr id="41" name="Rectangle 40"/>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42" name="Rectangle 41"/>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43" name="Rectangle 42"/>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44" name="Rectangle 43"/>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200032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Horizontal)">
                                      <p:cBhvr>
                                        <p:cTn id="7" dur="500"/>
                                        <p:tgtEl>
                                          <p:spTgt spid="32"/>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outHorizontal)">
                                      <p:cBhvr>
                                        <p:cTn id="10" dur="500"/>
                                        <p:tgtEl>
                                          <p:spTgt spid="3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grey circle"/>
          <p:cNvSpPr/>
          <p:nvPr/>
        </p:nvSpPr>
        <p:spPr bwMode="auto">
          <a:xfrm>
            <a:off x="1795016" y="1776134"/>
            <a:ext cx="3559257" cy="3560895"/>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sp>
        <p:nvSpPr>
          <p:cNvPr id="10" name="Title 1"/>
          <p:cNvSpPr txBox="1">
            <a:spLocks/>
          </p:cNvSpPr>
          <p:nvPr/>
        </p:nvSpPr>
        <p:spPr>
          <a:xfrm>
            <a:off x="473869" y="13325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cxnSp>
        <p:nvCxnSpPr>
          <p:cNvPr id="37" name="Straight Connector 36"/>
          <p:cNvCxnSpPr/>
          <p:nvPr/>
        </p:nvCxnSpPr>
        <p:spPr>
          <a:xfrm flipV="1">
            <a:off x="7105688" y="1502684"/>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TextBox 7"/>
          <p:cNvSpPr txBox="1"/>
          <p:nvPr/>
        </p:nvSpPr>
        <p:spPr>
          <a:xfrm>
            <a:off x="7388389" y="2539520"/>
            <a:ext cx="4375275" cy="1838723"/>
          </a:xfrm>
          <a:prstGeom prst="rect">
            <a:avLst/>
          </a:prstGeom>
          <a:noFill/>
        </p:spPr>
        <p:txBody>
          <a:bodyPr wrap="square" lIns="68339" tIns="34170" rIns="68339" bIns="341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Can choose HTTPS for REST API (recommended) for Storage</a:t>
            </a:r>
          </a:p>
          <a:p>
            <a:pPr marL="342900" indent="-342900" defTabSz="932623" fontAlgn="base">
              <a:lnSpc>
                <a:spcPts val="2200"/>
              </a:lnSpc>
              <a:spcAft>
                <a:spcPts val="300"/>
              </a:spcAft>
              <a:buFont typeface="Wingdings" panose="05000000000000000000" pitchFamily="2" charset="2"/>
              <a:buChar char="ü"/>
              <a:defRPr/>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Configure HTTPS endpoints for application running in Azure</a:t>
            </a:r>
          </a:p>
          <a:p>
            <a:pPr marL="342900" indent="-342900" defTabSz="932623" fontAlgn="base">
              <a:lnSpc>
                <a:spcPts val="2200"/>
              </a:lnSpc>
              <a:spcAft>
                <a:spcPts val="300"/>
              </a:spcAft>
              <a:buFont typeface="Wingdings" panose="05000000000000000000" pitchFamily="2" charset="2"/>
              <a:buChar char="ü"/>
              <a:defRPr/>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Encrypt traffic between Web client and server by implementing TLS on IIS</a:t>
            </a:r>
            <a:endParaRPr lang="en-US" dirty="0">
              <a:solidFill>
                <a:srgbClr val="44546A"/>
              </a:solidFill>
              <a:latin typeface="Segoe UI Semilight" panose="020B0402040204020203" pitchFamily="34" charset="0"/>
              <a:cs typeface="Segoe UI Semilight" panose="020B0402040204020203" pitchFamily="34" charset="0"/>
            </a:endParaRPr>
          </a:p>
        </p:txBody>
      </p:sp>
      <p:grpSp>
        <p:nvGrpSpPr>
          <p:cNvPr id="2" name="Group 1"/>
          <p:cNvGrpSpPr/>
          <p:nvPr/>
        </p:nvGrpSpPr>
        <p:grpSpPr>
          <a:xfrm>
            <a:off x="1192108" y="3125328"/>
            <a:ext cx="1143000" cy="1140017"/>
            <a:chOff x="4754458" y="2998503"/>
            <a:chExt cx="1143000" cy="1140017"/>
          </a:xfrm>
        </p:grpSpPr>
        <p:sp>
          <p:nvSpPr>
            <p:cNvPr id="41" name="Rectangle 40"/>
            <p:cNvSpPr/>
            <p:nvPr/>
          </p:nvSpPr>
          <p:spPr>
            <a:xfrm>
              <a:off x="4754458" y="2998503"/>
              <a:ext cx="1143000" cy="114001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39" name="Picture 38"/>
            <p:cNvPicPr>
              <a:picLocks noChangeAspect="1"/>
            </p:cNvPicPr>
            <p:nvPr/>
          </p:nvPicPr>
          <p:blipFill>
            <a:blip r:embed="rId3">
              <a:biLevel thresh="25000"/>
            </a:blip>
            <a:stretch>
              <a:fillRect/>
            </a:stretch>
          </p:blipFill>
          <p:spPr>
            <a:xfrm>
              <a:off x="4825114" y="3100463"/>
              <a:ext cx="1013888" cy="935312"/>
            </a:xfrm>
            <a:prstGeom prst="rect">
              <a:avLst/>
            </a:prstGeom>
          </p:spPr>
        </p:pic>
        <p:sp>
          <p:nvSpPr>
            <p:cNvPr id="40" name="TextBox 152"/>
            <p:cNvSpPr txBox="1"/>
            <p:nvPr/>
          </p:nvSpPr>
          <p:spPr>
            <a:xfrm>
              <a:off x="5040770" y="3271713"/>
              <a:ext cx="55816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bg1"/>
                  </a:solidFill>
                  <a:latin typeface="Segoe UI Semibold" panose="020B0702040204020203" pitchFamily="34" charset="0"/>
                </a:rPr>
                <a:t>Azure </a:t>
              </a:r>
            </a:p>
            <a:p>
              <a:pPr algn="ctr"/>
              <a:r>
                <a:rPr lang="en-US" sz="1000" dirty="0">
                  <a:solidFill>
                    <a:schemeClr val="bg1"/>
                  </a:solidFill>
                  <a:latin typeface="Segoe UI Semibold" panose="020B0702040204020203" pitchFamily="34" charset="0"/>
                </a:rPr>
                <a:t>Portal</a:t>
              </a:r>
            </a:p>
          </p:txBody>
        </p:sp>
      </p:grpSp>
      <p:grpSp>
        <p:nvGrpSpPr>
          <p:cNvPr id="3" name="Group 2"/>
          <p:cNvGrpSpPr/>
          <p:nvPr/>
        </p:nvGrpSpPr>
        <p:grpSpPr>
          <a:xfrm>
            <a:off x="4786710" y="2418623"/>
            <a:ext cx="1554076" cy="2553427"/>
            <a:chOff x="1243410" y="2304323"/>
            <a:chExt cx="1554076" cy="2553427"/>
          </a:xfrm>
        </p:grpSpPr>
        <p:sp>
          <p:nvSpPr>
            <p:cNvPr id="24" name="Rectangle 23"/>
            <p:cNvSpPr/>
            <p:nvPr/>
          </p:nvSpPr>
          <p:spPr>
            <a:xfrm>
              <a:off x="1243410" y="2304323"/>
              <a:ext cx="1554076" cy="255342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nvGrpSpPr>
            <p:cNvPr id="45" name="Group 44"/>
            <p:cNvGrpSpPr/>
            <p:nvPr/>
          </p:nvGrpSpPr>
          <p:grpSpPr>
            <a:xfrm>
              <a:off x="1566243" y="2380992"/>
              <a:ext cx="940524" cy="940523"/>
              <a:chOff x="2536162" y="4969433"/>
              <a:chExt cx="889279" cy="889279"/>
            </a:xfrm>
          </p:grpSpPr>
          <p:sp>
            <p:nvSpPr>
              <p:cNvPr id="46" name="Oval 45"/>
              <p:cNvSpPr/>
              <p:nvPr/>
            </p:nvSpPr>
            <p:spPr>
              <a:xfrm>
                <a:off x="2536162" y="4969433"/>
                <a:ext cx="889279" cy="88927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pic>
            <p:nvPicPr>
              <p:cNvPr id="47" name="Picture 46"/>
              <p:cNvPicPr>
                <a:picLocks noChangeAspect="1"/>
              </p:cNvPicPr>
              <p:nvPr/>
            </p:nvPicPr>
            <p:blipFill>
              <a:blip r:embed="rId4"/>
              <a:stretch>
                <a:fillRect/>
              </a:stretch>
            </p:blipFill>
            <p:spPr>
              <a:xfrm>
                <a:off x="2995121" y="5392799"/>
                <a:ext cx="264522" cy="268765"/>
              </a:xfrm>
              <a:prstGeom prst="rect">
                <a:avLst/>
              </a:prstGeom>
            </p:spPr>
          </p:pic>
          <p:sp>
            <p:nvSpPr>
              <p:cNvPr id="48" name="TextBox 171"/>
              <p:cNvSpPr txBox="1"/>
              <p:nvPr/>
            </p:nvSpPr>
            <p:spPr>
              <a:xfrm>
                <a:off x="2598742" y="5045663"/>
                <a:ext cx="792389" cy="3783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30" dirty="0">
                    <a:solidFill>
                      <a:prstClr val="black">
                        <a:lumMod val="75000"/>
                        <a:lumOff val="25000"/>
                      </a:prstClr>
                    </a:solidFill>
                    <a:latin typeface="Segoe UI Semibold" panose="020B0702040204020203" pitchFamily="34" charset="0"/>
                  </a:rPr>
                  <a:t>Azure</a:t>
                </a:r>
              </a:p>
              <a:p>
                <a:pPr algn="ctr"/>
                <a:r>
                  <a:rPr lang="en-US" sz="1000" spc="-30" dirty="0">
                    <a:solidFill>
                      <a:prstClr val="black">
                        <a:lumMod val="75000"/>
                        <a:lumOff val="25000"/>
                      </a:prstClr>
                    </a:solidFill>
                    <a:latin typeface="Segoe UI Semibold" panose="020B0702040204020203" pitchFamily="34" charset="0"/>
                  </a:rPr>
                  <a:t>Data Center</a:t>
                </a:r>
              </a:p>
            </p:txBody>
          </p:sp>
        </p:grpSp>
        <p:pic>
          <p:nvPicPr>
            <p:cNvPr id="49" name="Picture 48"/>
            <p:cNvPicPr>
              <a:picLocks noChangeAspect="1"/>
            </p:cNvPicPr>
            <p:nvPr/>
          </p:nvPicPr>
          <p:blipFill>
            <a:blip r:embed="rId4"/>
            <a:stretch>
              <a:fillRect/>
            </a:stretch>
          </p:blipFill>
          <p:spPr>
            <a:xfrm>
              <a:off x="1751578" y="2826927"/>
              <a:ext cx="279765" cy="284252"/>
            </a:xfrm>
            <a:prstGeom prst="rect">
              <a:avLst/>
            </a:prstGeom>
          </p:spPr>
        </p:pic>
        <p:grpSp>
          <p:nvGrpSpPr>
            <p:cNvPr id="50" name="Group 49"/>
            <p:cNvGrpSpPr/>
            <p:nvPr/>
          </p:nvGrpSpPr>
          <p:grpSpPr>
            <a:xfrm>
              <a:off x="1576836" y="3709212"/>
              <a:ext cx="940524" cy="940523"/>
              <a:chOff x="2536162" y="4969433"/>
              <a:chExt cx="889279" cy="889279"/>
            </a:xfrm>
          </p:grpSpPr>
          <p:sp>
            <p:nvSpPr>
              <p:cNvPr id="51" name="Oval 50"/>
              <p:cNvSpPr/>
              <p:nvPr/>
            </p:nvSpPr>
            <p:spPr>
              <a:xfrm>
                <a:off x="2536162" y="4969433"/>
                <a:ext cx="889279" cy="88927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pic>
            <p:nvPicPr>
              <p:cNvPr id="52" name="Picture 51"/>
              <p:cNvPicPr>
                <a:picLocks noChangeAspect="1"/>
              </p:cNvPicPr>
              <p:nvPr/>
            </p:nvPicPr>
            <p:blipFill>
              <a:blip r:embed="rId4"/>
              <a:stretch>
                <a:fillRect/>
              </a:stretch>
            </p:blipFill>
            <p:spPr>
              <a:xfrm>
                <a:off x="2995121" y="5392799"/>
                <a:ext cx="264522" cy="268765"/>
              </a:xfrm>
              <a:prstGeom prst="rect">
                <a:avLst/>
              </a:prstGeom>
            </p:spPr>
          </p:pic>
          <p:sp>
            <p:nvSpPr>
              <p:cNvPr id="53" name="TextBox 171"/>
              <p:cNvSpPr txBox="1"/>
              <p:nvPr/>
            </p:nvSpPr>
            <p:spPr>
              <a:xfrm>
                <a:off x="2598742" y="5045663"/>
                <a:ext cx="792389" cy="3783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30" dirty="0">
                    <a:solidFill>
                      <a:prstClr val="black">
                        <a:lumMod val="75000"/>
                        <a:lumOff val="25000"/>
                      </a:prstClr>
                    </a:solidFill>
                    <a:latin typeface="Segoe UI Semibold" panose="020B0702040204020203" pitchFamily="34" charset="0"/>
                  </a:rPr>
                  <a:t>Azure</a:t>
                </a:r>
              </a:p>
              <a:p>
                <a:pPr algn="ctr"/>
                <a:r>
                  <a:rPr lang="en-US" sz="1000" spc="-30" dirty="0">
                    <a:solidFill>
                      <a:prstClr val="black">
                        <a:lumMod val="75000"/>
                        <a:lumOff val="25000"/>
                      </a:prstClr>
                    </a:solidFill>
                    <a:latin typeface="Segoe UI Semibold" panose="020B0702040204020203" pitchFamily="34" charset="0"/>
                  </a:rPr>
                  <a:t>Data Center</a:t>
                </a:r>
              </a:p>
            </p:txBody>
          </p:sp>
        </p:grpSp>
        <p:pic>
          <p:nvPicPr>
            <p:cNvPr id="54" name="Picture 53"/>
            <p:cNvPicPr>
              <a:picLocks noChangeAspect="1"/>
            </p:cNvPicPr>
            <p:nvPr/>
          </p:nvPicPr>
          <p:blipFill>
            <a:blip r:embed="rId4"/>
            <a:stretch>
              <a:fillRect/>
            </a:stretch>
          </p:blipFill>
          <p:spPr>
            <a:xfrm>
              <a:off x="1762171" y="4155147"/>
              <a:ext cx="279765" cy="284252"/>
            </a:xfrm>
            <a:prstGeom prst="rect">
              <a:avLst/>
            </a:prstGeom>
          </p:spPr>
        </p:pic>
        <p:sp>
          <p:nvSpPr>
            <p:cNvPr id="55" name="Arc 54"/>
            <p:cNvSpPr/>
            <p:nvPr/>
          </p:nvSpPr>
          <p:spPr>
            <a:xfrm rot="2606551" flipH="1">
              <a:off x="1317256" y="2815241"/>
              <a:ext cx="1406003" cy="1393002"/>
            </a:xfrm>
            <a:prstGeom prst="arc">
              <a:avLst>
                <a:gd name="adj1" fmla="val 21226584"/>
                <a:gd name="adj2" fmla="val 5230857"/>
              </a:avLst>
            </a:prstGeom>
            <a:ln w="38100" cap="rnd">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endParaRPr>
            </a:p>
          </p:txBody>
        </p:sp>
        <p:sp>
          <p:nvSpPr>
            <p:cNvPr id="57" name="Arc 56"/>
            <p:cNvSpPr/>
            <p:nvPr/>
          </p:nvSpPr>
          <p:spPr>
            <a:xfrm rot="13281180" flipH="1">
              <a:off x="1339026" y="2774423"/>
              <a:ext cx="1406003" cy="1393002"/>
            </a:xfrm>
            <a:prstGeom prst="arc">
              <a:avLst>
                <a:gd name="adj1" fmla="val 21095219"/>
                <a:gd name="adj2" fmla="val 5230857"/>
              </a:avLst>
            </a:prstGeom>
            <a:ln w="38100" cap="rnd">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endParaRPr>
            </a:p>
          </p:txBody>
        </p:sp>
      </p:grpSp>
      <p:pic>
        <p:nvPicPr>
          <p:cNvPr id="27" name="Picture 2" descr="http://icons.iconarchive.com/icons/visualpharm/icons8-metro-style/512/Very-Basic-Lock-icon.png"/>
          <p:cNvPicPr>
            <a:picLocks noChangeAspect="1" noChangeArrowheads="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2905653" y="2684775"/>
            <a:ext cx="1236520" cy="15864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37308" y="4330690"/>
            <a:ext cx="6096000" cy="574901"/>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w="3175">
                  <a:noFill/>
                </a:ln>
                <a:solidFill>
                  <a:srgbClr val="0171B0"/>
                </a:solidFill>
                <a:effectLst/>
                <a:uLnTx/>
                <a:uFillTx/>
                <a:latin typeface="Segoe UI Semibold" panose="020B0702040204020203" pitchFamily="34" charset="0"/>
                <a:cs typeface="Segoe UI" pitchFamily="34" charset="0"/>
              </a:rPr>
              <a:t>Encryption key </a:t>
            </a:r>
            <a:br>
              <a:rPr kumimoji="0" lang="en-US" sz="1568" b="0" i="0" u="none" strike="noStrike" kern="0" cap="none" spc="0" normalizeH="0" baseline="0" noProof="0" dirty="0">
                <a:ln w="3175">
                  <a:noFill/>
                </a:ln>
                <a:solidFill>
                  <a:srgbClr val="0171B0"/>
                </a:solidFill>
                <a:effectLst/>
                <a:uLnTx/>
                <a:uFillTx/>
                <a:latin typeface="Segoe UI Semibold" panose="020B0702040204020203" pitchFamily="34" charset="0"/>
                <a:cs typeface="Segoe UI" pitchFamily="34" charset="0"/>
              </a:rPr>
            </a:br>
            <a:r>
              <a:rPr kumimoji="0" lang="en-US" sz="1568" b="0" i="0" u="none" strike="noStrike" kern="0" cap="none" spc="0" normalizeH="0" baseline="0" noProof="0" dirty="0">
                <a:ln w="3175">
                  <a:noFill/>
                </a:ln>
                <a:solidFill>
                  <a:srgbClr val="0171B0"/>
                </a:solidFill>
                <a:effectLst/>
                <a:uLnTx/>
                <a:uFillTx/>
                <a:latin typeface="Segoe UI Semibold" panose="020B0702040204020203" pitchFamily="34" charset="0"/>
                <a:cs typeface="Segoe UI" pitchFamily="34" charset="0"/>
              </a:rPr>
              <a:t>management </a:t>
            </a:r>
            <a:endParaRPr kumimoji="0" lang="en-US" sz="1800" b="0" i="0" u="none" strike="noStrike" kern="0" cap="none" spc="0" normalizeH="0" baseline="0" noProof="0" dirty="0">
              <a:ln>
                <a:noFill/>
              </a:ln>
              <a:solidFill>
                <a:srgbClr val="0171B0"/>
              </a:solidFill>
              <a:effectLst/>
              <a:uLnTx/>
              <a:uFillTx/>
            </a:endParaRPr>
          </a:p>
        </p:txBody>
      </p:sp>
      <p:sp>
        <p:nvSpPr>
          <p:cNvPr id="5" name="Title 4"/>
          <p:cNvSpPr>
            <a:spLocks noGrp="1"/>
          </p:cNvSpPr>
          <p:nvPr>
            <p:ph type="title"/>
          </p:nvPr>
        </p:nvSpPr>
        <p:spPr/>
        <p:txBody>
          <a:bodyPr/>
          <a:lstStyle/>
          <a:p>
            <a:r>
              <a:rPr lang="en-US" dirty="0">
                <a:solidFill>
                  <a:srgbClr val="247BC2"/>
                </a:solidFill>
              </a:rPr>
              <a:t>Options for Encryption in Transit</a:t>
            </a:r>
            <a:endParaRPr lang="en-US" dirty="0"/>
          </a:p>
        </p:txBody>
      </p:sp>
      <p:grpSp>
        <p:nvGrpSpPr>
          <p:cNvPr id="28" name="Group 27"/>
          <p:cNvGrpSpPr/>
          <p:nvPr/>
        </p:nvGrpSpPr>
        <p:grpSpPr>
          <a:xfrm>
            <a:off x="0" y="6512578"/>
            <a:ext cx="12192000" cy="345422"/>
            <a:chOff x="0" y="6520441"/>
            <a:chExt cx="12319257" cy="337559"/>
          </a:xfrm>
        </p:grpSpPr>
        <p:sp>
          <p:nvSpPr>
            <p:cNvPr id="29" name="Rectangle 28"/>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30" name="Rectangle 29"/>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31" name="Rectangle 3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32" name="Rectangle 31"/>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426026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Horizontal)">
                                      <p:cBhvr>
                                        <p:cTn id="7" dur="500"/>
                                        <p:tgtEl>
                                          <p:spTgt spid="3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outHorizontal)">
                                      <p:cBhvr>
                                        <p:cTn id="10" dur="500"/>
                                        <p:tgtEl>
                                          <p:spTgt spid="38"/>
                                        </p:tgtEl>
                                      </p:cBhvr>
                                    </p:animEffect>
                                  </p:childTnLst>
                                </p:cTn>
                              </p:par>
                            </p:childTnLst>
                          </p:cTn>
                        </p:par>
                        <p:par>
                          <p:cTn id="11" fill="hold">
                            <p:stCondLst>
                              <p:cond delay="500"/>
                            </p:stCondLst>
                            <p:childTnLst>
                              <p:par>
                                <p:cTn id="12" presetID="1" presetClass="entr" presetSubtype="0" fill="hold" grpId="1" nodeType="after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6" presetClass="emph" presetSubtype="0" accel="100000" autoRev="1" fill="hold" grpId="0" nodeType="withEffect">
                                  <p:stCondLst>
                                    <p:cond delay="0"/>
                                  </p:stCondLst>
                                  <p:childTnLst>
                                    <p:animScale>
                                      <p:cBhvr>
                                        <p:cTn id="15" dur="750" fill="hold"/>
                                        <p:tgtEl>
                                          <p:spTgt spid="2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2109805" y="1806879"/>
            <a:ext cx="883236" cy="811651"/>
          </a:xfrm>
          <a:prstGeom prst="rect">
            <a:avLst/>
          </a:prstGeom>
        </p:spPr>
      </p:pic>
      <p:sp>
        <p:nvSpPr>
          <p:cNvPr id="10" name="Title 1"/>
          <p:cNvSpPr txBox="1">
            <a:spLocks/>
          </p:cNvSpPr>
          <p:nvPr/>
        </p:nvSpPr>
        <p:spPr>
          <a:xfrm>
            <a:off x="473869" y="-112933"/>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cxnSp>
        <p:nvCxnSpPr>
          <p:cNvPr id="37" name="Straight Connector 36"/>
          <p:cNvCxnSpPr/>
          <p:nvPr/>
        </p:nvCxnSpPr>
        <p:spPr>
          <a:xfrm flipV="1">
            <a:off x="6999667" y="1231208"/>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TextBox 7"/>
          <p:cNvSpPr txBox="1"/>
          <p:nvPr/>
        </p:nvSpPr>
        <p:spPr>
          <a:xfrm>
            <a:off x="7349722" y="2361732"/>
            <a:ext cx="4419921" cy="2402980"/>
          </a:xfrm>
          <a:prstGeom prst="rect">
            <a:avLst/>
          </a:prstGeom>
          <a:noFill/>
        </p:spPr>
        <p:txBody>
          <a:bodyPr wrap="square" lIns="68339" tIns="34170" rIns="68339" bIns="341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VM’s are secured at rest using industry standard encryption technology to address organizational security and compliance requirements.</a:t>
            </a:r>
          </a:p>
          <a:p>
            <a:pPr marL="342900" indent="-342900" defTabSz="932623" fontAlgn="base">
              <a:lnSpc>
                <a:spcPts val="2200"/>
              </a:lnSpc>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defTabSz="932623"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VM’s boot under customer controlled keys and policies, and they can audit their usage in Key Vault.</a:t>
            </a:r>
          </a:p>
        </p:txBody>
      </p:sp>
      <p:sp>
        <p:nvSpPr>
          <p:cNvPr id="30" name="Rounded Rectangle 29"/>
          <p:cNvSpPr/>
          <p:nvPr/>
        </p:nvSpPr>
        <p:spPr>
          <a:xfrm>
            <a:off x="560798" y="4261216"/>
            <a:ext cx="1348159" cy="630063"/>
          </a:xfrm>
          <a:prstGeom prst="roundRect">
            <a:avLst>
              <a:gd name="adj" fmla="val 6992"/>
            </a:avLst>
          </a:prstGeom>
          <a:solidFill>
            <a:srgbClr val="0171B0"/>
          </a:solidFill>
          <a:effectLst/>
        </p:spPr>
        <p:style>
          <a:lnRef idx="0">
            <a:schemeClr val="dk1"/>
          </a:lnRef>
          <a:fillRef idx="3">
            <a:schemeClr val="dk1"/>
          </a:fillRef>
          <a:effectRef idx="3">
            <a:schemeClr val="dk1"/>
          </a:effectRef>
          <a:fontRef idx="minor">
            <a:schemeClr val="lt1"/>
          </a:fontRef>
        </p:style>
        <p:txBody>
          <a:bodyPr rtlCol="0" anchor="ctr"/>
          <a:lstStyle/>
          <a:p>
            <a:pPr algn="ctr" defTabSz="914225"/>
            <a:r>
              <a:rPr lang="en-US" dirty="0">
                <a:solidFill>
                  <a:prstClr val="white"/>
                </a:solidFill>
              </a:rPr>
              <a:t>HOST</a:t>
            </a:r>
          </a:p>
        </p:txBody>
      </p:sp>
      <p:sp>
        <p:nvSpPr>
          <p:cNvPr id="32" name="Rectangle 31"/>
          <p:cNvSpPr/>
          <p:nvPr/>
        </p:nvSpPr>
        <p:spPr>
          <a:xfrm rot="2308551">
            <a:off x="3502775" y="3150921"/>
            <a:ext cx="1341071" cy="482827"/>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lvl="0" algn="ctr" defTabSz="914225"/>
            <a:r>
              <a:rPr lang="en-US" sz="1100" b="1" dirty="0">
                <a:solidFill>
                  <a:srgbClr val="80B940"/>
                </a:solidFill>
              </a:rPr>
              <a:t>Upload Key</a:t>
            </a:r>
          </a:p>
        </p:txBody>
      </p:sp>
      <p:pic>
        <p:nvPicPr>
          <p:cNvPr id="34" name="Picture 33"/>
          <p:cNvPicPr>
            <a:picLocks noChangeAspect="1"/>
          </p:cNvPicPr>
          <p:nvPr/>
        </p:nvPicPr>
        <p:blipFill>
          <a:blip r:embed="rId4" cstate="print">
            <a:graysc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4814919" y="4891279"/>
            <a:ext cx="880008" cy="895314"/>
          </a:xfrm>
          <a:prstGeom prst="rect">
            <a:avLst/>
          </a:prstGeom>
          <a:effectLst/>
        </p:spPr>
      </p:pic>
      <p:sp>
        <p:nvSpPr>
          <p:cNvPr id="35" name="TextBox 34"/>
          <p:cNvSpPr txBox="1"/>
          <p:nvPr/>
        </p:nvSpPr>
        <p:spPr>
          <a:xfrm>
            <a:off x="5626338" y="5143932"/>
            <a:ext cx="1118626" cy="734135"/>
          </a:xfrm>
          <a:prstGeom prst="rect">
            <a:avLst/>
          </a:prstGeom>
          <a:noFill/>
          <a:effectLst/>
        </p:spPr>
        <p:txBody>
          <a:bodyPr wrap="square" rtlCol="0">
            <a:spAutoFit/>
          </a:bodyPr>
          <a:lstStyle/>
          <a:p>
            <a:pPr defTabSz="914225"/>
            <a:r>
              <a:rPr lang="en-US" sz="1200" dirty="0">
                <a:solidFill>
                  <a:srgbClr val="606060"/>
                </a:solidFill>
              </a:rPr>
              <a:t>Azure Active Directory</a:t>
            </a:r>
          </a:p>
        </p:txBody>
      </p:sp>
      <p:pic>
        <p:nvPicPr>
          <p:cNvPr id="59" name="Picture 58"/>
          <p:cNvPicPr>
            <a:picLocks noChangeAspect="1"/>
          </p:cNvPicPr>
          <p:nvPr/>
        </p:nvPicPr>
        <p:blipFill>
          <a:blip r:embed="rId6"/>
          <a:stretch>
            <a:fillRect/>
          </a:stretch>
        </p:blipFill>
        <p:spPr>
          <a:xfrm>
            <a:off x="1939802" y="1952419"/>
            <a:ext cx="340006" cy="333566"/>
          </a:xfrm>
          <a:prstGeom prst="rect">
            <a:avLst/>
          </a:prstGeom>
          <a:effectLst/>
        </p:spPr>
      </p:pic>
      <p:sp>
        <p:nvSpPr>
          <p:cNvPr id="60" name="Rounded Rectangle 59"/>
          <p:cNvSpPr/>
          <p:nvPr/>
        </p:nvSpPr>
        <p:spPr>
          <a:xfrm>
            <a:off x="1623300" y="2693895"/>
            <a:ext cx="1821596" cy="681195"/>
          </a:xfrm>
          <a:prstGeom prst="roundRect">
            <a:avLst>
              <a:gd name="adj" fmla="val 9955"/>
            </a:avLst>
          </a:prstGeom>
          <a:solidFill>
            <a:srgbClr val="00ABEC"/>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defTabSz="914225"/>
            <a:r>
              <a:rPr lang="en-US" dirty="0">
                <a:solidFill>
                  <a:schemeClr val="bg1"/>
                </a:solidFill>
              </a:rPr>
              <a:t>Virtual Machine</a:t>
            </a:r>
          </a:p>
        </p:txBody>
      </p:sp>
      <p:sp>
        <p:nvSpPr>
          <p:cNvPr id="68" name="Rectangle 67"/>
          <p:cNvSpPr/>
          <p:nvPr/>
        </p:nvSpPr>
        <p:spPr>
          <a:xfrm>
            <a:off x="3283235" y="2048852"/>
            <a:ext cx="1393098" cy="474267"/>
          </a:xfrm>
          <a:prstGeom prst="rect">
            <a:avLst/>
          </a:prstGeom>
          <a:noFill/>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914225"/>
            <a:r>
              <a:rPr lang="en-US" sz="1100" b="1" dirty="0">
                <a:solidFill>
                  <a:srgbClr val="80B940"/>
                </a:solidFill>
              </a:rPr>
              <a:t>Encrypted Disks</a:t>
            </a:r>
          </a:p>
        </p:txBody>
      </p:sp>
      <p:sp>
        <p:nvSpPr>
          <p:cNvPr id="71" name="TextBox 70"/>
          <p:cNvSpPr txBox="1"/>
          <p:nvPr/>
        </p:nvSpPr>
        <p:spPr>
          <a:xfrm>
            <a:off x="560798" y="2333773"/>
            <a:ext cx="1348159" cy="503792"/>
          </a:xfrm>
          <a:prstGeom prst="roundRect">
            <a:avLst>
              <a:gd name="adj" fmla="val 7592"/>
            </a:avLst>
          </a:prstGeom>
          <a:solidFill>
            <a:srgbClr val="1D4380"/>
          </a:solidFill>
          <a:ln>
            <a:noFill/>
          </a:ln>
          <a:effectLst/>
        </p:spPr>
        <p:txBody>
          <a:bodyPr wrap="square" rtlCol="0">
            <a:noAutofit/>
          </a:bodyPr>
          <a:lstStyle/>
          <a:p>
            <a:pPr algn="ctr" defTabSz="914225"/>
            <a:r>
              <a:rPr lang="en-US" sz="1200" dirty="0">
                <a:solidFill>
                  <a:schemeClr val="bg1"/>
                </a:solidFill>
              </a:rPr>
              <a:t>Encryption Extension</a:t>
            </a:r>
          </a:p>
        </p:txBody>
      </p:sp>
      <p:sp>
        <p:nvSpPr>
          <p:cNvPr id="73" name="TextBox 72"/>
          <p:cNvSpPr txBox="1"/>
          <p:nvPr/>
        </p:nvSpPr>
        <p:spPr>
          <a:xfrm>
            <a:off x="5626338" y="3929975"/>
            <a:ext cx="1118626" cy="524382"/>
          </a:xfrm>
          <a:prstGeom prst="rect">
            <a:avLst/>
          </a:prstGeom>
          <a:noFill/>
          <a:effectLst/>
        </p:spPr>
        <p:txBody>
          <a:bodyPr wrap="square" rtlCol="0">
            <a:spAutoFit/>
          </a:bodyPr>
          <a:lstStyle/>
          <a:p>
            <a:pPr defTabSz="914225"/>
            <a:r>
              <a:rPr lang="en-US" sz="1200" dirty="0">
                <a:solidFill>
                  <a:srgbClr val="606060"/>
                </a:solidFill>
              </a:rPr>
              <a:t>Customer Key Vault</a:t>
            </a:r>
          </a:p>
        </p:txBody>
      </p:sp>
      <p:sp>
        <p:nvSpPr>
          <p:cNvPr id="2" name="Title 1"/>
          <p:cNvSpPr>
            <a:spLocks noGrp="1"/>
          </p:cNvSpPr>
          <p:nvPr>
            <p:ph type="title"/>
          </p:nvPr>
        </p:nvSpPr>
        <p:spPr>
          <a:xfrm>
            <a:off x="530651" y="463852"/>
            <a:ext cx="11079822" cy="703003"/>
          </a:xfrm>
        </p:spPr>
        <p:txBody>
          <a:bodyPr/>
          <a:lstStyle/>
          <a:p>
            <a:r>
              <a:rPr lang="en-US" dirty="0">
                <a:solidFill>
                  <a:srgbClr val="247BC2"/>
                </a:solidFill>
              </a:rPr>
              <a:t>Disk Encryption</a:t>
            </a:r>
            <a:endParaRPr lang="en-US" dirty="0"/>
          </a:p>
        </p:txBody>
      </p:sp>
      <p:cxnSp>
        <p:nvCxnSpPr>
          <p:cNvPr id="4" name="Straight Arrow Connector 3"/>
          <p:cNvCxnSpPr/>
          <p:nvPr/>
        </p:nvCxnSpPr>
        <p:spPr>
          <a:xfrm>
            <a:off x="1234878" y="2837565"/>
            <a:ext cx="0" cy="1423651"/>
          </a:xfrm>
          <a:prstGeom prst="straightConnector1">
            <a:avLst/>
          </a:prstGeom>
          <a:ln w="19050">
            <a:solidFill>
              <a:srgbClr val="80B94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401725" y="3480664"/>
            <a:ext cx="1486548" cy="1538573"/>
          </a:xfrm>
          <a:prstGeom prst="straightConnector1">
            <a:avLst/>
          </a:prstGeom>
          <a:ln w="19050">
            <a:solidFill>
              <a:srgbClr val="80B94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283235" y="2468897"/>
            <a:ext cx="1357053" cy="0"/>
          </a:xfrm>
          <a:prstGeom prst="straightConnector1">
            <a:avLst/>
          </a:prstGeom>
          <a:ln w="19050">
            <a:solidFill>
              <a:srgbClr val="80B94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23727" y="3046380"/>
            <a:ext cx="1225909" cy="1033685"/>
          </a:xfrm>
          <a:prstGeom prst="straightConnector1">
            <a:avLst/>
          </a:prstGeom>
          <a:ln w="19050">
            <a:solidFill>
              <a:srgbClr val="80B94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6" name="Picture 65" descr="AzureKeyVault_icon_white.png"/>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73387" y="3852056"/>
            <a:ext cx="568336" cy="631484"/>
          </a:xfrm>
          <a:prstGeom prst="rect">
            <a:avLst/>
          </a:prstGeom>
        </p:spPr>
      </p:pic>
      <p:grpSp>
        <p:nvGrpSpPr>
          <p:cNvPr id="27" name="Group 26"/>
          <p:cNvGrpSpPr/>
          <p:nvPr/>
        </p:nvGrpSpPr>
        <p:grpSpPr>
          <a:xfrm>
            <a:off x="0" y="6512578"/>
            <a:ext cx="12192000" cy="345422"/>
            <a:chOff x="0" y="6520441"/>
            <a:chExt cx="12319257" cy="337559"/>
          </a:xfrm>
        </p:grpSpPr>
        <p:sp>
          <p:nvSpPr>
            <p:cNvPr id="28" name="Rectangle 27"/>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33" name="Rectangle 32"/>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36" name="Rectangle 35"/>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40" name="Rectangle 39"/>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
        <p:nvSpPr>
          <p:cNvPr id="41" name="Rectangle 40"/>
          <p:cNvSpPr/>
          <p:nvPr/>
        </p:nvSpPr>
        <p:spPr bwMode="auto">
          <a:xfrm>
            <a:off x="5005005" y="1964738"/>
            <a:ext cx="1142398" cy="1039169"/>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Storage</a:t>
            </a:r>
          </a:p>
        </p:txBody>
      </p:sp>
      <p:pic>
        <p:nvPicPr>
          <p:cNvPr id="42" name="Picture 41" descr="C:\Users\Jonahs\Dropbox\Projects SCOTT\MEET Windows Azure\source\Background\tile-icon-stora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08183" y="2199811"/>
            <a:ext cx="512395" cy="512467"/>
          </a:xfrm>
          <a:prstGeom prst="rect">
            <a:avLst/>
          </a:prstGeom>
          <a:solidFill>
            <a:srgbClr val="1D4380"/>
          </a:solidFill>
          <a:extLst/>
        </p:spPr>
      </p:pic>
      <p:pic>
        <p:nvPicPr>
          <p:cNvPr id="70" name="Picture 69"/>
          <p:cNvPicPr>
            <a:picLocks noChangeAspect="1"/>
          </p:cNvPicPr>
          <p:nvPr/>
        </p:nvPicPr>
        <p:blipFill>
          <a:blip r:embed="rId6"/>
          <a:stretch>
            <a:fillRect/>
          </a:stretch>
        </p:blipFill>
        <p:spPr>
          <a:xfrm>
            <a:off x="4749636" y="2608574"/>
            <a:ext cx="340006" cy="333566"/>
          </a:xfrm>
          <a:prstGeom prst="rect">
            <a:avLst/>
          </a:prstGeom>
          <a:effectLst/>
        </p:spPr>
      </p:pic>
    </p:spTree>
    <p:extLst>
      <p:ext uri="{BB962C8B-B14F-4D97-AF65-F5344CB8AC3E}">
        <p14:creationId xmlns:p14="http://schemas.microsoft.com/office/powerpoint/2010/main" val="2700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Horizontal)">
                                      <p:cBhvr>
                                        <p:cTn id="7" dur="500"/>
                                        <p:tgtEl>
                                          <p:spTgt spid="3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outHorizontal)">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059219157"/>
              </p:ext>
            </p:extLst>
          </p:nvPr>
        </p:nvGraphicFramePr>
        <p:xfrm>
          <a:off x="478798" y="1531508"/>
          <a:ext cx="11244629" cy="2557392"/>
        </p:xfrm>
        <a:graphic>
          <a:graphicData uri="http://schemas.openxmlformats.org/drawingml/2006/table">
            <a:tbl>
              <a:tblPr/>
              <a:tblGrid>
                <a:gridCol w="2192213">
                  <a:extLst>
                    <a:ext uri="{9D8B030D-6E8A-4147-A177-3AD203B41FA5}">
                      <a16:colId xmlns:a16="http://schemas.microsoft.com/office/drawing/2014/main" val="20000"/>
                    </a:ext>
                  </a:extLst>
                </a:gridCol>
                <a:gridCol w="2875547">
                  <a:extLst>
                    <a:ext uri="{9D8B030D-6E8A-4147-A177-3AD203B41FA5}">
                      <a16:colId xmlns:a16="http://schemas.microsoft.com/office/drawing/2014/main" val="20001"/>
                    </a:ext>
                  </a:extLst>
                </a:gridCol>
                <a:gridCol w="6176869">
                  <a:extLst>
                    <a:ext uri="{9D8B030D-6E8A-4147-A177-3AD203B41FA5}">
                      <a16:colId xmlns:a16="http://schemas.microsoft.com/office/drawing/2014/main" val="20002"/>
                    </a:ext>
                  </a:extLst>
                </a:gridCol>
              </a:tblGrid>
              <a:tr h="402436">
                <a:tc>
                  <a:txBody>
                    <a:bodyPr/>
                    <a:lstStyle/>
                    <a:p>
                      <a:pPr marL="0" algn="l" defTabSz="914367" rtl="0" eaLnBrk="1" latinLnBrk="0" hangingPunct="1">
                        <a:spcBef>
                          <a:spcPts val="588"/>
                        </a:spcBef>
                        <a:spcAft>
                          <a:spcPts val="1176"/>
                        </a:spcAft>
                      </a:pPr>
                      <a:r>
                        <a:rPr lang="en-US" sz="1600" kern="1200" dirty="0">
                          <a:solidFill>
                            <a:srgbClr val="FFFFFF"/>
                          </a:solidFill>
                          <a:latin typeface="Segoe UI Semibold" panose="020B0702040204020203" pitchFamily="34" charset="0"/>
                          <a:ea typeface="+mn-ea"/>
                          <a:cs typeface="Segoe UI Semibold" panose="020B0702040204020203" pitchFamily="34" charset="0"/>
                        </a:rPr>
                        <a:t>Encryption Type</a:t>
                      </a:r>
                    </a:p>
                  </a:txBody>
                  <a:tcPr marL="182880" marR="20487"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D4380"/>
                    </a:solidFill>
                  </a:tcPr>
                </a:tc>
                <a:tc>
                  <a:txBody>
                    <a:bodyPr/>
                    <a:lstStyle/>
                    <a:p>
                      <a:pPr marL="0" algn="l" defTabSz="914367" rtl="0" eaLnBrk="1" latinLnBrk="0" hangingPunct="1">
                        <a:spcBef>
                          <a:spcPts val="588"/>
                        </a:spcBef>
                        <a:spcAft>
                          <a:spcPts val="1176"/>
                        </a:spcAft>
                      </a:pPr>
                      <a:r>
                        <a:rPr lang="en-US" sz="1600" kern="1200" dirty="0">
                          <a:solidFill>
                            <a:srgbClr val="FFFFFF"/>
                          </a:solidFill>
                          <a:latin typeface="Segoe UI Semibold" panose="020B0702040204020203" pitchFamily="34" charset="0"/>
                          <a:ea typeface="+mn-ea"/>
                          <a:cs typeface="Segoe UI Semibold" panose="020B0702040204020203" pitchFamily="34" charset="0"/>
                        </a:rPr>
                        <a:t>Type</a:t>
                      </a:r>
                    </a:p>
                  </a:txBody>
                  <a:tcPr marL="182880" marR="20487"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D4380"/>
                    </a:solidFill>
                  </a:tcPr>
                </a:tc>
                <a:tc>
                  <a:txBody>
                    <a:bodyPr/>
                    <a:lstStyle/>
                    <a:p>
                      <a:pPr marL="0" algn="l" defTabSz="914367" rtl="0" eaLnBrk="1" latinLnBrk="0" hangingPunct="1">
                        <a:spcBef>
                          <a:spcPts val="588"/>
                        </a:spcBef>
                        <a:spcAft>
                          <a:spcPts val="1176"/>
                        </a:spcAft>
                      </a:pPr>
                      <a:r>
                        <a:rPr lang="en-US" sz="1600" kern="1200" dirty="0">
                          <a:solidFill>
                            <a:srgbClr val="FFFFFF"/>
                          </a:solidFill>
                          <a:latin typeface="Segoe UI Semibold" panose="020B0702040204020203" pitchFamily="34" charset="0"/>
                          <a:ea typeface="+mn-ea"/>
                          <a:cs typeface="Segoe UI Semibold" panose="020B0702040204020203" pitchFamily="34" charset="0"/>
                        </a:rPr>
                        <a:t>Customer Value</a:t>
                      </a:r>
                    </a:p>
                  </a:txBody>
                  <a:tcPr marL="182880" marR="20487" marT="91440" marB="91440">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D4380"/>
                    </a:solidFill>
                  </a:tcPr>
                </a:tc>
                <a:extLst>
                  <a:ext uri="{0D108BD9-81ED-4DB2-BD59-A6C34878D82A}">
                    <a16:rowId xmlns:a16="http://schemas.microsoft.com/office/drawing/2014/main" val="10000"/>
                  </a:ext>
                </a:extLst>
              </a:tr>
              <a:tr h="745296">
                <a:tc>
                  <a:txBody>
                    <a:bodyPr/>
                    <a:lstStyle/>
                    <a:p>
                      <a:r>
                        <a:rPr lang="en-US" sz="1400" b="0" dirty="0">
                          <a:solidFill>
                            <a:schemeClr val="bg1"/>
                          </a:solidFill>
                        </a:rPr>
                        <a:t>Encryption-In-Transit</a:t>
                      </a:r>
                    </a:p>
                  </a:txBody>
                  <a:tcPr marL="182880" marR="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71B0"/>
                    </a:solidFill>
                  </a:tcPr>
                </a:tc>
                <a:tc>
                  <a:txBody>
                    <a:bodyPr/>
                    <a:lstStyle/>
                    <a:p>
                      <a:r>
                        <a:rPr lang="en-US" sz="1200" dirty="0">
                          <a:solidFill>
                            <a:schemeClr val="bg1"/>
                          </a:solidFill>
                        </a:rPr>
                        <a:t>TLS</a:t>
                      </a:r>
                      <a:r>
                        <a:rPr lang="en-US" sz="1200" baseline="0" dirty="0">
                          <a:solidFill>
                            <a:schemeClr val="bg1"/>
                          </a:solidFill>
                        </a:rPr>
                        <a:t> from Client to Server</a:t>
                      </a:r>
                    </a:p>
                    <a:p>
                      <a:r>
                        <a:rPr lang="en-US" sz="1200" baseline="0" dirty="0">
                          <a:solidFill>
                            <a:schemeClr val="bg1"/>
                          </a:solidFill>
                        </a:rPr>
                        <a:t>TLS = Transport Layer Security</a:t>
                      </a:r>
                      <a:endParaRPr lang="en-US" sz="1200" dirty="0">
                        <a:solidFill>
                          <a:schemeClr val="bg1"/>
                        </a:solidFill>
                      </a:endParaRPr>
                    </a:p>
                  </a:txBody>
                  <a:tcPr marL="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9FD7"/>
                    </a:solidFill>
                  </a:tcPr>
                </a:tc>
                <a:tc>
                  <a:txBody>
                    <a:bodyPr/>
                    <a:lstStyle/>
                    <a:p>
                      <a:r>
                        <a:rPr lang="en-US" sz="1200" dirty="0">
                          <a:solidFill>
                            <a:schemeClr val="bg1"/>
                          </a:solidFill>
                        </a:rPr>
                        <a:t>Protects data between client and server </a:t>
                      </a:r>
                      <a:r>
                        <a:rPr lang="en-US" sz="1200" baseline="0" dirty="0">
                          <a:solidFill>
                            <a:schemeClr val="bg1"/>
                          </a:solidFill>
                        </a:rPr>
                        <a:t>against snooping &amp; man-in-the-middle attacks.</a:t>
                      </a:r>
                    </a:p>
                    <a:p>
                      <a:r>
                        <a:rPr lang="en-US" sz="1200" baseline="0" dirty="0">
                          <a:solidFill>
                            <a:schemeClr val="bg1"/>
                          </a:solidFill>
                        </a:rPr>
                        <a:t>SQL DB is phasing out SSL 3.0 and TLS 1.0 in favor of TLS 1.2.</a:t>
                      </a:r>
                      <a:endParaRPr lang="en-US" sz="1200" dirty="0">
                        <a:solidFill>
                          <a:schemeClr val="bg1"/>
                        </a:solidFill>
                      </a:endParaRPr>
                    </a:p>
                  </a:txBody>
                  <a:tcPr marL="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1"/>
                  </a:ext>
                </a:extLst>
              </a:tr>
              <a:tr h="603653">
                <a:tc>
                  <a:txBody>
                    <a:bodyPr/>
                    <a:lstStyle/>
                    <a:p>
                      <a:r>
                        <a:rPr lang="en-US" sz="1400" b="0" dirty="0">
                          <a:solidFill>
                            <a:schemeClr val="bg1"/>
                          </a:solidFill>
                        </a:rPr>
                        <a:t>Encryption-At-Rest</a:t>
                      </a:r>
                    </a:p>
                  </a:txBody>
                  <a:tcPr marL="182880" marR="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71B0"/>
                    </a:solidFill>
                  </a:tcPr>
                </a:tc>
                <a:tc>
                  <a:txBody>
                    <a:bodyPr/>
                    <a:lstStyle/>
                    <a:p>
                      <a:r>
                        <a:rPr lang="en-US" sz="1200" baseline="0" dirty="0">
                          <a:solidFill>
                            <a:schemeClr val="bg1"/>
                          </a:solidFill>
                        </a:rPr>
                        <a:t>TDE for SQL DB</a:t>
                      </a:r>
                    </a:p>
                    <a:p>
                      <a:r>
                        <a:rPr lang="en-US" sz="1200" baseline="0" dirty="0">
                          <a:solidFill>
                            <a:schemeClr val="bg1"/>
                          </a:solidFill>
                        </a:rPr>
                        <a:t>TDE = Transparent Data Encryption</a:t>
                      </a:r>
                    </a:p>
                  </a:txBody>
                  <a:tcPr marL="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9FD7"/>
                    </a:solidFill>
                  </a:tcPr>
                </a:tc>
                <a:tc>
                  <a:txBody>
                    <a:bodyPr/>
                    <a:lstStyle/>
                    <a:p>
                      <a:r>
                        <a:rPr lang="en-US" sz="1200" dirty="0">
                          <a:solidFill>
                            <a:schemeClr val="bg1"/>
                          </a:solidFill>
                        </a:rPr>
                        <a:t>Protects</a:t>
                      </a:r>
                      <a:r>
                        <a:rPr lang="en-US" sz="1200" baseline="0" dirty="0">
                          <a:solidFill>
                            <a:schemeClr val="bg1"/>
                          </a:solidFill>
                        </a:rPr>
                        <a:t> data on disk. Key management done by Azure.</a:t>
                      </a:r>
                    </a:p>
                    <a:p>
                      <a:r>
                        <a:rPr lang="en-US" sz="1200" b="1" baseline="0" dirty="0">
                          <a:solidFill>
                            <a:schemeClr val="bg1"/>
                          </a:solidFill>
                        </a:rPr>
                        <a:t>Makes it easier to obtain compliance.</a:t>
                      </a:r>
                      <a:endParaRPr lang="en-US" sz="1200" b="1" dirty="0">
                        <a:solidFill>
                          <a:schemeClr val="bg1"/>
                        </a:solidFill>
                      </a:endParaRPr>
                    </a:p>
                  </a:txBody>
                  <a:tcPr marL="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2"/>
                  </a:ext>
                </a:extLst>
              </a:tr>
              <a:tr h="745296">
                <a:tc>
                  <a:txBody>
                    <a:bodyPr/>
                    <a:lstStyle/>
                    <a:p>
                      <a:r>
                        <a:rPr lang="en-US" sz="1400" b="0" dirty="0">
                          <a:solidFill>
                            <a:schemeClr val="bg1"/>
                          </a:solidFill>
                        </a:rPr>
                        <a:t>Encryption-End-To-End</a:t>
                      </a:r>
                    </a:p>
                  </a:txBody>
                  <a:tcPr marL="182880" marR="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71B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bg1"/>
                          </a:solidFill>
                        </a:rPr>
                        <a:t>Client-side column encryption for SQL DB (library available for download)</a:t>
                      </a:r>
                    </a:p>
                  </a:txBody>
                  <a:tcPr marL="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9FD7"/>
                    </a:solidFill>
                  </a:tcPr>
                </a:tc>
                <a:tc>
                  <a:txBody>
                    <a:bodyPr/>
                    <a:lstStyle/>
                    <a:p>
                      <a:r>
                        <a:rPr lang="en-US" sz="1200" baseline="0" dirty="0">
                          <a:solidFill>
                            <a:schemeClr val="bg1"/>
                          </a:solidFill>
                        </a:rPr>
                        <a:t>Data protected end-to-end but application is aware of encrypted columns. </a:t>
                      </a:r>
                    </a:p>
                    <a:p>
                      <a:r>
                        <a:rPr lang="en-US" sz="1200" b="1" baseline="0" dirty="0">
                          <a:solidFill>
                            <a:schemeClr val="bg1"/>
                          </a:solidFill>
                        </a:rPr>
                        <a:t>Used in the absence of data masking and TDE for compliance related scenarios.</a:t>
                      </a:r>
                      <a:endParaRPr lang="en-US" sz="1200" b="1" dirty="0">
                        <a:solidFill>
                          <a:schemeClr val="bg1"/>
                        </a:solidFill>
                      </a:endParaRPr>
                    </a:p>
                  </a:txBody>
                  <a:tcPr marL="182880" marT="9144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3"/>
                  </a:ext>
                </a:extLst>
              </a:tr>
            </a:tbl>
          </a:graphicData>
        </a:graphic>
      </p:graphicFrame>
      <p:sp>
        <p:nvSpPr>
          <p:cNvPr id="10" name="Freeform 6"/>
          <p:cNvSpPr>
            <a:spLocks/>
          </p:cNvSpPr>
          <p:nvPr/>
        </p:nvSpPr>
        <p:spPr bwMode="auto">
          <a:xfrm flipH="1">
            <a:off x="9213101" y="4241290"/>
            <a:ext cx="2076885" cy="1270781"/>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289FD7"/>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Calibri" panose="020F0502020204030204"/>
            </a:endParaRPr>
          </a:p>
        </p:txBody>
      </p:sp>
      <p:sp>
        <p:nvSpPr>
          <p:cNvPr id="12" name="TextBox 11"/>
          <p:cNvSpPr txBox="1"/>
          <p:nvPr/>
        </p:nvSpPr>
        <p:spPr>
          <a:xfrm>
            <a:off x="7504744" y="5285321"/>
            <a:ext cx="1482985" cy="738664"/>
          </a:xfrm>
          <a:prstGeom prst="rect">
            <a:avLst/>
          </a:prstGeom>
          <a:noFill/>
        </p:spPr>
        <p:txBody>
          <a:bodyPr wrap="square" rtlCol="0">
            <a:spAutoFit/>
          </a:bodyPr>
          <a:lstStyle/>
          <a:p>
            <a:pPr defTabSz="932742">
              <a:defRPr/>
            </a:pPr>
            <a:r>
              <a:rPr lang="en-US" sz="1400" kern="0" dirty="0">
                <a:solidFill>
                  <a:srgbClr val="3C454F"/>
                </a:solidFill>
              </a:rPr>
              <a:t>Database Files, Backups, </a:t>
            </a:r>
            <a:r>
              <a:rPr lang="en-US" sz="1400" kern="0" dirty="0" err="1">
                <a:solidFill>
                  <a:srgbClr val="3C454F"/>
                </a:solidFill>
              </a:rPr>
              <a:t>Tx</a:t>
            </a:r>
            <a:r>
              <a:rPr lang="en-US" sz="1400" kern="0" dirty="0">
                <a:solidFill>
                  <a:srgbClr val="3C454F"/>
                </a:solidFill>
              </a:rPr>
              <a:t> Log, </a:t>
            </a:r>
            <a:r>
              <a:rPr lang="en-US" sz="1400" kern="0" dirty="0" err="1">
                <a:solidFill>
                  <a:srgbClr val="3C454F"/>
                </a:solidFill>
              </a:rPr>
              <a:t>TempDB</a:t>
            </a:r>
            <a:endParaRPr lang="en-US" sz="1400" kern="0" dirty="0">
              <a:solidFill>
                <a:srgbClr val="3C454F"/>
              </a:solidFill>
            </a:endParaRPr>
          </a:p>
        </p:txBody>
      </p:sp>
      <p:grpSp>
        <p:nvGrpSpPr>
          <p:cNvPr id="5" name="Group 4"/>
          <p:cNvGrpSpPr/>
          <p:nvPr/>
        </p:nvGrpSpPr>
        <p:grpSpPr>
          <a:xfrm>
            <a:off x="6022194" y="4484493"/>
            <a:ext cx="1004360" cy="1016234"/>
            <a:chOff x="8423275" y="4475291"/>
            <a:chExt cx="1004360" cy="1016234"/>
          </a:xfrm>
        </p:grpSpPr>
        <p:sp>
          <p:nvSpPr>
            <p:cNvPr id="11" name="Oval 10"/>
            <p:cNvSpPr/>
            <p:nvPr/>
          </p:nvSpPr>
          <p:spPr bwMode="auto">
            <a:xfrm>
              <a:off x="8459171" y="4511218"/>
              <a:ext cx="916384" cy="2394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EditPoints="1"/>
            </p:cNvSpPr>
            <p:nvPr/>
          </p:nvSpPr>
          <p:spPr bwMode="auto">
            <a:xfrm flipH="1">
              <a:off x="8423275" y="4475291"/>
              <a:ext cx="1004360" cy="1016234"/>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171B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365760" rIns="91440" bIns="45720" numCol="1" anchor="ctr" anchorCtr="0" compatLnSpc="1">
              <a:prstTxWarp prst="textNoShape">
                <a:avLst/>
              </a:prstTxWarp>
            </a:bodyPr>
            <a:lstStyle/>
            <a:p>
              <a:pPr algn="ctr" defTabSz="932742">
                <a:spcBef>
                  <a:spcPts val="600"/>
                </a:spcBef>
                <a:defRPr/>
              </a:pPr>
              <a:endParaRPr lang="en-US" sz="1400" kern="0" dirty="0">
                <a:solidFill>
                  <a:srgbClr val="FFFFFF"/>
                </a:solidFill>
                <a:latin typeface="Segoe UI Semibold" panose="020B0702040204020203" pitchFamily="34" charset="0"/>
                <a:cs typeface="Segoe UI Semibold" panose="020B0702040204020203" pitchFamily="34" charset="0"/>
              </a:endParaRPr>
            </a:p>
          </p:txBody>
        </p:sp>
      </p:grpSp>
      <p:grpSp>
        <p:nvGrpSpPr>
          <p:cNvPr id="2" name="Group 1"/>
          <p:cNvGrpSpPr/>
          <p:nvPr/>
        </p:nvGrpSpPr>
        <p:grpSpPr>
          <a:xfrm>
            <a:off x="-621619" y="4243735"/>
            <a:ext cx="7120883" cy="2205366"/>
            <a:chOff x="-677392" y="4151598"/>
            <a:chExt cx="7627802" cy="2362361"/>
          </a:xfrm>
        </p:grpSpPr>
        <p:sp>
          <p:nvSpPr>
            <p:cNvPr id="48" name="Freeform 47"/>
            <p:cNvSpPr>
              <a:spLocks/>
            </p:cNvSpPr>
            <p:nvPr/>
          </p:nvSpPr>
          <p:spPr bwMode="auto">
            <a:xfrm flipH="1">
              <a:off x="372484" y="5369314"/>
              <a:ext cx="6577926" cy="113853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49" name="Freeform 29"/>
            <p:cNvSpPr>
              <a:spLocks/>
            </p:cNvSpPr>
            <p:nvPr/>
          </p:nvSpPr>
          <p:spPr bwMode="auto">
            <a:xfrm>
              <a:off x="-677392" y="5462337"/>
              <a:ext cx="4751730" cy="105162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grpSp>
          <p:nvGrpSpPr>
            <p:cNvPr id="15" name="Group 37"/>
            <p:cNvGrpSpPr/>
            <p:nvPr/>
          </p:nvGrpSpPr>
          <p:grpSpPr>
            <a:xfrm>
              <a:off x="3321798" y="4151598"/>
              <a:ext cx="623814" cy="1785215"/>
              <a:chOff x="5893176" y="3792885"/>
              <a:chExt cx="585200" cy="1674708"/>
            </a:xfrm>
          </p:grpSpPr>
          <p:sp>
            <p:nvSpPr>
              <p:cNvPr id="16"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7"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8"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9"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0"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1"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2"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3"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4"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5"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6"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7"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8"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9"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0"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1"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2"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3"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4"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5"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6"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7"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8"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9"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0"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1"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2"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3"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4"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5"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6"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7"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grpSp>
      </p:grpSp>
      <p:sp>
        <p:nvSpPr>
          <p:cNvPr id="51" name="Left-Right Arrow 50"/>
          <p:cNvSpPr/>
          <p:nvPr/>
        </p:nvSpPr>
        <p:spPr>
          <a:xfrm>
            <a:off x="4250833" y="4888546"/>
            <a:ext cx="1394342" cy="357205"/>
          </a:xfrm>
          <a:prstGeom prst="leftRightArrow">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2" name="Left-Right Arrow 51"/>
          <p:cNvSpPr/>
          <p:nvPr/>
        </p:nvSpPr>
        <p:spPr>
          <a:xfrm>
            <a:off x="7415605" y="4884905"/>
            <a:ext cx="1394342" cy="357205"/>
          </a:xfrm>
          <a:prstGeom prst="leftRightArrow">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3" name="TextBox 52"/>
          <p:cNvSpPr txBox="1"/>
          <p:nvPr/>
        </p:nvSpPr>
        <p:spPr>
          <a:xfrm>
            <a:off x="4285234" y="5285321"/>
            <a:ext cx="1482985" cy="307777"/>
          </a:xfrm>
          <a:prstGeom prst="rect">
            <a:avLst/>
          </a:prstGeom>
          <a:noFill/>
        </p:spPr>
        <p:txBody>
          <a:bodyPr wrap="square" rtlCol="0">
            <a:spAutoFit/>
          </a:bodyPr>
          <a:lstStyle/>
          <a:p>
            <a:pPr defTabSz="932742">
              <a:defRPr/>
            </a:pPr>
            <a:r>
              <a:rPr lang="en-US" sz="1400" kern="0" dirty="0">
                <a:solidFill>
                  <a:srgbClr val="3C454F"/>
                </a:solidFill>
              </a:rPr>
              <a:t>Customer Data</a:t>
            </a:r>
          </a:p>
        </p:txBody>
      </p:sp>
      <p:sp>
        <p:nvSpPr>
          <p:cNvPr id="54" name="TextBox 53"/>
          <p:cNvSpPr txBox="1"/>
          <p:nvPr/>
        </p:nvSpPr>
        <p:spPr>
          <a:xfrm>
            <a:off x="4311642" y="4578004"/>
            <a:ext cx="1296342" cy="338554"/>
          </a:xfrm>
          <a:prstGeom prst="rect">
            <a:avLst/>
          </a:prstGeom>
          <a:noFill/>
        </p:spPr>
        <p:txBody>
          <a:bodyPr wrap="square" rtlCol="0">
            <a:spAutoFit/>
          </a:bodyPr>
          <a:lstStyle/>
          <a:p>
            <a:pPr algn="ctr">
              <a:spcBef>
                <a:spcPts val="600"/>
              </a:spcBef>
            </a:pPr>
            <a:r>
              <a:rPr lang="en-US" sz="1600" dirty="0">
                <a:solidFill>
                  <a:srgbClr val="3C454F"/>
                </a:solidFill>
              </a:rPr>
              <a:t>In-Transit</a:t>
            </a:r>
          </a:p>
        </p:txBody>
      </p:sp>
      <p:sp>
        <p:nvSpPr>
          <p:cNvPr id="55" name="TextBox 54"/>
          <p:cNvSpPr txBox="1"/>
          <p:nvPr/>
        </p:nvSpPr>
        <p:spPr>
          <a:xfrm>
            <a:off x="7439519" y="4578004"/>
            <a:ext cx="1296342" cy="338554"/>
          </a:xfrm>
          <a:prstGeom prst="rect">
            <a:avLst/>
          </a:prstGeom>
          <a:noFill/>
        </p:spPr>
        <p:txBody>
          <a:bodyPr wrap="square" rtlCol="0">
            <a:spAutoFit/>
          </a:bodyPr>
          <a:lstStyle/>
          <a:p>
            <a:pPr algn="ctr">
              <a:spcBef>
                <a:spcPts val="600"/>
              </a:spcBef>
            </a:pPr>
            <a:r>
              <a:rPr lang="en-US" sz="1600" dirty="0">
                <a:solidFill>
                  <a:srgbClr val="3C454F"/>
                </a:solidFill>
              </a:rPr>
              <a:t>At-Rest</a:t>
            </a:r>
          </a:p>
        </p:txBody>
      </p:sp>
      <p:sp>
        <p:nvSpPr>
          <p:cNvPr id="56" name="TextBox 55"/>
          <p:cNvSpPr txBox="1"/>
          <p:nvPr/>
        </p:nvSpPr>
        <p:spPr>
          <a:xfrm>
            <a:off x="378583" y="4575897"/>
            <a:ext cx="2292290" cy="461665"/>
          </a:xfrm>
          <a:prstGeom prst="rect">
            <a:avLst/>
          </a:prstGeom>
          <a:noFill/>
        </p:spPr>
        <p:txBody>
          <a:bodyPr wrap="square" rtlCol="0">
            <a:spAutoFit/>
          </a:bodyPr>
          <a:lstStyle/>
          <a:p>
            <a:pPr algn="ctr">
              <a:spcBef>
                <a:spcPts val="600"/>
              </a:spcBef>
            </a:pPr>
            <a:r>
              <a:rPr lang="en-US" sz="2400" dirty="0">
                <a:solidFill>
                  <a:srgbClr val="3C454F"/>
                </a:solidFill>
                <a:latin typeface="Segoe UI Light"/>
              </a:rPr>
              <a:t>End-To-End</a:t>
            </a:r>
          </a:p>
        </p:txBody>
      </p:sp>
      <p:sp>
        <p:nvSpPr>
          <p:cNvPr id="57" name="Freeform 128"/>
          <p:cNvSpPr>
            <a:spLocks noChangeAspect="1" noEditPoints="1"/>
          </p:cNvSpPr>
          <p:nvPr/>
        </p:nvSpPr>
        <p:spPr bwMode="black">
          <a:xfrm>
            <a:off x="9823711" y="4604108"/>
            <a:ext cx="855667" cy="75327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62" name="Freeform 6"/>
          <p:cNvSpPr>
            <a:spLocks/>
          </p:cNvSpPr>
          <p:nvPr/>
        </p:nvSpPr>
        <p:spPr bwMode="auto">
          <a:xfrm flipH="1">
            <a:off x="10724254" y="5103231"/>
            <a:ext cx="1015018" cy="634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289FD7"/>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Calibri" panose="020F0502020204030204"/>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endParaRPr dirty="0">
              <a:solidFill>
                <a:srgbClr val="494949"/>
              </a:solidFill>
              <a:cs typeface="Segoe UI Light" panose="020B0502040204020203" pitchFamily="34" charset="0"/>
            </a:endParaRPr>
          </a:p>
        </p:txBody>
      </p:sp>
      <p:sp>
        <p:nvSpPr>
          <p:cNvPr id="4" name="Title 3"/>
          <p:cNvSpPr>
            <a:spLocks noGrp="1"/>
          </p:cNvSpPr>
          <p:nvPr>
            <p:ph type="title"/>
          </p:nvPr>
        </p:nvSpPr>
        <p:spPr/>
        <p:txBody>
          <a:bodyPr/>
          <a:lstStyle/>
          <a:p>
            <a:r>
              <a:rPr lang="en-US" dirty="0"/>
              <a:t>SQL Encryption: Overview</a:t>
            </a:r>
          </a:p>
        </p:txBody>
      </p:sp>
      <p:grpSp>
        <p:nvGrpSpPr>
          <p:cNvPr id="58" name="Group 57"/>
          <p:cNvGrpSpPr/>
          <p:nvPr/>
        </p:nvGrpSpPr>
        <p:grpSpPr>
          <a:xfrm>
            <a:off x="0" y="6512578"/>
            <a:ext cx="12192000" cy="345422"/>
            <a:chOff x="0" y="6520441"/>
            <a:chExt cx="12319257" cy="337559"/>
          </a:xfrm>
        </p:grpSpPr>
        <p:sp>
          <p:nvSpPr>
            <p:cNvPr id="59" name="Rectangle 58"/>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60" name="Rectangle 59"/>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61" name="Rectangle 60"/>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63" name="Rectangle 62"/>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0719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ctangle 241"/>
          <p:cNvSpPr/>
          <p:nvPr/>
        </p:nvSpPr>
        <p:spPr bwMode="auto">
          <a:xfrm>
            <a:off x="1730" y="1460"/>
            <a:ext cx="12188542" cy="6932164"/>
          </a:xfrm>
          <a:prstGeom prst="rect">
            <a:avLst/>
          </a:prstGeom>
          <a:solidFill>
            <a:srgbClr val="032E4F"/>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67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43" name="Rectangle 242"/>
          <p:cNvSpPr/>
          <p:nvPr/>
        </p:nvSpPr>
        <p:spPr bwMode="auto">
          <a:xfrm>
            <a:off x="126466"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pPr>
            <a:r>
              <a:rPr lang="en-US" sz="1370" b="1" kern="0" dirty="0">
                <a:solidFill>
                  <a:srgbClr val="FFFF00"/>
                </a:solidFill>
                <a:ea typeface="Segoe UI" pitchFamily="34" charset="0"/>
                <a:cs typeface="Segoe UI" pitchFamily="34" charset="0"/>
              </a:rPr>
              <a:t> Azure Platform Services</a:t>
            </a:r>
          </a:p>
        </p:txBody>
      </p:sp>
      <p:sp>
        <p:nvSpPr>
          <p:cNvPr id="244" name="Rectangle 243"/>
          <p:cNvSpPr/>
          <p:nvPr/>
        </p:nvSpPr>
        <p:spPr bwMode="auto">
          <a:xfrm>
            <a:off x="372757" y="514535"/>
            <a:ext cx="1516859" cy="3854750"/>
          </a:xfrm>
          <a:prstGeom prst="rect">
            <a:avLst/>
          </a:prstGeom>
          <a:solidFill>
            <a:srgbClr val="7AB13D"/>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pPr>
            <a:r>
              <a:rPr lang="en-US" sz="1370" b="1" kern="0" dirty="0">
                <a:solidFill>
                  <a:srgbClr val="FFFFFF"/>
                </a:solidFill>
                <a:ea typeface="Segoe UI" pitchFamily="34" charset="0"/>
                <a:cs typeface="Segoe UI" pitchFamily="34" charset="0"/>
              </a:rPr>
              <a:t>Security &amp; Management</a:t>
            </a:r>
          </a:p>
        </p:txBody>
      </p:sp>
      <p:sp>
        <p:nvSpPr>
          <p:cNvPr id="245" name="Rectangle 244"/>
          <p:cNvSpPr/>
          <p:nvPr/>
        </p:nvSpPr>
        <p:spPr bwMode="auto">
          <a:xfrm>
            <a:off x="1730" y="4468374"/>
            <a:ext cx="12188542" cy="2404152"/>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370" b="1" i="0" u="none" strike="noStrike" kern="0" cap="none" spc="0" normalizeH="0" baseline="0" noProof="0" dirty="0">
                <a:ln>
                  <a:noFill/>
                </a:ln>
                <a:solidFill>
                  <a:srgbClr val="FFFF00"/>
                </a:solidFill>
                <a:effectLst/>
                <a:uLnTx/>
                <a:uFillTx/>
                <a:ea typeface="Segoe UI" pitchFamily="34" charset="0"/>
                <a:cs typeface="Segoe UI" pitchFamily="34" charset="0"/>
              </a:rPr>
              <a:t>Azure Infrastructure Services</a:t>
            </a:r>
          </a:p>
        </p:txBody>
      </p:sp>
      <p:sp>
        <p:nvSpPr>
          <p:cNvPr id="246" name="Rectangle 245"/>
          <p:cNvSpPr/>
          <p:nvPr/>
        </p:nvSpPr>
        <p:spPr bwMode="auto">
          <a:xfrm>
            <a:off x="126467" y="4834176"/>
            <a:ext cx="2576756" cy="77365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247" name="Rectangle 246"/>
          <p:cNvSpPr/>
          <p:nvPr/>
        </p:nvSpPr>
        <p:spPr bwMode="auto">
          <a:xfrm>
            <a:off x="2880825" y="4834176"/>
            <a:ext cx="2834465" cy="774059"/>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248" name="Rectangle 247"/>
          <p:cNvSpPr/>
          <p:nvPr/>
        </p:nvSpPr>
        <p:spPr bwMode="auto">
          <a:xfrm>
            <a:off x="-138629" y="5734403"/>
            <a:ext cx="12389892" cy="1075537"/>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pPr>
            <a:r>
              <a:rPr lang="en-US" sz="1370" b="1" kern="0" dirty="0">
                <a:gradFill>
                  <a:gsLst>
                    <a:gs pos="0">
                      <a:srgbClr val="FFFFFF"/>
                    </a:gs>
                    <a:gs pos="100000">
                      <a:srgbClr val="FFFFFF"/>
                    </a:gs>
                  </a:gsLst>
                  <a:lin ang="5400000" scaled="0"/>
                </a:gradFill>
                <a:ea typeface="Segoe UI" pitchFamily="34" charset="0"/>
                <a:cs typeface="Segoe UI" pitchFamily="34" charset="0"/>
              </a:rPr>
              <a:t>Azure Datacenter Infrastructure (24 Regions, 19 Online)</a:t>
            </a:r>
          </a:p>
        </p:txBody>
      </p:sp>
      <p:grpSp>
        <p:nvGrpSpPr>
          <p:cNvPr id="249" name="Group 248"/>
          <p:cNvGrpSpPr/>
          <p:nvPr/>
        </p:nvGrpSpPr>
        <p:grpSpPr>
          <a:xfrm>
            <a:off x="-244627" y="6168889"/>
            <a:ext cx="12598981" cy="764734"/>
            <a:chOff x="-224921" y="6392494"/>
            <a:chExt cx="12855263" cy="780290"/>
          </a:xfrm>
        </p:grpSpPr>
        <p:pic>
          <p:nvPicPr>
            <p:cNvPr id="250" name="Picture 2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251" name="Picture 2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252" name="Picture 2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253" name="Picture 2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254" name="Picture 2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255" name="Picture 2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256" name="Picture 25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257" name="Picture 2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258" name="Picture 2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259" name="Picture 2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260" name="Picture 2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261" name="Picture 26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262" name="Picture 26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263" name="Picture 26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264" name="Picture 26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265" name="Picture 26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266" name="Group 265"/>
          <p:cNvGrpSpPr/>
          <p:nvPr/>
        </p:nvGrpSpPr>
        <p:grpSpPr>
          <a:xfrm>
            <a:off x="4185970" y="524715"/>
            <a:ext cx="3612896" cy="1402909"/>
            <a:chOff x="5259761" y="1539578"/>
            <a:chExt cx="3686387" cy="1431446"/>
          </a:xfrm>
        </p:grpSpPr>
        <p:sp>
          <p:nvSpPr>
            <p:cNvPr id="267" name="Rectangle 266"/>
            <p:cNvSpPr/>
            <p:nvPr/>
          </p:nvSpPr>
          <p:spPr bwMode="auto">
            <a:xfrm>
              <a:off x="5259761" y="1539578"/>
              <a:ext cx="3686387" cy="143144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and Mobile</a:t>
              </a:r>
            </a:p>
          </p:txBody>
        </p:sp>
        <p:grpSp>
          <p:nvGrpSpPr>
            <p:cNvPr id="268" name="Group 267"/>
            <p:cNvGrpSpPr/>
            <p:nvPr/>
          </p:nvGrpSpPr>
          <p:grpSpPr>
            <a:xfrm>
              <a:off x="5594200" y="1976912"/>
              <a:ext cx="1008542" cy="316971"/>
              <a:chOff x="5594200" y="1976912"/>
              <a:chExt cx="1008542" cy="316971"/>
            </a:xfrm>
          </p:grpSpPr>
          <p:sp>
            <p:nvSpPr>
              <p:cNvPr id="284" name="TextBox 283"/>
              <p:cNvSpPr txBox="1"/>
              <p:nvPr/>
            </p:nvSpPr>
            <p:spPr>
              <a:xfrm>
                <a:off x="5943586" y="1992777"/>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285" name="Picture 28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269" name="Group 268"/>
            <p:cNvGrpSpPr/>
            <p:nvPr/>
          </p:nvGrpSpPr>
          <p:grpSpPr>
            <a:xfrm>
              <a:off x="5600026" y="2468878"/>
              <a:ext cx="1016034" cy="291093"/>
              <a:chOff x="5600026" y="2468878"/>
              <a:chExt cx="1016034" cy="291093"/>
            </a:xfrm>
          </p:grpSpPr>
          <p:sp>
            <p:nvSpPr>
              <p:cNvPr id="282" name="TextBox 281"/>
              <p:cNvSpPr txBox="1"/>
              <p:nvPr/>
            </p:nvSpPr>
            <p:spPr>
              <a:xfrm>
                <a:off x="5956904" y="2495182"/>
                <a:ext cx="659156" cy="26163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283" name="Picture 28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270" name="Group 269"/>
            <p:cNvGrpSpPr/>
            <p:nvPr/>
          </p:nvGrpSpPr>
          <p:grpSpPr>
            <a:xfrm>
              <a:off x="7471235" y="1938824"/>
              <a:ext cx="1007917" cy="339779"/>
              <a:chOff x="7471235" y="1938824"/>
              <a:chExt cx="1007917" cy="339779"/>
            </a:xfrm>
          </p:grpSpPr>
          <p:sp>
            <p:nvSpPr>
              <p:cNvPr id="280" name="TextBox 279"/>
              <p:cNvSpPr txBox="1"/>
              <p:nvPr/>
            </p:nvSpPr>
            <p:spPr>
              <a:xfrm>
                <a:off x="7819996" y="1977497"/>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81" name="Picture 28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271" name="Group 270"/>
            <p:cNvGrpSpPr/>
            <p:nvPr/>
          </p:nvGrpSpPr>
          <p:grpSpPr>
            <a:xfrm>
              <a:off x="6522621" y="1960361"/>
              <a:ext cx="1018326" cy="294805"/>
              <a:chOff x="6522621" y="1960361"/>
              <a:chExt cx="1018326" cy="294805"/>
            </a:xfrm>
          </p:grpSpPr>
          <p:sp>
            <p:nvSpPr>
              <p:cNvPr id="278" name="TextBox 277"/>
              <p:cNvSpPr txBox="1"/>
              <p:nvPr/>
            </p:nvSpPr>
            <p:spPr>
              <a:xfrm>
                <a:off x="6881791" y="1980087"/>
                <a:ext cx="659156" cy="256602"/>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279" name="Picture 27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272" name="Group 271"/>
            <p:cNvGrpSpPr/>
            <p:nvPr/>
          </p:nvGrpSpPr>
          <p:grpSpPr>
            <a:xfrm>
              <a:off x="6536908" y="2477932"/>
              <a:ext cx="1008542" cy="308500"/>
              <a:chOff x="6536908" y="2477932"/>
              <a:chExt cx="1008542" cy="308500"/>
            </a:xfrm>
          </p:grpSpPr>
          <p:sp>
            <p:nvSpPr>
              <p:cNvPr id="276" name="TextBox 275"/>
              <p:cNvSpPr txBox="1"/>
              <p:nvPr/>
            </p:nvSpPr>
            <p:spPr>
              <a:xfrm>
                <a:off x="6886294" y="2485326"/>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277" name="Picture 27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273" name="Group 272"/>
            <p:cNvGrpSpPr/>
            <p:nvPr/>
          </p:nvGrpSpPr>
          <p:grpSpPr>
            <a:xfrm>
              <a:off x="7480661" y="2473259"/>
              <a:ext cx="1003560" cy="328116"/>
              <a:chOff x="7480661" y="2473259"/>
              <a:chExt cx="1003560" cy="328116"/>
            </a:xfrm>
          </p:grpSpPr>
          <p:sp>
            <p:nvSpPr>
              <p:cNvPr id="274" name="TextBox 273"/>
              <p:cNvSpPr txBox="1"/>
              <p:nvPr/>
            </p:nvSpPr>
            <p:spPr>
              <a:xfrm>
                <a:off x="7825065" y="2500269"/>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275" name="Picture 274"/>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286" name="Group 285"/>
          <p:cNvGrpSpPr/>
          <p:nvPr/>
        </p:nvGrpSpPr>
        <p:grpSpPr>
          <a:xfrm>
            <a:off x="1976639" y="3533279"/>
            <a:ext cx="2357888" cy="823729"/>
            <a:chOff x="2392677" y="3336393"/>
            <a:chExt cx="2405851" cy="840484"/>
          </a:xfrm>
        </p:grpSpPr>
        <p:sp>
          <p:nvSpPr>
            <p:cNvPr id="287" name="Rectangle 286"/>
            <p:cNvSpPr/>
            <p:nvPr/>
          </p:nvSpPr>
          <p:spPr bwMode="auto">
            <a:xfrm>
              <a:off x="2392677" y="3336393"/>
              <a:ext cx="2405851" cy="84048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69" rIns="89617"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288" name="Group 287"/>
            <p:cNvGrpSpPr/>
            <p:nvPr/>
          </p:nvGrpSpPr>
          <p:grpSpPr>
            <a:xfrm>
              <a:off x="3589335" y="3766457"/>
              <a:ext cx="1046674" cy="331327"/>
              <a:chOff x="3763993" y="3766457"/>
              <a:chExt cx="1046674" cy="331327"/>
            </a:xfrm>
          </p:grpSpPr>
          <p:sp>
            <p:nvSpPr>
              <p:cNvPr id="292" name="TextBox 291"/>
              <p:cNvSpPr txBox="1"/>
              <p:nvPr/>
            </p:nvSpPr>
            <p:spPr>
              <a:xfrm>
                <a:off x="4151511" y="3796679"/>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defTabSz="913599"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93" name="Picture 292"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289" name="Group 288"/>
            <p:cNvGrpSpPr/>
            <p:nvPr/>
          </p:nvGrpSpPr>
          <p:grpSpPr>
            <a:xfrm>
              <a:off x="2602049" y="3774113"/>
              <a:ext cx="1014764" cy="326444"/>
              <a:chOff x="2951369" y="3774113"/>
              <a:chExt cx="1014764" cy="326444"/>
            </a:xfrm>
          </p:grpSpPr>
          <p:sp>
            <p:nvSpPr>
              <p:cNvPr id="290" name="TextBox 289"/>
              <p:cNvSpPr txBox="1"/>
              <p:nvPr/>
            </p:nvSpPr>
            <p:spPr>
              <a:xfrm>
                <a:off x="3306977" y="3799452"/>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91" name="Picture 290"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294" name="Group 293"/>
          <p:cNvGrpSpPr/>
          <p:nvPr/>
        </p:nvGrpSpPr>
        <p:grpSpPr>
          <a:xfrm>
            <a:off x="4541595" y="2067658"/>
            <a:ext cx="2740014" cy="2289350"/>
            <a:chOff x="5864958" y="2910816"/>
            <a:chExt cx="2795751" cy="2335919"/>
          </a:xfrm>
        </p:grpSpPr>
        <p:sp>
          <p:nvSpPr>
            <p:cNvPr id="295" name="Rectangle 294"/>
            <p:cNvSpPr/>
            <p:nvPr/>
          </p:nvSpPr>
          <p:spPr bwMode="auto">
            <a:xfrm>
              <a:off x="5864958" y="2910816"/>
              <a:ext cx="2795751" cy="2335919"/>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a:t>
              </a:r>
              <a:r>
                <a:rPr kumimoji="0" lang="en-US" sz="1174"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IoT</a:t>
              </a:r>
              <a:endPar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96" name="Group 295"/>
            <p:cNvGrpSpPr/>
            <p:nvPr/>
          </p:nvGrpSpPr>
          <p:grpSpPr>
            <a:xfrm>
              <a:off x="6264708" y="3452128"/>
              <a:ext cx="1011681" cy="347362"/>
              <a:chOff x="6264708" y="3452128"/>
              <a:chExt cx="1011681" cy="347362"/>
            </a:xfrm>
          </p:grpSpPr>
          <p:sp>
            <p:nvSpPr>
              <p:cNvPr id="312" name="TextBox 311"/>
              <p:cNvSpPr txBox="1"/>
              <p:nvPr/>
            </p:nvSpPr>
            <p:spPr>
              <a:xfrm>
                <a:off x="6617233" y="3498385"/>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13" name="Picture 31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297" name="Group 296"/>
            <p:cNvGrpSpPr/>
            <p:nvPr/>
          </p:nvGrpSpPr>
          <p:grpSpPr>
            <a:xfrm>
              <a:off x="7430331" y="3487300"/>
              <a:ext cx="1012136" cy="319344"/>
              <a:chOff x="7430331" y="3487300"/>
              <a:chExt cx="1012136" cy="319344"/>
            </a:xfrm>
          </p:grpSpPr>
          <p:sp>
            <p:nvSpPr>
              <p:cNvPr id="310" name="TextBox 309"/>
              <p:cNvSpPr txBox="1"/>
              <p:nvPr/>
            </p:nvSpPr>
            <p:spPr>
              <a:xfrm>
                <a:off x="7783311" y="3505539"/>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311" name="Picture 31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298" name="Group 297"/>
            <p:cNvGrpSpPr/>
            <p:nvPr/>
          </p:nvGrpSpPr>
          <p:grpSpPr>
            <a:xfrm>
              <a:off x="6197972" y="4617996"/>
              <a:ext cx="1022705" cy="345461"/>
              <a:chOff x="6197972" y="4617996"/>
              <a:chExt cx="1022705" cy="345461"/>
            </a:xfrm>
          </p:grpSpPr>
          <p:sp>
            <p:nvSpPr>
              <p:cNvPr id="308" name="TextBox 307"/>
              <p:cNvSpPr txBox="1"/>
              <p:nvPr/>
            </p:nvSpPr>
            <p:spPr>
              <a:xfrm>
                <a:off x="6561521" y="4662352"/>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09" name="Picture 308"/>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299" name="Group 298"/>
            <p:cNvGrpSpPr/>
            <p:nvPr/>
          </p:nvGrpSpPr>
          <p:grpSpPr>
            <a:xfrm>
              <a:off x="6228800" y="4056656"/>
              <a:ext cx="1002965" cy="334571"/>
              <a:chOff x="6228800" y="4056656"/>
              <a:chExt cx="1002965" cy="334571"/>
            </a:xfrm>
          </p:grpSpPr>
          <p:sp>
            <p:nvSpPr>
              <p:cNvPr id="306" name="TextBox 305"/>
              <p:cNvSpPr txBox="1"/>
              <p:nvPr/>
            </p:nvSpPr>
            <p:spPr>
              <a:xfrm>
                <a:off x="6572609" y="4090122"/>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307" name="Picture 306"/>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00" name="Group 299"/>
            <p:cNvGrpSpPr/>
            <p:nvPr/>
          </p:nvGrpSpPr>
          <p:grpSpPr>
            <a:xfrm>
              <a:off x="7428168" y="4064595"/>
              <a:ext cx="1005670" cy="327678"/>
              <a:chOff x="7428168" y="4064595"/>
              <a:chExt cx="1005670" cy="327678"/>
            </a:xfrm>
          </p:grpSpPr>
          <p:sp>
            <p:nvSpPr>
              <p:cNvPr id="304" name="TextBox 303"/>
              <p:cNvSpPr txBox="1"/>
              <p:nvPr/>
            </p:nvSpPr>
            <p:spPr>
              <a:xfrm>
                <a:off x="7774682" y="4091168"/>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305" name="Picture 304"/>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01" name="Group 300"/>
            <p:cNvGrpSpPr/>
            <p:nvPr/>
          </p:nvGrpSpPr>
          <p:grpSpPr>
            <a:xfrm>
              <a:off x="7466284" y="4661302"/>
              <a:ext cx="989338" cy="296656"/>
              <a:chOff x="7466284" y="4661302"/>
              <a:chExt cx="989338" cy="296656"/>
            </a:xfrm>
          </p:grpSpPr>
          <p:sp>
            <p:nvSpPr>
              <p:cNvPr id="302" name="TextBox 301"/>
              <p:cNvSpPr txBox="1"/>
              <p:nvPr/>
            </p:nvSpPr>
            <p:spPr>
              <a:xfrm>
                <a:off x="7796466" y="4676797"/>
                <a:ext cx="659156" cy="258458"/>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303" name="Picture 302"/>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14" name="Group 313"/>
          <p:cNvGrpSpPr/>
          <p:nvPr/>
        </p:nvGrpSpPr>
        <p:grpSpPr>
          <a:xfrm>
            <a:off x="591979" y="1423832"/>
            <a:ext cx="1020310" cy="320720"/>
            <a:chOff x="6856054" y="271164"/>
            <a:chExt cx="1041064" cy="327245"/>
          </a:xfrm>
        </p:grpSpPr>
        <p:sp>
          <p:nvSpPr>
            <p:cNvPr id="315" name="TextBox 314"/>
            <p:cNvSpPr txBox="1"/>
            <p:nvPr/>
          </p:nvSpPr>
          <p:spPr>
            <a:xfrm>
              <a:off x="7237962" y="29730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316" name="Picture 315"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56054" y="271164"/>
              <a:ext cx="298103" cy="298102"/>
            </a:xfrm>
            <a:prstGeom prst="rect">
              <a:avLst/>
            </a:prstGeom>
          </p:spPr>
        </p:pic>
      </p:grpSp>
      <p:grpSp>
        <p:nvGrpSpPr>
          <p:cNvPr id="317" name="Group 316"/>
          <p:cNvGrpSpPr/>
          <p:nvPr/>
        </p:nvGrpSpPr>
        <p:grpSpPr>
          <a:xfrm>
            <a:off x="591365" y="1813305"/>
            <a:ext cx="998384" cy="310942"/>
            <a:chOff x="7993556" y="141180"/>
            <a:chExt cx="1018693" cy="317267"/>
          </a:xfrm>
        </p:grpSpPr>
        <p:sp>
          <p:nvSpPr>
            <p:cNvPr id="318" name="TextBox 317"/>
            <p:cNvSpPr txBox="1"/>
            <p:nvPr/>
          </p:nvSpPr>
          <p:spPr>
            <a:xfrm>
              <a:off x="8353093" y="157342"/>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319" name="Picture 318"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93556" y="141180"/>
              <a:ext cx="288019" cy="288019"/>
            </a:xfrm>
            <a:prstGeom prst="rect">
              <a:avLst/>
            </a:prstGeom>
          </p:spPr>
        </p:pic>
      </p:grpSp>
      <p:grpSp>
        <p:nvGrpSpPr>
          <p:cNvPr id="323" name="Group 322"/>
          <p:cNvGrpSpPr/>
          <p:nvPr/>
        </p:nvGrpSpPr>
        <p:grpSpPr>
          <a:xfrm>
            <a:off x="591346" y="1103009"/>
            <a:ext cx="1022398" cy="397386"/>
            <a:chOff x="3485207" y="424788"/>
            <a:chExt cx="1043195" cy="405468"/>
          </a:xfrm>
        </p:grpSpPr>
        <p:sp>
          <p:nvSpPr>
            <p:cNvPr id="324" name="TextBox 323"/>
            <p:cNvSpPr txBox="1"/>
            <p:nvPr/>
          </p:nvSpPr>
          <p:spPr>
            <a:xfrm>
              <a:off x="3869246" y="529150"/>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325" name="Picture 324" descr="Azure subscrip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485207" y="424788"/>
              <a:ext cx="286235" cy="286236"/>
            </a:xfrm>
            <a:prstGeom prst="rect">
              <a:avLst/>
            </a:prstGeom>
          </p:spPr>
        </p:pic>
      </p:grpSp>
      <p:grpSp>
        <p:nvGrpSpPr>
          <p:cNvPr id="326" name="Group 325"/>
          <p:cNvGrpSpPr/>
          <p:nvPr/>
        </p:nvGrpSpPr>
        <p:grpSpPr>
          <a:xfrm>
            <a:off x="599735" y="2612540"/>
            <a:ext cx="986595" cy="353254"/>
            <a:chOff x="4552624" y="449870"/>
            <a:chExt cx="1006664" cy="360439"/>
          </a:xfrm>
        </p:grpSpPr>
        <p:sp>
          <p:nvSpPr>
            <p:cNvPr id="327" name="TextBox 326"/>
            <p:cNvSpPr txBox="1"/>
            <p:nvPr/>
          </p:nvSpPr>
          <p:spPr>
            <a:xfrm>
              <a:off x="4900132" y="509203"/>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328" name="Picture 327" descr="AzureKeyVault_icon_white.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29" name="Group 328"/>
          <p:cNvGrpSpPr/>
          <p:nvPr/>
        </p:nvGrpSpPr>
        <p:grpSpPr>
          <a:xfrm>
            <a:off x="1959804" y="2072197"/>
            <a:ext cx="2378770" cy="1324087"/>
            <a:chOff x="3326868" y="2362886"/>
            <a:chExt cx="2427157" cy="1351020"/>
          </a:xfrm>
        </p:grpSpPr>
        <p:sp>
          <p:nvSpPr>
            <p:cNvPr id="330" name="Rectangle 329"/>
            <p:cNvSpPr/>
            <p:nvPr/>
          </p:nvSpPr>
          <p:spPr bwMode="auto">
            <a:xfrm>
              <a:off x="3326868" y="2362886"/>
              <a:ext cx="2427157" cy="135102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331" name="Group 330"/>
            <p:cNvGrpSpPr/>
            <p:nvPr/>
          </p:nvGrpSpPr>
          <p:grpSpPr>
            <a:xfrm>
              <a:off x="4605524" y="2773724"/>
              <a:ext cx="1005586" cy="320716"/>
              <a:chOff x="4605524" y="2773724"/>
              <a:chExt cx="1005586" cy="320716"/>
            </a:xfrm>
          </p:grpSpPr>
          <p:sp>
            <p:nvSpPr>
              <p:cNvPr id="341" name="TextBox 340"/>
              <p:cNvSpPr txBox="1"/>
              <p:nvPr/>
            </p:nvSpPr>
            <p:spPr>
              <a:xfrm>
                <a:off x="4951954" y="2793335"/>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42" name="Picture 341" descr="BizTalk Services.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32" name="Group 331"/>
            <p:cNvGrpSpPr/>
            <p:nvPr/>
          </p:nvGrpSpPr>
          <p:grpSpPr>
            <a:xfrm>
              <a:off x="3571364" y="3313178"/>
              <a:ext cx="1008307" cy="316721"/>
              <a:chOff x="3571364" y="3313178"/>
              <a:chExt cx="1008307" cy="316721"/>
            </a:xfrm>
          </p:grpSpPr>
          <p:sp>
            <p:nvSpPr>
              <p:cNvPr id="339" name="TextBox 338"/>
              <p:cNvSpPr txBox="1"/>
              <p:nvPr/>
            </p:nvSpPr>
            <p:spPr>
              <a:xfrm>
                <a:off x="3920515" y="3328794"/>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340" name="Picture 339" descr="Hybrid Connections (BizTalk).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33" name="Group 332"/>
            <p:cNvGrpSpPr/>
            <p:nvPr/>
          </p:nvGrpSpPr>
          <p:grpSpPr>
            <a:xfrm>
              <a:off x="4613872" y="3306133"/>
              <a:ext cx="998427" cy="323766"/>
              <a:chOff x="4613872" y="3306133"/>
              <a:chExt cx="998427" cy="323766"/>
            </a:xfrm>
          </p:grpSpPr>
          <p:sp>
            <p:nvSpPr>
              <p:cNvPr id="337" name="TextBox 336"/>
              <p:cNvSpPr txBox="1"/>
              <p:nvPr/>
            </p:nvSpPr>
            <p:spPr>
              <a:xfrm>
                <a:off x="4953143" y="3328794"/>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38" name="Picture 337" descr="Service Bu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34" name="Group 333"/>
            <p:cNvGrpSpPr/>
            <p:nvPr/>
          </p:nvGrpSpPr>
          <p:grpSpPr>
            <a:xfrm>
              <a:off x="3564974" y="2774918"/>
              <a:ext cx="1004745" cy="319522"/>
              <a:chOff x="3564974" y="2774918"/>
              <a:chExt cx="1004745" cy="319522"/>
            </a:xfrm>
          </p:grpSpPr>
          <p:sp>
            <p:nvSpPr>
              <p:cNvPr id="335" name="TextBox 334"/>
              <p:cNvSpPr txBox="1"/>
              <p:nvPr/>
            </p:nvSpPr>
            <p:spPr>
              <a:xfrm>
                <a:off x="3910563" y="2793335"/>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336" name="Picture 335" descr="Storage queu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43" name="Group 342"/>
          <p:cNvGrpSpPr/>
          <p:nvPr/>
        </p:nvGrpSpPr>
        <p:grpSpPr>
          <a:xfrm>
            <a:off x="577880" y="3951819"/>
            <a:ext cx="1004222" cy="310948"/>
            <a:chOff x="9096923" y="436026"/>
            <a:chExt cx="1024650" cy="317273"/>
          </a:xfrm>
        </p:grpSpPr>
        <p:sp>
          <p:nvSpPr>
            <p:cNvPr id="344" name="TextBox 343"/>
            <p:cNvSpPr txBox="1"/>
            <p:nvPr/>
          </p:nvSpPr>
          <p:spPr>
            <a:xfrm>
              <a:off x="9462417" y="45219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345" name="Picture 344" descr="Azure Marketplac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346" name="Rectangle 345"/>
          <p:cNvSpPr/>
          <p:nvPr/>
        </p:nvSpPr>
        <p:spPr bwMode="auto">
          <a:xfrm>
            <a:off x="10232962" y="531874"/>
            <a:ext cx="1538640" cy="3878521"/>
          </a:xfrm>
          <a:prstGeom prst="rect">
            <a:avLst/>
          </a:prstGeom>
          <a:solidFill>
            <a:srgbClr val="1D438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pPr>
            <a:r>
              <a:rPr lang="en-US" sz="1174" b="1" kern="0" dirty="0">
                <a:solidFill>
                  <a:srgbClr val="FFFFFF"/>
                </a:solidFill>
                <a:ea typeface="Segoe UI" pitchFamily="34" charset="0"/>
                <a:cs typeface="Segoe UI" pitchFamily="34" charset="0"/>
              </a:rPr>
              <a:t>Hybrid</a:t>
            </a:r>
          </a:p>
          <a:p>
            <a:pPr algn="ctr" defTabSz="895579" fontAlgn="base">
              <a:lnSpc>
                <a:spcPct val="90000"/>
              </a:lnSpc>
            </a:pPr>
            <a:r>
              <a:rPr lang="en-US" sz="1174" b="1" kern="0" dirty="0">
                <a:solidFill>
                  <a:srgbClr val="FFFFFF"/>
                </a:solidFill>
                <a:ea typeface="Segoe UI" pitchFamily="34" charset="0"/>
                <a:cs typeface="Segoe UI" pitchFamily="34" charset="0"/>
              </a:rPr>
              <a:t>Operations</a:t>
            </a:r>
            <a:endParaRPr lang="en-US" sz="1272" b="1" kern="0" dirty="0">
              <a:solidFill>
                <a:srgbClr val="FFFFFF"/>
              </a:solidFill>
              <a:ea typeface="Segoe UI" pitchFamily="34" charset="0"/>
              <a:cs typeface="Segoe UI" pitchFamily="34" charset="0"/>
            </a:endParaRPr>
          </a:p>
        </p:txBody>
      </p:sp>
      <p:grpSp>
        <p:nvGrpSpPr>
          <p:cNvPr id="347" name="Group 346"/>
          <p:cNvGrpSpPr/>
          <p:nvPr/>
        </p:nvGrpSpPr>
        <p:grpSpPr>
          <a:xfrm>
            <a:off x="10485906" y="2218600"/>
            <a:ext cx="991092" cy="325606"/>
            <a:chOff x="11198479" y="2855036"/>
            <a:chExt cx="1011251" cy="332229"/>
          </a:xfrm>
        </p:grpSpPr>
        <p:sp>
          <p:nvSpPr>
            <p:cNvPr id="348" name="TextBox 347"/>
            <p:cNvSpPr txBox="1"/>
            <p:nvPr/>
          </p:nvSpPr>
          <p:spPr>
            <a:xfrm>
              <a:off x="11550574" y="2886159"/>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49" name="Picture 348" descr="Backup Servi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350" name="Group 349"/>
          <p:cNvGrpSpPr/>
          <p:nvPr/>
        </p:nvGrpSpPr>
        <p:grpSpPr>
          <a:xfrm>
            <a:off x="10469042" y="4044855"/>
            <a:ext cx="985694" cy="324430"/>
            <a:chOff x="11181272" y="4050487"/>
            <a:chExt cx="1005745" cy="331029"/>
          </a:xfrm>
        </p:grpSpPr>
        <p:sp>
          <p:nvSpPr>
            <p:cNvPr id="351" name="TextBox 350"/>
            <p:cNvSpPr txBox="1"/>
            <p:nvPr/>
          </p:nvSpPr>
          <p:spPr>
            <a:xfrm>
              <a:off x="11527861" y="4080410"/>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599"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52" name="Picture 351" descr="StorSimpl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53" name="Group 352"/>
          <p:cNvGrpSpPr/>
          <p:nvPr/>
        </p:nvGrpSpPr>
        <p:grpSpPr>
          <a:xfrm>
            <a:off x="10463675" y="3613145"/>
            <a:ext cx="983277" cy="338674"/>
            <a:chOff x="11175796" y="3730886"/>
            <a:chExt cx="1003279" cy="345563"/>
          </a:xfrm>
        </p:grpSpPr>
        <p:sp>
          <p:nvSpPr>
            <p:cNvPr id="354" name="TextBox 353"/>
            <p:cNvSpPr txBox="1"/>
            <p:nvPr/>
          </p:nvSpPr>
          <p:spPr>
            <a:xfrm>
              <a:off x="11519919" y="3775343"/>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355" name="Picture 354" descr="Site Recovery.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56" name="Group 355"/>
          <p:cNvGrpSpPr/>
          <p:nvPr/>
        </p:nvGrpSpPr>
        <p:grpSpPr>
          <a:xfrm>
            <a:off x="10477637" y="3191253"/>
            <a:ext cx="977100" cy="314761"/>
            <a:chOff x="11190041" y="3491162"/>
            <a:chExt cx="996976" cy="321164"/>
          </a:xfrm>
        </p:grpSpPr>
        <p:sp>
          <p:nvSpPr>
            <p:cNvPr id="357" name="TextBox 356"/>
            <p:cNvSpPr txBox="1"/>
            <p:nvPr/>
          </p:nvSpPr>
          <p:spPr>
            <a:xfrm>
              <a:off x="11527861" y="3511220"/>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358" name="Picture 357" descr="Storage (Azure).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59" name="Rectangle 358"/>
          <p:cNvSpPr/>
          <p:nvPr/>
        </p:nvSpPr>
        <p:spPr bwMode="auto">
          <a:xfrm>
            <a:off x="5904964" y="4834176"/>
            <a:ext cx="6166316" cy="774059"/>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grpSp>
        <p:nvGrpSpPr>
          <p:cNvPr id="360" name="Group 359"/>
          <p:cNvGrpSpPr/>
          <p:nvPr/>
        </p:nvGrpSpPr>
        <p:grpSpPr>
          <a:xfrm>
            <a:off x="7446097" y="2070158"/>
            <a:ext cx="2684441" cy="2286850"/>
            <a:chOff x="8289832" y="2910817"/>
            <a:chExt cx="2739047" cy="2333368"/>
          </a:xfrm>
        </p:grpSpPr>
        <p:sp>
          <p:nvSpPr>
            <p:cNvPr id="361" name="Rectangle 360"/>
            <p:cNvSpPr/>
            <p:nvPr/>
          </p:nvSpPr>
          <p:spPr bwMode="auto">
            <a:xfrm>
              <a:off x="8289832" y="2910817"/>
              <a:ext cx="2739047" cy="233336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62" name="Group 361"/>
            <p:cNvGrpSpPr/>
            <p:nvPr/>
          </p:nvGrpSpPr>
          <p:grpSpPr>
            <a:xfrm>
              <a:off x="8755248" y="3474294"/>
              <a:ext cx="1008778" cy="324187"/>
              <a:chOff x="8755248" y="3474294"/>
              <a:chExt cx="1008778" cy="324187"/>
            </a:xfrm>
          </p:grpSpPr>
          <p:sp>
            <p:nvSpPr>
              <p:cNvPr id="378" name="TextBox 377"/>
              <p:cNvSpPr txBox="1"/>
              <p:nvPr/>
            </p:nvSpPr>
            <p:spPr>
              <a:xfrm>
                <a:off x="9104870" y="3497376"/>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379" name="Picture 378"/>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63" name="Group 362"/>
            <p:cNvGrpSpPr/>
            <p:nvPr/>
          </p:nvGrpSpPr>
          <p:grpSpPr>
            <a:xfrm>
              <a:off x="8681505" y="4689849"/>
              <a:ext cx="1029708" cy="318154"/>
              <a:chOff x="8681505" y="4689849"/>
              <a:chExt cx="1029708" cy="318154"/>
            </a:xfrm>
          </p:grpSpPr>
          <p:sp>
            <p:nvSpPr>
              <p:cNvPr id="376" name="TextBox 375"/>
              <p:cNvSpPr txBox="1"/>
              <p:nvPr/>
            </p:nvSpPr>
            <p:spPr>
              <a:xfrm>
                <a:off x="9052057" y="4706898"/>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77" name="Picture 37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64" name="Group 363"/>
            <p:cNvGrpSpPr/>
            <p:nvPr/>
          </p:nvGrpSpPr>
          <p:grpSpPr>
            <a:xfrm>
              <a:off x="8728911" y="4040003"/>
              <a:ext cx="1011763" cy="318839"/>
              <a:chOff x="8728911" y="4040003"/>
              <a:chExt cx="1011763" cy="318839"/>
            </a:xfrm>
          </p:grpSpPr>
          <p:sp>
            <p:nvSpPr>
              <p:cNvPr id="374" name="TextBox 373"/>
              <p:cNvSpPr txBox="1"/>
              <p:nvPr/>
            </p:nvSpPr>
            <p:spPr>
              <a:xfrm>
                <a:off x="9081518" y="4057737"/>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375" name="Picture 37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65" name="Group 364"/>
            <p:cNvGrpSpPr/>
            <p:nvPr/>
          </p:nvGrpSpPr>
          <p:grpSpPr>
            <a:xfrm>
              <a:off x="9789813" y="4065697"/>
              <a:ext cx="1011560" cy="362789"/>
              <a:chOff x="9789813" y="4065697"/>
              <a:chExt cx="1011560" cy="362789"/>
            </a:xfrm>
          </p:grpSpPr>
          <p:sp>
            <p:nvSpPr>
              <p:cNvPr id="372" name="TextBox 371"/>
              <p:cNvSpPr txBox="1"/>
              <p:nvPr/>
            </p:nvSpPr>
            <p:spPr>
              <a:xfrm>
                <a:off x="10142217" y="4127381"/>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599"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73" name="Picture 372"/>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66" name="Group 365"/>
            <p:cNvGrpSpPr/>
            <p:nvPr/>
          </p:nvGrpSpPr>
          <p:grpSpPr>
            <a:xfrm>
              <a:off x="9795245" y="4668527"/>
              <a:ext cx="1014773" cy="328756"/>
              <a:chOff x="9795245" y="4668527"/>
              <a:chExt cx="1014773" cy="328756"/>
            </a:xfrm>
          </p:grpSpPr>
          <p:sp>
            <p:nvSpPr>
              <p:cNvPr id="370" name="TextBox 369"/>
              <p:cNvSpPr txBox="1"/>
              <p:nvPr/>
            </p:nvSpPr>
            <p:spPr>
              <a:xfrm>
                <a:off x="10150862" y="4696178"/>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371" name="Picture 370" descr="Storage table.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67" name="Group 366"/>
            <p:cNvGrpSpPr/>
            <p:nvPr/>
          </p:nvGrpSpPr>
          <p:grpSpPr>
            <a:xfrm>
              <a:off x="9763191" y="3476801"/>
              <a:ext cx="751841" cy="347627"/>
              <a:chOff x="9763191" y="3476801"/>
              <a:chExt cx="751841" cy="347627"/>
            </a:xfrm>
          </p:grpSpPr>
          <p:pic>
            <p:nvPicPr>
              <p:cNvPr id="368" name="Picture 367"/>
              <p:cNvPicPr>
                <a:picLocks noChangeAspect="1"/>
              </p:cNvPicPr>
              <p:nvPr/>
            </p:nvPicPr>
            <p:blipFill>
              <a:blip r:embed="rId36"/>
              <a:stretch>
                <a:fillRect/>
              </a:stretch>
            </p:blipFill>
            <p:spPr>
              <a:xfrm>
                <a:off x="9763191" y="3476801"/>
                <a:ext cx="320616" cy="290558"/>
              </a:xfrm>
              <a:prstGeom prst="rect">
                <a:avLst/>
              </a:prstGeom>
            </p:spPr>
          </p:pic>
          <p:sp>
            <p:nvSpPr>
              <p:cNvPr id="369" name="TextBox 368"/>
              <p:cNvSpPr txBox="1"/>
              <p:nvPr/>
            </p:nvSpPr>
            <p:spPr>
              <a:xfrm>
                <a:off x="10117219" y="3498352"/>
                <a:ext cx="397813" cy="326076"/>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380" name="Freeform 379"/>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37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81" name="Group 380"/>
          <p:cNvGrpSpPr/>
          <p:nvPr/>
        </p:nvGrpSpPr>
        <p:grpSpPr>
          <a:xfrm>
            <a:off x="10505429" y="1173831"/>
            <a:ext cx="991118" cy="327654"/>
            <a:chOff x="11200294" y="2143330"/>
            <a:chExt cx="1011280" cy="334317"/>
          </a:xfrm>
        </p:grpSpPr>
        <p:sp>
          <p:nvSpPr>
            <p:cNvPr id="382" name="TextBox 381"/>
            <p:cNvSpPr txBox="1"/>
            <p:nvPr/>
          </p:nvSpPr>
          <p:spPr>
            <a:xfrm>
              <a:off x="11552418" y="2176542"/>
              <a:ext cx="659156" cy="301105"/>
            </a:xfrm>
            <a:prstGeom prst="rect">
              <a:avLst/>
            </a:prstGeom>
            <a:noFill/>
            <a:ln>
              <a:noFill/>
            </a:ln>
          </p:spPr>
          <p:txBody>
            <a:bodyPr wrap="none" lIns="0" tIns="27413" rIns="0" bIns="0" rtlCol="0">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383" name="Group 382"/>
            <p:cNvGrpSpPr/>
            <p:nvPr/>
          </p:nvGrpSpPr>
          <p:grpSpPr>
            <a:xfrm>
              <a:off x="11200294" y="2143330"/>
              <a:ext cx="293741" cy="279390"/>
              <a:chOff x="10757647" y="1125048"/>
              <a:chExt cx="293741" cy="279390"/>
            </a:xfrm>
          </p:grpSpPr>
          <p:pic>
            <p:nvPicPr>
              <p:cNvPr id="384" name="Picture 38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385" name="Heart 384"/>
              <p:cNvSpPr/>
              <p:nvPr/>
            </p:nvSpPr>
            <p:spPr bwMode="auto">
              <a:xfrm>
                <a:off x="10905025" y="1275030"/>
                <a:ext cx="146363" cy="129408"/>
              </a:xfrm>
              <a:prstGeom prst="heart">
                <a:avLst/>
              </a:prstGeom>
              <a:solidFill>
                <a:srgbClr val="FFFFFF"/>
              </a:solidFill>
              <a:ln w="12700" cap="flat" cmpd="sng" algn="ctr">
                <a:solidFill>
                  <a:srgbClr val="005695"/>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86" name="Group 385"/>
              <p:cNvGrpSpPr/>
              <p:nvPr/>
            </p:nvGrpSpPr>
            <p:grpSpPr>
              <a:xfrm>
                <a:off x="10911015" y="1312918"/>
                <a:ext cx="107890" cy="50915"/>
                <a:chOff x="11033154" y="1382736"/>
                <a:chExt cx="155481" cy="72283"/>
              </a:xfrm>
            </p:grpSpPr>
            <p:cxnSp>
              <p:nvCxnSpPr>
                <p:cNvPr id="387" name="Straight Connector 386"/>
                <p:cNvCxnSpPr/>
                <p:nvPr/>
              </p:nvCxnSpPr>
              <p:spPr>
                <a:xfrm flipV="1">
                  <a:off x="11033154" y="1413481"/>
                  <a:ext cx="50167" cy="1722"/>
                </a:xfrm>
                <a:prstGeom prst="line">
                  <a:avLst/>
                </a:prstGeom>
                <a:noFill/>
                <a:ln w="9525" cap="flat" cmpd="sng" algn="ctr">
                  <a:solidFill>
                    <a:srgbClr val="005695"/>
                  </a:solidFill>
                  <a:prstDash val="solid"/>
                  <a:headEnd type="none"/>
                  <a:tailEnd type="none"/>
                </a:ln>
                <a:effectLst/>
              </p:spPr>
            </p:cxnSp>
            <p:cxnSp>
              <p:nvCxnSpPr>
                <p:cNvPr id="388" name="Straight Connector 387"/>
                <p:cNvCxnSpPr/>
                <p:nvPr/>
              </p:nvCxnSpPr>
              <p:spPr>
                <a:xfrm flipV="1">
                  <a:off x="11138468" y="1418244"/>
                  <a:ext cx="50167" cy="1722"/>
                </a:xfrm>
                <a:prstGeom prst="line">
                  <a:avLst/>
                </a:prstGeom>
                <a:noFill/>
                <a:ln w="9525" cap="flat" cmpd="sng" algn="ctr">
                  <a:solidFill>
                    <a:srgbClr val="005695"/>
                  </a:solidFill>
                  <a:prstDash val="solid"/>
                  <a:headEnd type="none"/>
                  <a:tailEnd type="none"/>
                </a:ln>
                <a:effectLst/>
              </p:spPr>
            </p:cxnSp>
            <p:cxnSp>
              <p:nvCxnSpPr>
                <p:cNvPr id="389" name="Straight Connector 388"/>
                <p:cNvCxnSpPr/>
                <p:nvPr/>
              </p:nvCxnSpPr>
              <p:spPr>
                <a:xfrm>
                  <a:off x="11113046" y="1382736"/>
                  <a:ext cx="1" cy="70787"/>
                </a:xfrm>
                <a:prstGeom prst="line">
                  <a:avLst/>
                </a:prstGeom>
                <a:noFill/>
                <a:ln w="9525" cap="flat" cmpd="sng" algn="ctr">
                  <a:solidFill>
                    <a:srgbClr val="005695"/>
                  </a:solidFill>
                  <a:prstDash val="solid"/>
                  <a:headEnd type="none"/>
                  <a:tailEnd type="none"/>
                </a:ln>
                <a:effectLst/>
              </p:spPr>
            </p:cxnSp>
            <p:cxnSp>
              <p:nvCxnSpPr>
                <p:cNvPr id="390" name="Straight Connector 389"/>
                <p:cNvCxnSpPr/>
                <p:nvPr/>
              </p:nvCxnSpPr>
              <p:spPr>
                <a:xfrm flipV="1">
                  <a:off x="11080878" y="1387719"/>
                  <a:ext cx="25083" cy="27484"/>
                </a:xfrm>
                <a:prstGeom prst="line">
                  <a:avLst/>
                </a:prstGeom>
                <a:noFill/>
                <a:ln w="9525" cap="flat" cmpd="sng" algn="ctr">
                  <a:solidFill>
                    <a:srgbClr val="005695"/>
                  </a:solidFill>
                  <a:prstDash val="solid"/>
                  <a:headEnd type="none"/>
                  <a:tailEnd type="none"/>
                </a:ln>
                <a:effectLst/>
              </p:spPr>
            </p:cxnSp>
            <p:cxnSp>
              <p:nvCxnSpPr>
                <p:cNvPr id="391" name="Straight Connector 390"/>
                <p:cNvCxnSpPr/>
                <p:nvPr/>
              </p:nvCxnSpPr>
              <p:spPr>
                <a:xfrm flipV="1">
                  <a:off x="11105959" y="1418129"/>
                  <a:ext cx="34927" cy="36890"/>
                </a:xfrm>
                <a:prstGeom prst="line">
                  <a:avLst/>
                </a:prstGeom>
                <a:noFill/>
                <a:ln w="9525" cap="flat" cmpd="sng" algn="ctr">
                  <a:solidFill>
                    <a:srgbClr val="005695"/>
                  </a:solidFill>
                  <a:prstDash val="solid"/>
                  <a:headEnd type="none"/>
                  <a:tailEnd type="none"/>
                </a:ln>
                <a:effectLst/>
              </p:spPr>
            </p:cxnSp>
          </p:grpSp>
        </p:grpSp>
      </p:grpSp>
      <p:grpSp>
        <p:nvGrpSpPr>
          <p:cNvPr id="392" name="Group 391"/>
          <p:cNvGrpSpPr/>
          <p:nvPr/>
        </p:nvGrpSpPr>
        <p:grpSpPr>
          <a:xfrm>
            <a:off x="5952552" y="5128482"/>
            <a:ext cx="826745" cy="339279"/>
            <a:chOff x="6071870" y="5231313"/>
            <a:chExt cx="843562" cy="346180"/>
          </a:xfrm>
        </p:grpSpPr>
        <p:sp>
          <p:nvSpPr>
            <p:cNvPr id="393" name="Rectangle 392"/>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394" name="Picture 393"/>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395" name="Group 394"/>
          <p:cNvGrpSpPr/>
          <p:nvPr/>
        </p:nvGrpSpPr>
        <p:grpSpPr>
          <a:xfrm>
            <a:off x="8470443" y="5115304"/>
            <a:ext cx="796595" cy="352372"/>
            <a:chOff x="8640978" y="5217867"/>
            <a:chExt cx="812799" cy="359540"/>
          </a:xfrm>
        </p:grpSpPr>
        <p:sp>
          <p:nvSpPr>
            <p:cNvPr id="396" name="Rectangle 395"/>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397" name="Picture 39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398" name="Group 397"/>
          <p:cNvGrpSpPr/>
          <p:nvPr/>
        </p:nvGrpSpPr>
        <p:grpSpPr>
          <a:xfrm>
            <a:off x="2945208" y="5128484"/>
            <a:ext cx="897181" cy="356183"/>
            <a:chOff x="3003353" y="5231315"/>
            <a:chExt cx="915430" cy="363427"/>
          </a:xfrm>
        </p:grpSpPr>
        <p:sp>
          <p:nvSpPr>
            <p:cNvPr id="399" name="Rectangle 398"/>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400" name="Picture 399" descr="Storage blob.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401" name="Group 400"/>
          <p:cNvGrpSpPr/>
          <p:nvPr/>
        </p:nvGrpSpPr>
        <p:grpSpPr>
          <a:xfrm>
            <a:off x="3917127" y="5128483"/>
            <a:ext cx="818572" cy="356183"/>
            <a:chOff x="3995042" y="5231314"/>
            <a:chExt cx="835223" cy="363427"/>
          </a:xfrm>
        </p:grpSpPr>
        <p:sp>
          <p:nvSpPr>
            <p:cNvPr id="402" name="Rectangle 401"/>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403" name="Picture 402" descr="Storage blob.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404" name="Group 403"/>
          <p:cNvGrpSpPr/>
          <p:nvPr/>
        </p:nvGrpSpPr>
        <p:grpSpPr>
          <a:xfrm>
            <a:off x="4829125" y="5128482"/>
            <a:ext cx="819554" cy="356183"/>
            <a:chOff x="4925592" y="5231313"/>
            <a:chExt cx="836224" cy="363427"/>
          </a:xfrm>
        </p:grpSpPr>
        <p:sp>
          <p:nvSpPr>
            <p:cNvPr id="405" name="Rectangle 404"/>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406" name="Picture 405" descr="Storage blob.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407" name="Group 406"/>
          <p:cNvGrpSpPr/>
          <p:nvPr/>
        </p:nvGrpSpPr>
        <p:grpSpPr>
          <a:xfrm>
            <a:off x="440074" y="5134383"/>
            <a:ext cx="792086" cy="348966"/>
            <a:chOff x="165906" y="5237334"/>
            <a:chExt cx="808197" cy="356066"/>
          </a:xfrm>
        </p:grpSpPr>
        <p:sp>
          <p:nvSpPr>
            <p:cNvPr id="408" name="Rectangle 407"/>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409" name="Picture 408"/>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410" name="Group 409"/>
          <p:cNvGrpSpPr/>
          <p:nvPr/>
        </p:nvGrpSpPr>
        <p:grpSpPr>
          <a:xfrm>
            <a:off x="10535261" y="1639057"/>
            <a:ext cx="952782" cy="337284"/>
            <a:chOff x="11248838" y="2589753"/>
            <a:chExt cx="972163" cy="344144"/>
          </a:xfrm>
        </p:grpSpPr>
        <p:sp>
          <p:nvSpPr>
            <p:cNvPr id="411" name="TextBox 410"/>
            <p:cNvSpPr txBox="1"/>
            <p:nvPr/>
          </p:nvSpPr>
          <p:spPr>
            <a:xfrm>
              <a:off x="11561845" y="258975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412" name="Picture 411"/>
            <p:cNvPicPr>
              <a:picLocks noChangeAspect="1"/>
            </p:cNvPicPr>
            <p:nvPr/>
          </p:nvPicPr>
          <p:blipFill>
            <a:blip r:embed="rId41"/>
            <a:stretch>
              <a:fillRect/>
            </a:stretch>
          </p:blipFill>
          <p:spPr>
            <a:xfrm>
              <a:off x="11248838" y="2615973"/>
              <a:ext cx="245456" cy="317924"/>
            </a:xfrm>
            <a:prstGeom prst="rect">
              <a:avLst/>
            </a:prstGeom>
          </p:spPr>
        </p:pic>
      </p:grpSp>
      <p:grpSp>
        <p:nvGrpSpPr>
          <p:cNvPr id="413" name="Group 412"/>
          <p:cNvGrpSpPr/>
          <p:nvPr/>
        </p:nvGrpSpPr>
        <p:grpSpPr>
          <a:xfrm>
            <a:off x="9307627" y="5128156"/>
            <a:ext cx="903269" cy="339520"/>
            <a:chOff x="9495191" y="5230981"/>
            <a:chExt cx="921643" cy="346426"/>
          </a:xfrm>
        </p:grpSpPr>
        <p:sp>
          <p:nvSpPr>
            <p:cNvPr id="414" name="Rectangle 413"/>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15" name="Picture 414"/>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416" name="Group 415"/>
          <p:cNvGrpSpPr/>
          <p:nvPr/>
        </p:nvGrpSpPr>
        <p:grpSpPr>
          <a:xfrm>
            <a:off x="11147548" y="5128156"/>
            <a:ext cx="853046" cy="339520"/>
            <a:chOff x="11372540" y="5230981"/>
            <a:chExt cx="870398" cy="346426"/>
          </a:xfrm>
        </p:grpSpPr>
        <p:sp>
          <p:nvSpPr>
            <p:cNvPr id="417" name="Rectangle 41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marL="0" marR="0" lvl="0" indent="0" defTabSz="895579"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18" name="Freeform 417"/>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19" name="Group 418"/>
          <p:cNvGrpSpPr/>
          <p:nvPr/>
        </p:nvGrpSpPr>
        <p:grpSpPr>
          <a:xfrm>
            <a:off x="10475508" y="2711065"/>
            <a:ext cx="980963" cy="307711"/>
            <a:chOff x="11187869" y="3126800"/>
            <a:chExt cx="1000917" cy="313970"/>
          </a:xfrm>
        </p:grpSpPr>
        <p:sp>
          <p:nvSpPr>
            <p:cNvPr id="420" name="TextBox 419"/>
            <p:cNvSpPr txBox="1"/>
            <p:nvPr/>
          </p:nvSpPr>
          <p:spPr>
            <a:xfrm>
              <a:off x="11529630" y="3139664"/>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421" name="Picture 420" descr="Operational Insights.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422" name="Group 421"/>
          <p:cNvGrpSpPr/>
          <p:nvPr/>
        </p:nvGrpSpPr>
        <p:grpSpPr>
          <a:xfrm>
            <a:off x="1962053" y="523205"/>
            <a:ext cx="2066131" cy="1404418"/>
            <a:chOff x="2885080" y="478780"/>
            <a:chExt cx="2108159" cy="1432988"/>
          </a:xfrm>
        </p:grpSpPr>
        <p:sp>
          <p:nvSpPr>
            <p:cNvPr id="423" name="Rectangle 422"/>
            <p:cNvSpPr/>
            <p:nvPr/>
          </p:nvSpPr>
          <p:spPr bwMode="auto">
            <a:xfrm>
              <a:off x="2885080" y="478780"/>
              <a:ext cx="2108159" cy="143298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grpSp>
          <p:nvGrpSpPr>
            <p:cNvPr id="424" name="Group 423"/>
            <p:cNvGrpSpPr/>
            <p:nvPr/>
          </p:nvGrpSpPr>
          <p:grpSpPr>
            <a:xfrm>
              <a:off x="3091322" y="836529"/>
              <a:ext cx="1001364" cy="338014"/>
              <a:chOff x="3533110" y="1905041"/>
              <a:chExt cx="1001364" cy="338014"/>
            </a:xfrm>
          </p:grpSpPr>
          <p:sp>
            <p:nvSpPr>
              <p:cNvPr id="433" name="TextBox 432"/>
              <p:cNvSpPr txBox="1"/>
              <p:nvPr/>
            </p:nvSpPr>
            <p:spPr>
              <a:xfrm>
                <a:off x="3875318" y="1941949"/>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434" name="Picture 43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425" name="Group 424"/>
            <p:cNvGrpSpPr/>
            <p:nvPr/>
          </p:nvGrpSpPr>
          <p:grpSpPr>
            <a:xfrm>
              <a:off x="3120702" y="1434286"/>
              <a:ext cx="1007741" cy="337341"/>
              <a:chOff x="3562490" y="2410331"/>
              <a:chExt cx="1007741" cy="337341"/>
            </a:xfrm>
          </p:grpSpPr>
          <p:sp>
            <p:nvSpPr>
              <p:cNvPr id="431" name="TextBox 430"/>
              <p:cNvSpPr txBox="1"/>
              <p:nvPr/>
            </p:nvSpPr>
            <p:spPr>
              <a:xfrm>
                <a:off x="3911075" y="2446566"/>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432" name="Picture 431"/>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426" name="Group 425"/>
            <p:cNvGrpSpPr/>
            <p:nvPr/>
          </p:nvGrpSpPr>
          <p:grpSpPr>
            <a:xfrm>
              <a:off x="3968400" y="1441331"/>
              <a:ext cx="1000660" cy="336792"/>
              <a:chOff x="4132786" y="2407102"/>
              <a:chExt cx="1000660" cy="336792"/>
            </a:xfrm>
          </p:grpSpPr>
          <p:sp>
            <p:nvSpPr>
              <p:cNvPr id="429" name="TextBox 428"/>
              <p:cNvSpPr txBox="1"/>
              <p:nvPr/>
            </p:nvSpPr>
            <p:spPr>
              <a:xfrm>
                <a:off x="4474290" y="2442788"/>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430" name="Picture 429"/>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427" name="TextBox 426"/>
            <p:cNvSpPr txBox="1"/>
            <p:nvPr/>
          </p:nvSpPr>
          <p:spPr>
            <a:xfrm>
              <a:off x="4306833" y="873437"/>
              <a:ext cx="659156" cy="301106"/>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428" name="Freeform 427"/>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35" name="Group 434"/>
          <p:cNvGrpSpPr/>
          <p:nvPr/>
        </p:nvGrpSpPr>
        <p:grpSpPr>
          <a:xfrm>
            <a:off x="7960648" y="523205"/>
            <a:ext cx="2202396" cy="1404418"/>
            <a:chOff x="8271660" y="469727"/>
            <a:chExt cx="2247197" cy="1432988"/>
          </a:xfrm>
        </p:grpSpPr>
        <p:sp>
          <p:nvSpPr>
            <p:cNvPr id="436" name="Rectangle 435"/>
            <p:cNvSpPr/>
            <p:nvPr/>
          </p:nvSpPr>
          <p:spPr bwMode="auto">
            <a:xfrm>
              <a:off x="8271660" y="469727"/>
              <a:ext cx="2214030" cy="143298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579" eaLnBrk="1" fontAlgn="base" latinLnBrk="0" hangingPunct="1">
                <a:lnSpc>
                  <a:spcPct val="90000"/>
                </a:lnSpc>
                <a:spcBef>
                  <a:spcPts val="0"/>
                </a:spcBef>
                <a:spcAft>
                  <a:spcPts val="0"/>
                </a:spcAft>
                <a:buClrTx/>
                <a:buSzTx/>
                <a:buFontTx/>
                <a:buNone/>
                <a:tabLst/>
                <a:defRPr/>
              </a:pPr>
              <a:r>
                <a:rPr kumimoji="0" lang="en-US" sz="117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437" name="Group 436"/>
            <p:cNvGrpSpPr/>
            <p:nvPr/>
          </p:nvGrpSpPr>
          <p:grpSpPr>
            <a:xfrm>
              <a:off x="8403450" y="918721"/>
              <a:ext cx="1016238" cy="309095"/>
              <a:chOff x="9025071" y="1995491"/>
              <a:chExt cx="1016238" cy="309095"/>
            </a:xfrm>
          </p:grpSpPr>
          <p:sp>
            <p:nvSpPr>
              <p:cNvPr id="447" name="TextBox 446"/>
              <p:cNvSpPr txBox="1"/>
              <p:nvPr/>
            </p:nvSpPr>
            <p:spPr>
              <a:xfrm>
                <a:off x="9371926" y="2054561"/>
                <a:ext cx="669383" cy="250025"/>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448" name="Picture 447" descr="Visual Studio Online.png"/>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438" name="Group 437"/>
            <p:cNvGrpSpPr/>
            <p:nvPr/>
          </p:nvGrpSpPr>
          <p:grpSpPr>
            <a:xfrm>
              <a:off x="9485139" y="1461008"/>
              <a:ext cx="1033718" cy="308062"/>
              <a:chOff x="10156761" y="2537778"/>
              <a:chExt cx="1033718" cy="308062"/>
            </a:xfrm>
          </p:grpSpPr>
          <p:sp>
            <p:nvSpPr>
              <p:cNvPr id="445" name="TextBox 444"/>
              <p:cNvSpPr txBox="1"/>
              <p:nvPr/>
            </p:nvSpPr>
            <p:spPr>
              <a:xfrm>
                <a:off x="10531323" y="2544735"/>
                <a:ext cx="659156" cy="301105"/>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446" name="Picture 445" descr="Application Insights.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439" name="Group 438"/>
            <p:cNvGrpSpPr/>
            <p:nvPr/>
          </p:nvGrpSpPr>
          <p:grpSpPr>
            <a:xfrm>
              <a:off x="9501495" y="902862"/>
              <a:ext cx="896892" cy="317811"/>
              <a:chOff x="10173117" y="1979632"/>
              <a:chExt cx="896892" cy="317811"/>
            </a:xfrm>
          </p:grpSpPr>
          <p:pic>
            <p:nvPicPr>
              <p:cNvPr id="443" name="Picture 442"/>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444" name="TextBox 443"/>
              <p:cNvSpPr txBox="1"/>
              <p:nvPr/>
            </p:nvSpPr>
            <p:spPr>
              <a:xfrm>
                <a:off x="10528812" y="2047418"/>
                <a:ext cx="541197" cy="250025"/>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440" name="Group 439"/>
            <p:cNvGrpSpPr/>
            <p:nvPr/>
          </p:nvGrpSpPr>
          <p:grpSpPr>
            <a:xfrm>
              <a:off x="8403428" y="1416107"/>
              <a:ext cx="1007716" cy="307161"/>
              <a:chOff x="8298657" y="1416107"/>
              <a:chExt cx="1007716" cy="307161"/>
            </a:xfrm>
          </p:grpSpPr>
          <p:sp>
            <p:nvSpPr>
              <p:cNvPr id="441" name="TextBox 440"/>
              <p:cNvSpPr txBox="1"/>
              <p:nvPr/>
            </p:nvSpPr>
            <p:spPr>
              <a:xfrm>
                <a:off x="8645535" y="1473243"/>
                <a:ext cx="660838" cy="250025"/>
              </a:xfrm>
              <a:prstGeom prst="rect">
                <a:avLst/>
              </a:prstGeom>
              <a:noFill/>
              <a:ln>
                <a:noFill/>
              </a:ln>
            </p:spPr>
            <p:txBody>
              <a:bodyPr wrap="none" lIns="0" tIns="27413" rIns="0" bIns="0" rtlCol="0" anchor="t">
                <a:noAutofit/>
              </a:bodyPr>
              <a:lstStyle/>
              <a:p>
                <a:pPr marL="0" marR="0" lvl="0" indent="0" defTabSz="913599"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442" name="Freeform 441"/>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449" name="Group 448"/>
          <p:cNvGrpSpPr/>
          <p:nvPr/>
        </p:nvGrpSpPr>
        <p:grpSpPr>
          <a:xfrm>
            <a:off x="1497055" y="5134383"/>
            <a:ext cx="844567" cy="348966"/>
            <a:chOff x="1815887" y="5237334"/>
            <a:chExt cx="861746" cy="356066"/>
          </a:xfrm>
        </p:grpSpPr>
        <p:sp>
          <p:nvSpPr>
            <p:cNvPr id="450" name="Rectangle 449"/>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marL="0" marR="0" lvl="0" indent="0" defTabSz="895579"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51" name="Group 450"/>
            <p:cNvGrpSpPr/>
            <p:nvPr/>
          </p:nvGrpSpPr>
          <p:grpSpPr>
            <a:xfrm>
              <a:off x="1854319" y="5310201"/>
              <a:ext cx="221053" cy="170255"/>
              <a:chOff x="1410342" y="5288934"/>
              <a:chExt cx="294653" cy="226942"/>
            </a:xfrm>
          </p:grpSpPr>
          <p:grpSp>
            <p:nvGrpSpPr>
              <p:cNvPr id="452" name="Group 451"/>
              <p:cNvGrpSpPr/>
              <p:nvPr/>
            </p:nvGrpSpPr>
            <p:grpSpPr>
              <a:xfrm>
                <a:off x="1428991" y="5308456"/>
                <a:ext cx="97032" cy="104039"/>
                <a:chOff x="1286878" y="3925073"/>
                <a:chExt cx="291844" cy="312918"/>
              </a:xfrm>
              <a:solidFill>
                <a:srgbClr val="FFFFFF"/>
              </a:solidFill>
            </p:grpSpPr>
            <p:sp>
              <p:nvSpPr>
                <p:cNvPr id="462" name="Diamond 461"/>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63" name="Diamond 462"/>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64" name="Diamond 463"/>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53" name="Rounded Rectangle 452"/>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54" name="Group 453"/>
              <p:cNvGrpSpPr/>
              <p:nvPr/>
            </p:nvGrpSpPr>
            <p:grpSpPr>
              <a:xfrm>
                <a:off x="1573839" y="5308987"/>
                <a:ext cx="97032" cy="104039"/>
                <a:chOff x="1286878" y="3925073"/>
                <a:chExt cx="291844" cy="312918"/>
              </a:xfrm>
              <a:solidFill>
                <a:srgbClr val="FFFFFF"/>
              </a:solidFill>
            </p:grpSpPr>
            <p:sp>
              <p:nvSpPr>
                <p:cNvPr id="459" name="Diamond 458"/>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60" name="Diamond 459"/>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61" name="Diamond 460"/>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55" name="Group 454"/>
              <p:cNvGrpSpPr/>
              <p:nvPr/>
            </p:nvGrpSpPr>
            <p:grpSpPr>
              <a:xfrm>
                <a:off x="1505369" y="5390438"/>
                <a:ext cx="97032" cy="104039"/>
                <a:chOff x="1286878" y="3925073"/>
                <a:chExt cx="291844" cy="312918"/>
              </a:xfrm>
              <a:solidFill>
                <a:srgbClr val="FFFFFF"/>
              </a:solidFill>
            </p:grpSpPr>
            <p:sp>
              <p:nvSpPr>
                <p:cNvPr id="456" name="Diamond 455"/>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7" name="Diamond 456"/>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8" name="Diamond 457"/>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65" name="Group 464"/>
          <p:cNvGrpSpPr/>
          <p:nvPr/>
        </p:nvGrpSpPr>
        <p:grpSpPr>
          <a:xfrm>
            <a:off x="605862" y="3033674"/>
            <a:ext cx="995319" cy="303079"/>
            <a:chOff x="552252" y="4065187"/>
            <a:chExt cx="1015565" cy="309244"/>
          </a:xfrm>
        </p:grpSpPr>
        <p:pic>
          <p:nvPicPr>
            <p:cNvPr id="466" name="Picture 465"/>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552252" y="4065187"/>
              <a:ext cx="252028" cy="252028"/>
            </a:xfrm>
            <a:prstGeom prst="rect">
              <a:avLst/>
            </a:prstGeom>
          </p:spPr>
        </p:pic>
        <p:sp>
          <p:nvSpPr>
            <p:cNvPr id="467" name="TextBox 466"/>
            <p:cNvSpPr txBox="1"/>
            <p:nvPr/>
          </p:nvSpPr>
          <p:spPr>
            <a:xfrm>
              <a:off x="908661" y="4065187"/>
              <a:ext cx="659156" cy="30924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468" name="Group 467"/>
          <p:cNvGrpSpPr/>
          <p:nvPr/>
        </p:nvGrpSpPr>
        <p:grpSpPr>
          <a:xfrm>
            <a:off x="7657119" y="5128156"/>
            <a:ext cx="772737" cy="339520"/>
            <a:chOff x="7811111" y="5230981"/>
            <a:chExt cx="788455" cy="346426"/>
          </a:xfrm>
        </p:grpSpPr>
        <p:sp>
          <p:nvSpPr>
            <p:cNvPr id="469" name="Rectangle 468"/>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0" name="Picture 469"/>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471" name="Group 470"/>
          <p:cNvGrpSpPr/>
          <p:nvPr/>
        </p:nvGrpSpPr>
        <p:grpSpPr>
          <a:xfrm>
            <a:off x="10251483" y="5128156"/>
            <a:ext cx="853046" cy="339520"/>
            <a:chOff x="10458248" y="5230981"/>
            <a:chExt cx="870398" cy="346426"/>
          </a:xfrm>
        </p:grpSpPr>
        <p:sp>
          <p:nvSpPr>
            <p:cNvPr id="472" name="Rectangle 471"/>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473" name="Picture 472"/>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474" name="Group 473"/>
          <p:cNvGrpSpPr/>
          <p:nvPr/>
        </p:nvGrpSpPr>
        <p:grpSpPr>
          <a:xfrm>
            <a:off x="6812264" y="5128482"/>
            <a:ext cx="813081" cy="339279"/>
            <a:chOff x="6949070" y="5231313"/>
            <a:chExt cx="829620" cy="346180"/>
          </a:xfrm>
        </p:grpSpPr>
        <p:sp>
          <p:nvSpPr>
            <p:cNvPr id="475" name="Rectangle 474"/>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6" name="Picture 475"/>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477" name="Rectangle 476"/>
          <p:cNvSpPr/>
          <p:nvPr/>
        </p:nvSpPr>
        <p:spPr bwMode="auto">
          <a:xfrm>
            <a:off x="285831" y="428350"/>
            <a:ext cx="1673974" cy="4040024"/>
          </a:xfrm>
          <a:prstGeom prst="rect">
            <a:avLst/>
          </a:prstGeom>
          <a:noFill/>
          <a:ln w="28575" cap="flat" cmpd="sng" algn="ctr">
            <a:solidFill>
              <a:srgbClr val="C00000"/>
            </a:solidFill>
            <a:prstDash val="sys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8" name="Rectangle 477"/>
          <p:cNvSpPr/>
          <p:nvPr/>
        </p:nvSpPr>
        <p:spPr bwMode="auto">
          <a:xfrm>
            <a:off x="577911" y="3467542"/>
            <a:ext cx="325834" cy="34618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479" name="Picture 47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93743" y="3506014"/>
            <a:ext cx="286812" cy="286812"/>
          </a:xfrm>
          <a:prstGeom prst="rect">
            <a:avLst/>
          </a:prstGeom>
        </p:spPr>
      </p:pic>
      <p:sp>
        <p:nvSpPr>
          <p:cNvPr id="480" name="TextBox 479"/>
          <p:cNvSpPr txBox="1"/>
          <p:nvPr/>
        </p:nvSpPr>
        <p:spPr>
          <a:xfrm>
            <a:off x="967993" y="3507213"/>
            <a:ext cx="646015" cy="295102"/>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Security</a:t>
            </a:r>
          </a:p>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Center</a:t>
            </a:r>
          </a:p>
        </p:txBody>
      </p:sp>
      <p:sp>
        <p:nvSpPr>
          <p:cNvPr id="238" name="TextBox 237"/>
          <p:cNvSpPr txBox="1"/>
          <p:nvPr/>
        </p:nvSpPr>
        <p:spPr>
          <a:xfrm>
            <a:off x="936087" y="2277818"/>
            <a:ext cx="637333" cy="329659"/>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239" name="Picture 238" descr="Azure automation.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586966" y="2207827"/>
            <a:ext cx="283833" cy="283834"/>
          </a:xfrm>
          <a:prstGeom prst="rect">
            <a:avLst/>
          </a:prstGeom>
        </p:spPr>
      </p:pic>
    </p:spTree>
    <p:extLst>
      <p:ext uri="{BB962C8B-B14F-4D97-AF65-F5344CB8AC3E}">
        <p14:creationId xmlns:p14="http://schemas.microsoft.com/office/powerpoint/2010/main" val="32509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16850"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IN"/>
              <a:t>Secure Networking: Options</a:t>
            </a:r>
            <a:endParaRPr lang="en-IN" dirty="0"/>
          </a:p>
        </p:txBody>
      </p:sp>
      <p:grpSp>
        <p:nvGrpSpPr>
          <p:cNvPr id="189" name="Group 188"/>
          <p:cNvGrpSpPr/>
          <p:nvPr/>
        </p:nvGrpSpPr>
        <p:grpSpPr>
          <a:xfrm>
            <a:off x="573713" y="2377182"/>
            <a:ext cx="2724995" cy="2472950"/>
            <a:chOff x="585216" y="2424353"/>
            <a:chExt cx="2779637" cy="2522538"/>
          </a:xfrm>
        </p:grpSpPr>
        <p:sp>
          <p:nvSpPr>
            <p:cNvPr id="190" name="Rectangle 189"/>
            <p:cNvSpPr/>
            <p:nvPr/>
          </p:nvSpPr>
          <p:spPr bwMode="auto">
            <a:xfrm>
              <a:off x="585216" y="2424353"/>
              <a:ext cx="2779637" cy="2522538"/>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89642" tIns="89642" rIns="89642" bIns="89642" numCol="1" rtlCol="0" anchor="t" anchorCtr="0" compatLnSpc="1">
              <a:prstTxWarp prst="textNoShape">
                <a:avLst/>
              </a:prstTxWarp>
              <a:noAutofit/>
            </a:bodyPr>
            <a:lstStyle/>
            <a:p>
              <a:pPr defTabSz="914192">
                <a:spcBef>
                  <a:spcPts val="588"/>
                </a:spcBef>
              </a:pPr>
              <a:r>
                <a:rPr lang="en-IN" b="1" dirty="0">
                  <a:solidFill>
                    <a:srgbClr val="FFFFFF"/>
                  </a:solidFill>
                  <a:cs typeface="Segoe UI Semibold" panose="020B0702040204020203" pitchFamily="34" charset="0"/>
                </a:rPr>
                <a:t>Virtual Networks</a:t>
              </a:r>
            </a:p>
            <a:p>
              <a:pPr defTabSz="914192">
                <a:spcBef>
                  <a:spcPts val="588"/>
                </a:spcBef>
              </a:pPr>
              <a:r>
                <a:rPr lang="en-IN" sz="1765" dirty="0">
                  <a:solidFill>
                    <a:srgbClr val="FFFFFF"/>
                  </a:solidFill>
                  <a:cs typeface="Segoe UI Semibold" panose="020B0702040204020203" pitchFamily="34" charset="0"/>
                </a:rPr>
                <a:t>Customers can connect one or more cloud services using private IP addresses.</a:t>
              </a:r>
            </a:p>
          </p:txBody>
        </p:sp>
        <p:sp>
          <p:nvSpPr>
            <p:cNvPr id="191" name="Rectangle 190"/>
            <p:cNvSpPr/>
            <p:nvPr/>
          </p:nvSpPr>
          <p:spPr bwMode="auto">
            <a:xfrm>
              <a:off x="585216" y="4892027"/>
              <a:ext cx="2779637" cy="54864"/>
            </a:xfrm>
            <a:prstGeom prst="rect">
              <a:avLst/>
            </a:prstGeom>
            <a:noFill/>
          </p:spPr>
          <p:txBody>
            <a:bodyPr wrap="square" lIns="89642" tIns="89642" rIns="89642" bIns="89642" rtlCol="0" anchor="ctr">
              <a:noAutofit/>
            </a:bodyPr>
            <a:lstStyle/>
            <a:p>
              <a:pPr defTabSz="914367" fontAlgn="base"/>
              <a:endParaRPr lang="en-IN" sz="2353" dirty="0">
                <a:solidFill>
                  <a:srgbClr val="FFFFFF"/>
                </a:solidFill>
                <a:cs typeface="Segoe UI Light"/>
              </a:endParaRPr>
            </a:p>
          </p:txBody>
        </p:sp>
      </p:grpSp>
      <p:grpSp>
        <p:nvGrpSpPr>
          <p:cNvPr id="192" name="Group 191"/>
          <p:cNvGrpSpPr/>
          <p:nvPr/>
        </p:nvGrpSpPr>
        <p:grpSpPr>
          <a:xfrm>
            <a:off x="3348795" y="2377182"/>
            <a:ext cx="2724995" cy="2472950"/>
            <a:chOff x="3415944" y="2424353"/>
            <a:chExt cx="2779637" cy="2522538"/>
          </a:xfrm>
        </p:grpSpPr>
        <p:sp>
          <p:nvSpPr>
            <p:cNvPr id="196" name="Rectangle 195"/>
            <p:cNvSpPr/>
            <p:nvPr/>
          </p:nvSpPr>
          <p:spPr bwMode="auto">
            <a:xfrm>
              <a:off x="3415944" y="2424353"/>
              <a:ext cx="2779637" cy="2522538"/>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89642" tIns="89642" rIns="0" bIns="89642" numCol="1" rtlCol="0" anchor="t" anchorCtr="0" compatLnSpc="1">
              <a:prstTxWarp prst="textNoShape">
                <a:avLst/>
              </a:prstTxWarp>
              <a:noAutofit/>
            </a:bodyPr>
            <a:lstStyle/>
            <a:p>
              <a:pPr defTabSz="914192">
                <a:spcBef>
                  <a:spcPts val="588"/>
                </a:spcBef>
              </a:pPr>
              <a:r>
                <a:rPr lang="en-IN" b="1" dirty="0">
                  <a:solidFill>
                    <a:srgbClr val="FFFFFF"/>
                  </a:solidFill>
                  <a:cs typeface="Segoe UI Semibold" panose="020B0702040204020203" pitchFamily="34" charset="0"/>
                </a:rPr>
                <a:t>Network Security Groups</a:t>
              </a:r>
            </a:p>
            <a:p>
              <a:pPr defTabSz="690926">
                <a:spcBef>
                  <a:spcPts val="588"/>
                </a:spcBef>
              </a:pPr>
              <a:r>
                <a:rPr lang="en-IN" sz="1765" dirty="0">
                  <a:solidFill>
                    <a:srgbClr val="FFFFFF"/>
                  </a:solidFill>
                  <a:cs typeface="Segoe UI Semibold" panose="020B0702040204020203" pitchFamily="34" charset="0"/>
                </a:rPr>
                <a:t>Customers can </a:t>
              </a:r>
              <a:r>
                <a:rPr lang="en-US" sz="1765" dirty="0">
                  <a:solidFill>
                    <a:srgbClr val="FFFFFF"/>
                  </a:solidFill>
                  <a:cs typeface="Segoe UI Semibold" panose="020B0702040204020203" pitchFamily="34" charset="0"/>
                </a:rPr>
                <a:t>control network traffic flowing in and out of customer services in Azure. </a:t>
              </a:r>
            </a:p>
          </p:txBody>
        </p:sp>
        <p:sp>
          <p:nvSpPr>
            <p:cNvPr id="197" name="Rectangle 196"/>
            <p:cNvSpPr/>
            <p:nvPr/>
          </p:nvSpPr>
          <p:spPr bwMode="auto">
            <a:xfrm>
              <a:off x="3415944" y="4892027"/>
              <a:ext cx="2779637" cy="54864"/>
            </a:xfrm>
            <a:prstGeom prst="rect">
              <a:avLst/>
            </a:prstGeom>
            <a:noFill/>
          </p:spPr>
          <p:txBody>
            <a:bodyPr wrap="square" lIns="89642" tIns="89642" rIns="89642" bIns="89642" rtlCol="0" anchor="ctr">
              <a:noAutofit/>
            </a:bodyPr>
            <a:lstStyle/>
            <a:p>
              <a:pPr defTabSz="914367" fontAlgn="base"/>
              <a:endParaRPr lang="en-IN" sz="2353" dirty="0">
                <a:solidFill>
                  <a:srgbClr val="FFFFFF"/>
                </a:solidFill>
                <a:cs typeface="Segoe UI Light"/>
              </a:endParaRPr>
            </a:p>
          </p:txBody>
        </p:sp>
      </p:grpSp>
      <p:grpSp>
        <p:nvGrpSpPr>
          <p:cNvPr id="198" name="Group 197"/>
          <p:cNvGrpSpPr/>
          <p:nvPr/>
        </p:nvGrpSpPr>
        <p:grpSpPr>
          <a:xfrm>
            <a:off x="6123878" y="2377182"/>
            <a:ext cx="2724995" cy="2472950"/>
            <a:chOff x="6246673" y="2424353"/>
            <a:chExt cx="2779637" cy="2522538"/>
          </a:xfrm>
        </p:grpSpPr>
        <p:sp>
          <p:nvSpPr>
            <p:cNvPr id="199" name="Rectangle 198"/>
            <p:cNvSpPr/>
            <p:nvPr/>
          </p:nvSpPr>
          <p:spPr bwMode="auto">
            <a:xfrm>
              <a:off x="6246673" y="2424353"/>
              <a:ext cx="2779637" cy="2522538"/>
            </a:xfrm>
            <a:prstGeom prst="rect">
              <a:avLst/>
            </a:prstGeom>
            <a:solidFill>
              <a:srgbClr val="79A50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89642" tIns="89642" rIns="89642" bIns="89642" numCol="1" rtlCol="0" anchor="t" anchorCtr="0" compatLnSpc="1">
              <a:prstTxWarp prst="textNoShape">
                <a:avLst/>
              </a:prstTxWarp>
              <a:noAutofit/>
            </a:bodyPr>
            <a:lstStyle/>
            <a:p>
              <a:pPr defTabSz="914192">
                <a:spcBef>
                  <a:spcPts val="588"/>
                </a:spcBef>
              </a:pPr>
              <a:r>
                <a:rPr lang="en-IN" b="1" dirty="0">
                  <a:solidFill>
                    <a:srgbClr val="FFFFFF"/>
                  </a:solidFill>
                  <a:cs typeface="Segoe UI Semibold" panose="020B0702040204020203" pitchFamily="34" charset="0"/>
                </a:rPr>
                <a:t>VPN </a:t>
              </a:r>
            </a:p>
            <a:p>
              <a:pPr defTabSz="914192">
                <a:spcBef>
                  <a:spcPts val="588"/>
                </a:spcBef>
              </a:pPr>
              <a:r>
                <a:rPr lang="en-US" sz="1765" dirty="0">
                  <a:solidFill>
                    <a:srgbClr val="FFFFFF"/>
                  </a:solidFill>
                  <a:cs typeface="Segoe UI Semibold" panose="020B0702040204020203" pitchFamily="34" charset="0"/>
                </a:rPr>
                <a:t>Customers can securely connect to a virtual network from anywhere</a:t>
              </a:r>
              <a:r>
                <a:rPr lang="en-IN" sz="1765" dirty="0">
                  <a:solidFill>
                    <a:srgbClr val="FFFFFF"/>
                  </a:solidFill>
                  <a:cs typeface="Segoe UI Semibold" panose="020B0702040204020203" pitchFamily="34" charset="0"/>
                </a:rPr>
                <a:t>.</a:t>
              </a:r>
            </a:p>
          </p:txBody>
        </p:sp>
        <p:sp>
          <p:nvSpPr>
            <p:cNvPr id="200" name="Rectangle 199"/>
            <p:cNvSpPr/>
            <p:nvPr/>
          </p:nvSpPr>
          <p:spPr bwMode="auto">
            <a:xfrm>
              <a:off x="6246673" y="4892027"/>
              <a:ext cx="2779637" cy="54864"/>
            </a:xfrm>
            <a:prstGeom prst="rect">
              <a:avLst/>
            </a:prstGeom>
            <a:noFill/>
          </p:spPr>
          <p:txBody>
            <a:bodyPr wrap="square" lIns="89642" tIns="89642" rIns="89642" bIns="89642" rtlCol="0" anchor="ctr">
              <a:noAutofit/>
            </a:bodyPr>
            <a:lstStyle/>
            <a:p>
              <a:pPr defTabSz="914367" fontAlgn="base"/>
              <a:endParaRPr lang="en-IN" sz="2353" dirty="0">
                <a:solidFill>
                  <a:srgbClr val="FFFFFF"/>
                </a:solidFill>
                <a:cs typeface="Segoe UI Light"/>
              </a:endParaRPr>
            </a:p>
          </p:txBody>
        </p:sp>
      </p:grpSp>
      <p:grpSp>
        <p:nvGrpSpPr>
          <p:cNvPr id="201" name="Group 200"/>
          <p:cNvGrpSpPr/>
          <p:nvPr/>
        </p:nvGrpSpPr>
        <p:grpSpPr>
          <a:xfrm>
            <a:off x="8898959" y="2377182"/>
            <a:ext cx="2724995" cy="2472950"/>
            <a:chOff x="9077401" y="2424353"/>
            <a:chExt cx="2779637" cy="2522538"/>
          </a:xfrm>
        </p:grpSpPr>
        <p:sp>
          <p:nvSpPr>
            <p:cNvPr id="202" name="Rectangle 201"/>
            <p:cNvSpPr/>
            <p:nvPr/>
          </p:nvSpPr>
          <p:spPr bwMode="auto">
            <a:xfrm>
              <a:off x="9077401" y="2424353"/>
              <a:ext cx="2779637" cy="2522538"/>
            </a:xfrm>
            <a:prstGeom prst="rect">
              <a:avLst/>
            </a:prstGeom>
            <a:solidFill>
              <a:srgbClr val="1D438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89642" tIns="89642" rIns="89642" bIns="89642" numCol="1" rtlCol="0" anchor="t" anchorCtr="0" compatLnSpc="1">
              <a:prstTxWarp prst="textNoShape">
                <a:avLst/>
              </a:prstTxWarp>
              <a:noAutofit/>
            </a:bodyPr>
            <a:lstStyle/>
            <a:p>
              <a:pPr defTabSz="914192">
                <a:spcBef>
                  <a:spcPts val="588"/>
                </a:spcBef>
              </a:pPr>
              <a:r>
                <a:rPr lang="en-IN" b="1" dirty="0">
                  <a:solidFill>
                    <a:srgbClr val="FFFFFF"/>
                  </a:solidFill>
                  <a:cs typeface="Segoe UI Semibold" panose="020B0702040204020203" pitchFamily="34" charset="0"/>
                </a:rPr>
                <a:t>ExpressRoute</a:t>
              </a:r>
            </a:p>
            <a:p>
              <a:pPr defTabSz="914192">
                <a:spcBef>
                  <a:spcPts val="588"/>
                </a:spcBef>
              </a:pPr>
              <a:r>
                <a:rPr lang="en-US" sz="1765" dirty="0">
                  <a:solidFill>
                    <a:srgbClr val="FFFFFF"/>
                  </a:solidFill>
                </a:rPr>
                <a:t>Customers can create private connections between Azure datacenters and infrastructure that’s on your premises or in a colocation environment</a:t>
              </a:r>
              <a:r>
                <a:rPr lang="en-IN" sz="1568" dirty="0">
                  <a:solidFill>
                    <a:srgbClr val="FFFFFF"/>
                  </a:solidFill>
                  <a:cs typeface="Segoe UI Semibold" panose="020B0702040204020203" pitchFamily="34" charset="0"/>
                </a:rPr>
                <a:t>. </a:t>
              </a:r>
            </a:p>
          </p:txBody>
        </p:sp>
        <p:sp>
          <p:nvSpPr>
            <p:cNvPr id="203" name="Rectangle 202"/>
            <p:cNvSpPr/>
            <p:nvPr/>
          </p:nvSpPr>
          <p:spPr bwMode="auto">
            <a:xfrm>
              <a:off x="9077401" y="4892027"/>
              <a:ext cx="2779637" cy="54864"/>
            </a:xfrm>
            <a:prstGeom prst="rect">
              <a:avLst/>
            </a:prstGeom>
            <a:noFill/>
          </p:spPr>
          <p:txBody>
            <a:bodyPr wrap="square" lIns="89642" tIns="89642" rIns="89642" bIns="89642" rtlCol="0" anchor="ctr">
              <a:noAutofit/>
            </a:bodyPr>
            <a:lstStyle/>
            <a:p>
              <a:pPr defTabSz="914367" fontAlgn="base"/>
              <a:endParaRPr lang="en-IN" sz="2353" dirty="0">
                <a:solidFill>
                  <a:srgbClr val="FFFFFF"/>
                </a:solidFill>
                <a:cs typeface="Segoe UI Light"/>
              </a:endParaRPr>
            </a:p>
          </p:txBody>
        </p:sp>
      </p:grpSp>
      <p:sp>
        <p:nvSpPr>
          <p:cNvPr id="205" name="Rectangle 204"/>
          <p:cNvSpPr/>
          <p:nvPr/>
        </p:nvSpPr>
        <p:spPr bwMode="auto">
          <a:xfrm>
            <a:off x="1" y="4850132"/>
            <a:ext cx="12192000" cy="2007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06" name="Group 205"/>
          <p:cNvGrpSpPr/>
          <p:nvPr/>
        </p:nvGrpSpPr>
        <p:grpSpPr>
          <a:xfrm>
            <a:off x="1" y="4954582"/>
            <a:ext cx="12192000" cy="1506340"/>
            <a:chOff x="0" y="5465752"/>
            <a:chExt cx="12436475" cy="1536546"/>
          </a:xfrm>
        </p:grpSpPr>
        <p:grpSp>
          <p:nvGrpSpPr>
            <p:cNvPr id="207" name="Group 206"/>
            <p:cNvGrpSpPr/>
            <p:nvPr/>
          </p:nvGrpSpPr>
          <p:grpSpPr>
            <a:xfrm>
              <a:off x="0" y="5534025"/>
              <a:ext cx="12436475" cy="1468273"/>
              <a:chOff x="0" y="5534025"/>
              <a:chExt cx="12436475" cy="1468273"/>
            </a:xfrm>
          </p:grpSpPr>
          <p:sp>
            <p:nvSpPr>
              <p:cNvPr id="335" name="Rectangle 334"/>
              <p:cNvSpPr>
                <a:spLocks noChangeArrowheads="1"/>
              </p:cNvSpPr>
              <p:nvPr/>
            </p:nvSpPr>
            <p:spPr bwMode="auto">
              <a:xfrm>
                <a:off x="2029099" y="6931760"/>
                <a:ext cx="10407376"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36" name="Freeform 335"/>
              <p:cNvSpPr>
                <a:spLocks/>
              </p:cNvSpPr>
              <p:nvPr/>
            </p:nvSpPr>
            <p:spPr bwMode="auto">
              <a:xfrm>
                <a:off x="634857" y="6279781"/>
                <a:ext cx="850079" cy="714744"/>
              </a:xfrm>
              <a:custGeom>
                <a:avLst/>
                <a:gdLst>
                  <a:gd name="T0" fmla="*/ 332 w 603"/>
                  <a:gd name="T1" fmla="*/ 86 h 507"/>
                  <a:gd name="T2" fmla="*/ 332 w 603"/>
                  <a:gd name="T3" fmla="*/ 0 h 507"/>
                  <a:gd name="T4" fmla="*/ 398 w 603"/>
                  <a:gd name="T5" fmla="*/ 0 h 507"/>
                  <a:gd name="T6" fmla="*/ 398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2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2" y="86"/>
                    </a:moveTo>
                    <a:lnTo>
                      <a:pt x="332" y="0"/>
                    </a:lnTo>
                    <a:lnTo>
                      <a:pt x="398" y="0"/>
                    </a:lnTo>
                    <a:lnTo>
                      <a:pt x="398"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2" y="86"/>
                    </a:lnTo>
                    <a:close/>
                  </a:path>
                </a:pathLst>
              </a:custGeom>
              <a:solidFill>
                <a:sysClr val="window" lastClr="FFFFFF">
                  <a:lumMod val="75000"/>
                </a:sysClr>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37" name="Freeform 336"/>
              <p:cNvSpPr>
                <a:spLocks/>
              </p:cNvSpPr>
              <p:nvPr/>
            </p:nvSpPr>
            <p:spPr bwMode="auto">
              <a:xfrm>
                <a:off x="1525952" y="6279781"/>
                <a:ext cx="850079" cy="714744"/>
              </a:xfrm>
              <a:custGeom>
                <a:avLst/>
                <a:gdLst>
                  <a:gd name="T0" fmla="*/ 333 w 603"/>
                  <a:gd name="T1" fmla="*/ 86 h 507"/>
                  <a:gd name="T2" fmla="*/ 333 w 603"/>
                  <a:gd name="T3" fmla="*/ 0 h 507"/>
                  <a:gd name="T4" fmla="*/ 397 w 603"/>
                  <a:gd name="T5" fmla="*/ 0 h 507"/>
                  <a:gd name="T6" fmla="*/ 397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3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3" y="86"/>
                    </a:moveTo>
                    <a:lnTo>
                      <a:pt x="333" y="0"/>
                    </a:lnTo>
                    <a:lnTo>
                      <a:pt x="397" y="0"/>
                    </a:lnTo>
                    <a:lnTo>
                      <a:pt x="397"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3" y="86"/>
                    </a:lnTo>
                    <a:close/>
                  </a:path>
                </a:pathLst>
              </a:custGeom>
              <a:solidFill>
                <a:sysClr val="window" lastClr="FFFFFF">
                  <a:lumMod val="75000"/>
                </a:sysClr>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38" name="Freeform 337"/>
              <p:cNvSpPr>
                <a:spLocks/>
              </p:cNvSpPr>
              <p:nvPr/>
            </p:nvSpPr>
            <p:spPr bwMode="auto">
              <a:xfrm>
                <a:off x="186557" y="6279781"/>
                <a:ext cx="850079" cy="714744"/>
              </a:xfrm>
              <a:custGeom>
                <a:avLst/>
                <a:gdLst>
                  <a:gd name="T0" fmla="*/ 333 w 603"/>
                  <a:gd name="T1" fmla="*/ 86 h 507"/>
                  <a:gd name="T2" fmla="*/ 333 w 603"/>
                  <a:gd name="T3" fmla="*/ 0 h 507"/>
                  <a:gd name="T4" fmla="*/ 397 w 603"/>
                  <a:gd name="T5" fmla="*/ 0 h 507"/>
                  <a:gd name="T6" fmla="*/ 397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3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3" y="86"/>
                    </a:moveTo>
                    <a:lnTo>
                      <a:pt x="333" y="0"/>
                    </a:lnTo>
                    <a:lnTo>
                      <a:pt x="397" y="0"/>
                    </a:lnTo>
                    <a:lnTo>
                      <a:pt x="397"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3" y="86"/>
                    </a:lnTo>
                    <a:close/>
                  </a:path>
                </a:pathLst>
              </a:custGeom>
              <a:solidFill>
                <a:sysClr val="window" lastClr="FFFFFF">
                  <a:lumMod val="75000"/>
                </a:sysClr>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39" name="Rectangle 338"/>
              <p:cNvSpPr>
                <a:spLocks noChangeArrowheads="1"/>
              </p:cNvSpPr>
              <p:nvPr/>
            </p:nvSpPr>
            <p:spPr bwMode="auto">
              <a:xfrm>
                <a:off x="1217084" y="5999242"/>
                <a:ext cx="848669" cy="29605"/>
              </a:xfrm>
              <a:prstGeom prst="rect">
                <a:avLst/>
              </a:prstGeom>
              <a:solidFill>
                <a:srgbClr val="ED7D3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grpSp>
            <p:nvGrpSpPr>
              <p:cNvPr id="340" name="Group 339"/>
              <p:cNvGrpSpPr/>
              <p:nvPr/>
            </p:nvGrpSpPr>
            <p:grpSpPr>
              <a:xfrm>
                <a:off x="1255147" y="6028847"/>
                <a:ext cx="773952" cy="965678"/>
                <a:chOff x="2169720" y="5159816"/>
                <a:chExt cx="1075706" cy="1342184"/>
              </a:xfrm>
            </p:grpSpPr>
            <p:sp>
              <p:nvSpPr>
                <p:cNvPr id="360" name="Rectangle 359"/>
                <p:cNvSpPr>
                  <a:spLocks noChangeArrowheads="1"/>
                </p:cNvSpPr>
                <p:nvPr/>
              </p:nvSpPr>
              <p:spPr bwMode="auto">
                <a:xfrm>
                  <a:off x="2169720" y="5159816"/>
                  <a:ext cx="1075706" cy="1342184"/>
                </a:xfrm>
                <a:prstGeom prst="rect">
                  <a:avLst/>
                </a:prstGeom>
                <a:solidFill>
                  <a:srgbClr val="ED7D3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61" name="Rectangle 360"/>
                <p:cNvSpPr>
                  <a:spLocks noChangeArrowheads="1"/>
                </p:cNvSpPr>
                <p:nvPr/>
              </p:nvSpPr>
              <p:spPr bwMode="auto">
                <a:xfrm>
                  <a:off x="2761456" y="6229644"/>
                  <a:ext cx="139116" cy="272356"/>
                </a:xfrm>
                <a:prstGeom prst="rect">
                  <a:avLst/>
                </a:prstGeom>
                <a:solidFill>
                  <a:srgbClr val="E34F24"/>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62" name="Rectangle 361"/>
                <p:cNvSpPr>
                  <a:spLocks noChangeArrowheads="1"/>
                </p:cNvSpPr>
                <p:nvPr/>
              </p:nvSpPr>
              <p:spPr bwMode="auto">
                <a:xfrm>
                  <a:off x="2518492" y="6229644"/>
                  <a:ext cx="141077" cy="272356"/>
                </a:xfrm>
                <a:prstGeom prst="rect">
                  <a:avLst/>
                </a:prstGeom>
                <a:solidFill>
                  <a:srgbClr val="E34F24"/>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63" name="Rectangle 362"/>
                <p:cNvSpPr>
                  <a:spLocks noChangeArrowheads="1"/>
                </p:cNvSpPr>
                <p:nvPr/>
              </p:nvSpPr>
              <p:spPr bwMode="auto">
                <a:xfrm>
                  <a:off x="2277486" y="5281298"/>
                  <a:ext cx="866052" cy="139117"/>
                </a:xfrm>
                <a:prstGeom prst="rect">
                  <a:avLst/>
                </a:prstGeom>
                <a:solidFill>
                  <a:srgbClr val="E34F24"/>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64" name="Rectangle 363"/>
                <p:cNvSpPr>
                  <a:spLocks noChangeArrowheads="1"/>
                </p:cNvSpPr>
                <p:nvPr/>
              </p:nvSpPr>
              <p:spPr bwMode="auto">
                <a:xfrm>
                  <a:off x="2277486" y="5522304"/>
                  <a:ext cx="866052" cy="141077"/>
                </a:xfrm>
                <a:prstGeom prst="rect">
                  <a:avLst/>
                </a:prstGeom>
                <a:solidFill>
                  <a:srgbClr val="E34F24"/>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65" name="Rectangle 364"/>
                <p:cNvSpPr>
                  <a:spLocks noChangeArrowheads="1"/>
                </p:cNvSpPr>
                <p:nvPr/>
              </p:nvSpPr>
              <p:spPr bwMode="auto">
                <a:xfrm>
                  <a:off x="2277486" y="5763309"/>
                  <a:ext cx="866052" cy="141077"/>
                </a:xfrm>
                <a:prstGeom prst="rect">
                  <a:avLst/>
                </a:prstGeom>
                <a:solidFill>
                  <a:srgbClr val="E34F24"/>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66" name="Rectangle 365"/>
                <p:cNvSpPr>
                  <a:spLocks noChangeArrowheads="1"/>
                </p:cNvSpPr>
                <p:nvPr/>
              </p:nvSpPr>
              <p:spPr bwMode="auto">
                <a:xfrm>
                  <a:off x="2277486" y="6004315"/>
                  <a:ext cx="866052" cy="141077"/>
                </a:xfrm>
                <a:prstGeom prst="rect">
                  <a:avLst/>
                </a:prstGeom>
                <a:solidFill>
                  <a:srgbClr val="E34F24"/>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grpSp>
          <p:sp>
            <p:nvSpPr>
              <p:cNvPr id="341" name="Rectangle 340"/>
              <p:cNvSpPr>
                <a:spLocks noChangeArrowheads="1"/>
              </p:cNvSpPr>
              <p:nvPr/>
            </p:nvSpPr>
            <p:spPr bwMode="auto">
              <a:xfrm>
                <a:off x="104698" y="6778833"/>
                <a:ext cx="45112" cy="16494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2" name="Oval 341"/>
              <p:cNvSpPr>
                <a:spLocks noChangeArrowheads="1"/>
              </p:cNvSpPr>
              <p:nvPr/>
            </p:nvSpPr>
            <p:spPr bwMode="auto">
              <a:xfrm>
                <a:off x="18703" y="6632219"/>
                <a:ext cx="219921" cy="219921"/>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3" name="Oval 342"/>
              <p:cNvSpPr>
                <a:spLocks noChangeArrowheads="1"/>
              </p:cNvSpPr>
              <p:nvPr/>
            </p:nvSpPr>
            <p:spPr bwMode="auto">
              <a:xfrm>
                <a:off x="46898" y="6519439"/>
                <a:ext cx="163531" cy="1607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4" name="Rectangle 343"/>
              <p:cNvSpPr>
                <a:spLocks noChangeArrowheads="1"/>
              </p:cNvSpPr>
              <p:nvPr/>
            </p:nvSpPr>
            <p:spPr bwMode="auto">
              <a:xfrm>
                <a:off x="1380614" y="5879414"/>
                <a:ext cx="300276" cy="119829"/>
              </a:xfrm>
              <a:prstGeom prst="rect">
                <a:avLst/>
              </a:prstGeom>
              <a:solidFill>
                <a:sysClr val="window" lastClr="FFFFFF">
                  <a:lumMod val="75000"/>
                </a:sysClr>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5" name="Rectangle 344"/>
              <p:cNvSpPr>
                <a:spLocks noChangeArrowheads="1"/>
              </p:cNvSpPr>
              <p:nvPr/>
            </p:nvSpPr>
            <p:spPr bwMode="auto">
              <a:xfrm>
                <a:off x="312025" y="5683459"/>
                <a:ext cx="772542" cy="1311066"/>
              </a:xfrm>
              <a:prstGeom prst="rect">
                <a:avLst/>
              </a:prstGeom>
              <a:solidFill>
                <a:srgbClr val="0171B0"/>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6" name="Rectangle 345"/>
              <p:cNvSpPr>
                <a:spLocks noChangeArrowheads="1"/>
              </p:cNvSpPr>
              <p:nvPr/>
            </p:nvSpPr>
            <p:spPr bwMode="auto">
              <a:xfrm>
                <a:off x="272552" y="5655264"/>
                <a:ext cx="850079" cy="28195"/>
              </a:xfrm>
              <a:prstGeom prst="rect">
                <a:avLst/>
              </a:prstGeom>
              <a:solidFill>
                <a:srgbClr val="0171B0"/>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7" name="Rectangle 346"/>
              <p:cNvSpPr>
                <a:spLocks noChangeArrowheads="1"/>
              </p:cNvSpPr>
              <p:nvPr/>
            </p:nvSpPr>
            <p:spPr bwMode="auto">
              <a:xfrm>
                <a:off x="736359" y="6798570"/>
                <a:ext cx="101502" cy="195955"/>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8" name="Rectangle 347"/>
              <p:cNvSpPr>
                <a:spLocks noChangeArrowheads="1"/>
              </p:cNvSpPr>
              <p:nvPr/>
            </p:nvSpPr>
            <p:spPr bwMode="auto">
              <a:xfrm>
                <a:off x="561551" y="6798570"/>
                <a:ext cx="100092" cy="195955"/>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49" name="Rectangle 348"/>
              <p:cNvSpPr>
                <a:spLocks noChangeArrowheads="1"/>
              </p:cNvSpPr>
              <p:nvPr/>
            </p:nvSpPr>
            <p:spPr bwMode="auto">
              <a:xfrm>
                <a:off x="386742" y="6116251"/>
                <a:ext cx="624518" cy="100092"/>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0" name="Rectangle 349"/>
              <p:cNvSpPr>
                <a:spLocks noChangeArrowheads="1"/>
              </p:cNvSpPr>
              <p:nvPr/>
            </p:nvSpPr>
            <p:spPr bwMode="auto">
              <a:xfrm>
                <a:off x="386742" y="6289650"/>
                <a:ext cx="624518" cy="101502"/>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1" name="Rectangle 350"/>
              <p:cNvSpPr>
                <a:spLocks noChangeArrowheads="1"/>
              </p:cNvSpPr>
              <p:nvPr/>
            </p:nvSpPr>
            <p:spPr bwMode="auto">
              <a:xfrm>
                <a:off x="386742" y="6463049"/>
                <a:ext cx="624518" cy="101502"/>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2" name="Rectangle 351"/>
              <p:cNvSpPr>
                <a:spLocks noChangeArrowheads="1"/>
              </p:cNvSpPr>
              <p:nvPr/>
            </p:nvSpPr>
            <p:spPr bwMode="auto">
              <a:xfrm>
                <a:off x="386742" y="6636449"/>
                <a:ext cx="624518" cy="101502"/>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3" name="Rectangle 352"/>
              <p:cNvSpPr>
                <a:spLocks noChangeArrowheads="1"/>
              </p:cNvSpPr>
              <p:nvPr/>
            </p:nvSpPr>
            <p:spPr bwMode="auto">
              <a:xfrm>
                <a:off x="386742" y="5769453"/>
                <a:ext cx="624518" cy="100092"/>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4" name="Rectangle 353"/>
              <p:cNvSpPr>
                <a:spLocks noChangeArrowheads="1"/>
              </p:cNvSpPr>
              <p:nvPr/>
            </p:nvSpPr>
            <p:spPr bwMode="auto">
              <a:xfrm>
                <a:off x="386742" y="5942852"/>
                <a:ext cx="624518" cy="100092"/>
              </a:xfrm>
              <a:prstGeom prst="rect">
                <a:avLst/>
              </a:prstGeom>
              <a:solidFill>
                <a:srgbClr val="289FD7"/>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5" name="Rectangle 354"/>
              <p:cNvSpPr>
                <a:spLocks noChangeArrowheads="1"/>
              </p:cNvSpPr>
              <p:nvPr/>
            </p:nvSpPr>
            <p:spPr bwMode="auto">
              <a:xfrm>
                <a:off x="864646" y="5534025"/>
                <a:ext cx="93044" cy="121239"/>
              </a:xfrm>
              <a:prstGeom prst="rect">
                <a:avLst/>
              </a:prstGeom>
              <a:solidFill>
                <a:sysClr val="window" lastClr="FFFFFF">
                  <a:lumMod val="75000"/>
                </a:sysClr>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6" name="Rectangle 355"/>
              <p:cNvSpPr>
                <a:spLocks noChangeArrowheads="1"/>
              </p:cNvSpPr>
              <p:nvPr/>
            </p:nvSpPr>
            <p:spPr bwMode="auto">
              <a:xfrm>
                <a:off x="740588" y="5534025"/>
                <a:ext cx="91633" cy="121239"/>
              </a:xfrm>
              <a:prstGeom prst="rect">
                <a:avLst/>
              </a:prstGeom>
              <a:solidFill>
                <a:sysClr val="window" lastClr="FFFFFF">
                  <a:lumMod val="75000"/>
                </a:sysClr>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7" name="Freeform 356"/>
              <p:cNvSpPr>
                <a:spLocks/>
              </p:cNvSpPr>
              <p:nvPr/>
            </p:nvSpPr>
            <p:spPr bwMode="auto">
              <a:xfrm>
                <a:off x="1827505" y="5779322"/>
                <a:ext cx="201594" cy="219921"/>
              </a:xfrm>
              <a:custGeom>
                <a:avLst/>
                <a:gdLst>
                  <a:gd name="T0" fmla="*/ 71 w 143"/>
                  <a:gd name="T1" fmla="*/ 0 h 156"/>
                  <a:gd name="T2" fmla="*/ 71 w 143"/>
                  <a:gd name="T3" fmla="*/ 0 h 156"/>
                  <a:gd name="T4" fmla="*/ 0 w 143"/>
                  <a:gd name="T5" fmla="*/ 156 h 156"/>
                  <a:gd name="T6" fmla="*/ 143 w 143"/>
                  <a:gd name="T7" fmla="*/ 156 h 156"/>
                  <a:gd name="T8" fmla="*/ 71 w 143"/>
                  <a:gd name="T9" fmla="*/ 0 h 156"/>
                </a:gdLst>
                <a:ahLst/>
                <a:cxnLst>
                  <a:cxn ang="0">
                    <a:pos x="T0" y="T1"/>
                  </a:cxn>
                  <a:cxn ang="0">
                    <a:pos x="T2" y="T3"/>
                  </a:cxn>
                  <a:cxn ang="0">
                    <a:pos x="T4" y="T5"/>
                  </a:cxn>
                  <a:cxn ang="0">
                    <a:pos x="T6" y="T7"/>
                  </a:cxn>
                  <a:cxn ang="0">
                    <a:pos x="T8" y="T9"/>
                  </a:cxn>
                </a:cxnLst>
                <a:rect l="0" t="0" r="r" b="b"/>
                <a:pathLst>
                  <a:path w="143" h="156">
                    <a:moveTo>
                      <a:pt x="71" y="0"/>
                    </a:moveTo>
                    <a:lnTo>
                      <a:pt x="71" y="0"/>
                    </a:lnTo>
                    <a:lnTo>
                      <a:pt x="0" y="156"/>
                    </a:lnTo>
                    <a:lnTo>
                      <a:pt x="143" y="156"/>
                    </a:lnTo>
                    <a:lnTo>
                      <a:pt x="71" y="0"/>
                    </a:lnTo>
                    <a:close/>
                  </a:path>
                </a:pathLst>
              </a:custGeom>
              <a:solidFill>
                <a:srgbClr val="ED7D3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8" name="Rectangle 357"/>
              <p:cNvSpPr>
                <a:spLocks noChangeArrowheads="1"/>
              </p:cNvSpPr>
              <p:nvPr/>
            </p:nvSpPr>
            <p:spPr bwMode="auto">
              <a:xfrm>
                <a:off x="0" y="6931759"/>
                <a:ext cx="312025"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sp>
            <p:nvSpPr>
              <p:cNvPr id="359" name="Rectangle 358"/>
              <p:cNvSpPr>
                <a:spLocks noChangeArrowheads="1"/>
              </p:cNvSpPr>
              <p:nvPr/>
            </p:nvSpPr>
            <p:spPr bwMode="auto">
              <a:xfrm>
                <a:off x="1084567" y="6923987"/>
                <a:ext cx="170580"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dirty="0">
                  <a:solidFill>
                    <a:srgbClr val="000000"/>
                  </a:solidFill>
                </a:endParaRPr>
              </a:p>
            </p:txBody>
          </p:sp>
        </p:grpSp>
        <p:grpSp>
          <p:nvGrpSpPr>
            <p:cNvPr id="208" name="Group 207"/>
            <p:cNvGrpSpPr/>
            <p:nvPr/>
          </p:nvGrpSpPr>
          <p:grpSpPr>
            <a:xfrm>
              <a:off x="9960632" y="5465752"/>
              <a:ext cx="2213418" cy="1528772"/>
              <a:chOff x="9960632" y="5465752"/>
              <a:chExt cx="2213418" cy="1528772"/>
            </a:xfrm>
          </p:grpSpPr>
          <p:grpSp>
            <p:nvGrpSpPr>
              <p:cNvPr id="209" name="Group 208"/>
              <p:cNvGrpSpPr/>
              <p:nvPr/>
            </p:nvGrpSpPr>
            <p:grpSpPr>
              <a:xfrm>
                <a:off x="9960632" y="5769453"/>
                <a:ext cx="1013174" cy="1225071"/>
                <a:chOff x="-942184" y="831370"/>
                <a:chExt cx="2176247" cy="2631390"/>
              </a:xfrm>
            </p:grpSpPr>
            <p:sp>
              <p:nvSpPr>
                <p:cNvPr id="219" name="Rectangle 8"/>
                <p:cNvSpPr>
                  <a:spLocks noChangeArrowheads="1"/>
                </p:cNvSpPr>
                <p:nvPr/>
              </p:nvSpPr>
              <p:spPr bwMode="auto">
                <a:xfrm>
                  <a:off x="-371295" y="2657463"/>
                  <a:ext cx="128545" cy="80529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0" name="Rectangle 9"/>
                <p:cNvSpPr>
                  <a:spLocks noChangeArrowheads="1"/>
                </p:cNvSpPr>
                <p:nvPr/>
              </p:nvSpPr>
              <p:spPr bwMode="auto">
                <a:xfrm>
                  <a:off x="-371295" y="2657463"/>
                  <a:ext cx="128545" cy="80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1" name="Rectangle 10"/>
                <p:cNvSpPr>
                  <a:spLocks noChangeArrowheads="1"/>
                </p:cNvSpPr>
                <p:nvPr/>
              </p:nvSpPr>
              <p:spPr bwMode="auto">
                <a:xfrm>
                  <a:off x="-371295" y="2804911"/>
                  <a:ext cx="64273" cy="657847"/>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2" name="Rectangle 11"/>
                <p:cNvSpPr>
                  <a:spLocks noChangeArrowheads="1"/>
                </p:cNvSpPr>
                <p:nvPr/>
              </p:nvSpPr>
              <p:spPr bwMode="auto">
                <a:xfrm>
                  <a:off x="-371295" y="2804911"/>
                  <a:ext cx="64273" cy="6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3" name="Rectangle 12"/>
                <p:cNvSpPr>
                  <a:spLocks noChangeArrowheads="1"/>
                </p:cNvSpPr>
                <p:nvPr/>
              </p:nvSpPr>
              <p:spPr bwMode="auto">
                <a:xfrm>
                  <a:off x="-942184" y="1727404"/>
                  <a:ext cx="809077" cy="10775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4" name="Rectangle 13"/>
                <p:cNvSpPr>
                  <a:spLocks noChangeArrowheads="1"/>
                </p:cNvSpPr>
                <p:nvPr/>
              </p:nvSpPr>
              <p:spPr bwMode="auto">
                <a:xfrm>
                  <a:off x="-942184" y="1727404"/>
                  <a:ext cx="809077" cy="107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5" name="Rectangle 14"/>
                <p:cNvSpPr>
                  <a:spLocks noChangeArrowheads="1"/>
                </p:cNvSpPr>
                <p:nvPr/>
              </p:nvSpPr>
              <p:spPr bwMode="auto">
                <a:xfrm>
                  <a:off x="-942184" y="2657463"/>
                  <a:ext cx="128545" cy="80151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6" name="Rectangle 15"/>
                <p:cNvSpPr>
                  <a:spLocks noChangeArrowheads="1"/>
                </p:cNvSpPr>
                <p:nvPr/>
              </p:nvSpPr>
              <p:spPr bwMode="auto">
                <a:xfrm>
                  <a:off x="-942184" y="2657463"/>
                  <a:ext cx="128545" cy="80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7" name="Freeform 16"/>
                <p:cNvSpPr>
                  <a:spLocks/>
                </p:cNvSpPr>
                <p:nvPr/>
              </p:nvSpPr>
              <p:spPr bwMode="auto">
                <a:xfrm>
                  <a:off x="-877912" y="2381469"/>
                  <a:ext cx="283556" cy="328924"/>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1 h 87"/>
                    <a:gd name="T18" fmla="*/ 32 w 75"/>
                    <a:gd name="T19" fmla="*/ 41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1"/>
                      </a:lnTo>
                      <a:lnTo>
                        <a:pt x="32" y="41"/>
                      </a:lnTo>
                      <a:lnTo>
                        <a:pt x="3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8" name="Freeform 17"/>
                <p:cNvSpPr>
                  <a:spLocks/>
                </p:cNvSpPr>
                <p:nvPr/>
              </p:nvSpPr>
              <p:spPr bwMode="auto">
                <a:xfrm>
                  <a:off x="-877912" y="2381469"/>
                  <a:ext cx="283556" cy="328924"/>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1 h 87"/>
                    <a:gd name="T18" fmla="*/ 32 w 75"/>
                    <a:gd name="T19" fmla="*/ 41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1"/>
                      </a:lnTo>
                      <a:lnTo>
                        <a:pt x="32" y="4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9" name="Rectangle 18"/>
                <p:cNvSpPr>
                  <a:spLocks noChangeArrowheads="1"/>
                </p:cNvSpPr>
                <p:nvPr/>
              </p:nvSpPr>
              <p:spPr bwMode="auto">
                <a:xfrm>
                  <a:off x="-877912" y="2657463"/>
                  <a:ext cx="64273" cy="5293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0" name="Rectangle 19"/>
                <p:cNvSpPr>
                  <a:spLocks noChangeArrowheads="1"/>
                </p:cNvSpPr>
                <p:nvPr/>
              </p:nvSpPr>
              <p:spPr bwMode="auto">
                <a:xfrm>
                  <a:off x="-877912" y="2657463"/>
                  <a:ext cx="64273" cy="5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1" name="Freeform 20"/>
                <p:cNvSpPr>
                  <a:spLocks/>
                </p:cNvSpPr>
                <p:nvPr/>
              </p:nvSpPr>
              <p:spPr bwMode="auto">
                <a:xfrm>
                  <a:off x="-813639" y="2804911"/>
                  <a:ext cx="3782" cy="548207"/>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48B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2" name="Freeform 21"/>
                <p:cNvSpPr>
                  <a:spLocks/>
                </p:cNvSpPr>
                <p:nvPr/>
              </p:nvSpPr>
              <p:spPr bwMode="auto">
                <a:xfrm>
                  <a:off x="-877912" y="3353117"/>
                  <a:ext cx="68053" cy="105860"/>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41A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3" name="Rectangle 22"/>
                <p:cNvSpPr>
                  <a:spLocks noChangeArrowheads="1"/>
                </p:cNvSpPr>
                <p:nvPr/>
              </p:nvSpPr>
              <p:spPr bwMode="auto">
                <a:xfrm>
                  <a:off x="-813639" y="2801131"/>
                  <a:ext cx="3782" cy="378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4" name="Rectangle 23"/>
                <p:cNvSpPr>
                  <a:spLocks noChangeArrowheads="1"/>
                </p:cNvSpPr>
                <p:nvPr/>
              </p:nvSpPr>
              <p:spPr bwMode="auto">
                <a:xfrm>
                  <a:off x="-813639" y="2801131"/>
                  <a:ext cx="3782"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5" name="Freeform 24"/>
                <p:cNvSpPr>
                  <a:spLocks/>
                </p:cNvSpPr>
                <p:nvPr/>
              </p:nvSpPr>
              <p:spPr bwMode="auto">
                <a:xfrm>
                  <a:off x="-877912" y="2801131"/>
                  <a:ext cx="64273" cy="657847"/>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6" name="Freeform 25"/>
                <p:cNvSpPr>
                  <a:spLocks/>
                </p:cNvSpPr>
                <p:nvPr/>
              </p:nvSpPr>
              <p:spPr bwMode="auto">
                <a:xfrm>
                  <a:off x="-877912" y="2801131"/>
                  <a:ext cx="64273" cy="657847"/>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7" name="Freeform 34"/>
                <p:cNvSpPr>
                  <a:spLocks/>
                </p:cNvSpPr>
                <p:nvPr/>
              </p:nvSpPr>
              <p:spPr bwMode="auto">
                <a:xfrm>
                  <a:off x="-329705" y="1424946"/>
                  <a:ext cx="604918" cy="601137"/>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8" name="Freeform 38"/>
                <p:cNvSpPr>
                  <a:spLocks/>
                </p:cNvSpPr>
                <p:nvPr/>
              </p:nvSpPr>
              <p:spPr bwMode="auto">
                <a:xfrm>
                  <a:off x="89955" y="3285064"/>
                  <a:ext cx="306241" cy="173913"/>
                </a:xfrm>
                <a:custGeom>
                  <a:avLst/>
                  <a:gdLst>
                    <a:gd name="T0" fmla="*/ 81 w 81"/>
                    <a:gd name="T1" fmla="*/ 35 h 46"/>
                    <a:gd name="T2" fmla="*/ 46 w 81"/>
                    <a:gd name="T3" fmla="*/ 0 h 46"/>
                    <a:gd name="T4" fmla="*/ 0 w 81"/>
                    <a:gd name="T5" fmla="*/ 0 h 46"/>
                    <a:gd name="T6" fmla="*/ 0 w 81"/>
                    <a:gd name="T7" fmla="*/ 46 h 46"/>
                    <a:gd name="T8" fmla="*/ 81 w 81"/>
                    <a:gd name="T9" fmla="*/ 46 h 46"/>
                    <a:gd name="T10" fmla="*/ 81 w 81"/>
                    <a:gd name="T11" fmla="*/ 35 h 46"/>
                  </a:gdLst>
                  <a:ahLst/>
                  <a:cxnLst>
                    <a:cxn ang="0">
                      <a:pos x="T0" y="T1"/>
                    </a:cxn>
                    <a:cxn ang="0">
                      <a:pos x="T2" y="T3"/>
                    </a:cxn>
                    <a:cxn ang="0">
                      <a:pos x="T4" y="T5"/>
                    </a:cxn>
                    <a:cxn ang="0">
                      <a:pos x="T6" y="T7"/>
                    </a:cxn>
                    <a:cxn ang="0">
                      <a:pos x="T8" y="T9"/>
                    </a:cxn>
                    <a:cxn ang="0">
                      <a:pos x="T10" y="T11"/>
                    </a:cxn>
                  </a:cxnLst>
                  <a:rect l="0" t="0" r="r" b="b"/>
                  <a:pathLst>
                    <a:path w="81" h="46">
                      <a:moveTo>
                        <a:pt x="81" y="35"/>
                      </a:moveTo>
                      <a:lnTo>
                        <a:pt x="46" y="0"/>
                      </a:lnTo>
                      <a:lnTo>
                        <a:pt x="0" y="0"/>
                      </a:lnTo>
                      <a:lnTo>
                        <a:pt x="0" y="46"/>
                      </a:lnTo>
                      <a:lnTo>
                        <a:pt x="81" y="46"/>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9" name="Freeform 39"/>
                <p:cNvSpPr>
                  <a:spLocks/>
                </p:cNvSpPr>
                <p:nvPr/>
              </p:nvSpPr>
              <p:spPr bwMode="auto">
                <a:xfrm>
                  <a:off x="89955" y="3285064"/>
                  <a:ext cx="306241" cy="173913"/>
                </a:xfrm>
                <a:custGeom>
                  <a:avLst/>
                  <a:gdLst>
                    <a:gd name="T0" fmla="*/ 81 w 81"/>
                    <a:gd name="T1" fmla="*/ 35 h 46"/>
                    <a:gd name="T2" fmla="*/ 46 w 81"/>
                    <a:gd name="T3" fmla="*/ 0 h 46"/>
                    <a:gd name="T4" fmla="*/ 0 w 81"/>
                    <a:gd name="T5" fmla="*/ 0 h 46"/>
                    <a:gd name="T6" fmla="*/ 0 w 81"/>
                    <a:gd name="T7" fmla="*/ 46 h 46"/>
                    <a:gd name="T8" fmla="*/ 81 w 81"/>
                    <a:gd name="T9" fmla="*/ 46 h 46"/>
                    <a:gd name="T10" fmla="*/ 81 w 81"/>
                    <a:gd name="T11" fmla="*/ 35 h 46"/>
                  </a:gdLst>
                  <a:ahLst/>
                  <a:cxnLst>
                    <a:cxn ang="0">
                      <a:pos x="T0" y="T1"/>
                    </a:cxn>
                    <a:cxn ang="0">
                      <a:pos x="T2" y="T3"/>
                    </a:cxn>
                    <a:cxn ang="0">
                      <a:pos x="T4" y="T5"/>
                    </a:cxn>
                    <a:cxn ang="0">
                      <a:pos x="T6" y="T7"/>
                    </a:cxn>
                    <a:cxn ang="0">
                      <a:pos x="T8" y="T9"/>
                    </a:cxn>
                    <a:cxn ang="0">
                      <a:pos x="T10" y="T11"/>
                    </a:cxn>
                  </a:cxnLst>
                  <a:rect l="0" t="0" r="r" b="b"/>
                  <a:pathLst>
                    <a:path w="81" h="46">
                      <a:moveTo>
                        <a:pt x="81" y="35"/>
                      </a:moveTo>
                      <a:lnTo>
                        <a:pt x="46" y="0"/>
                      </a:lnTo>
                      <a:lnTo>
                        <a:pt x="0" y="0"/>
                      </a:lnTo>
                      <a:lnTo>
                        <a:pt x="0" y="46"/>
                      </a:lnTo>
                      <a:lnTo>
                        <a:pt x="81" y="46"/>
                      </a:lnTo>
                      <a:lnTo>
                        <a:pt x="81"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0" name="Freeform 40"/>
                <p:cNvSpPr>
                  <a:spLocks/>
                </p:cNvSpPr>
                <p:nvPr/>
              </p:nvSpPr>
              <p:spPr bwMode="auto">
                <a:xfrm>
                  <a:off x="-756930" y="2536480"/>
                  <a:ext cx="1020798" cy="748585"/>
                </a:xfrm>
                <a:custGeom>
                  <a:avLst/>
                  <a:gdLst>
                    <a:gd name="T0" fmla="*/ 0 w 270"/>
                    <a:gd name="T1" fmla="*/ 0 h 198"/>
                    <a:gd name="T2" fmla="*/ 0 w 270"/>
                    <a:gd name="T3" fmla="*/ 46 h 198"/>
                    <a:gd name="T4" fmla="*/ 225 w 270"/>
                    <a:gd name="T5" fmla="*/ 46 h 198"/>
                    <a:gd name="T6" fmla="*/ 225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6"/>
                      </a:lnTo>
                      <a:lnTo>
                        <a:pt x="225" y="46"/>
                      </a:lnTo>
                      <a:lnTo>
                        <a:pt x="225" y="198"/>
                      </a:lnTo>
                      <a:lnTo>
                        <a:pt x="270" y="198"/>
                      </a:lnTo>
                      <a:lnTo>
                        <a:pt x="27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1" name="Freeform 41"/>
                <p:cNvSpPr>
                  <a:spLocks/>
                </p:cNvSpPr>
                <p:nvPr/>
              </p:nvSpPr>
              <p:spPr bwMode="auto">
                <a:xfrm>
                  <a:off x="-756930" y="2536480"/>
                  <a:ext cx="1020798" cy="748585"/>
                </a:xfrm>
                <a:custGeom>
                  <a:avLst/>
                  <a:gdLst>
                    <a:gd name="T0" fmla="*/ 0 w 270"/>
                    <a:gd name="T1" fmla="*/ 0 h 198"/>
                    <a:gd name="T2" fmla="*/ 0 w 270"/>
                    <a:gd name="T3" fmla="*/ 46 h 198"/>
                    <a:gd name="T4" fmla="*/ 225 w 270"/>
                    <a:gd name="T5" fmla="*/ 46 h 198"/>
                    <a:gd name="T6" fmla="*/ 225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6"/>
                      </a:lnTo>
                      <a:lnTo>
                        <a:pt x="225" y="46"/>
                      </a:lnTo>
                      <a:lnTo>
                        <a:pt x="225" y="198"/>
                      </a:lnTo>
                      <a:lnTo>
                        <a:pt x="270" y="198"/>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2" name="Rectangle 42"/>
                <p:cNvSpPr>
                  <a:spLocks noChangeArrowheads="1"/>
                </p:cNvSpPr>
                <p:nvPr/>
              </p:nvSpPr>
              <p:spPr bwMode="auto">
                <a:xfrm>
                  <a:off x="-136889" y="2570506"/>
                  <a:ext cx="170134" cy="7145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3" name="Rectangle 43"/>
                <p:cNvSpPr>
                  <a:spLocks noChangeArrowheads="1"/>
                </p:cNvSpPr>
                <p:nvPr/>
              </p:nvSpPr>
              <p:spPr bwMode="auto">
                <a:xfrm>
                  <a:off x="-136889" y="2570506"/>
                  <a:ext cx="170134" cy="71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4" name="Rectangle 45"/>
                <p:cNvSpPr>
                  <a:spLocks noChangeArrowheads="1"/>
                </p:cNvSpPr>
                <p:nvPr/>
              </p:nvSpPr>
              <p:spPr bwMode="auto">
                <a:xfrm>
                  <a:off x="142885" y="3285064"/>
                  <a:ext cx="41590" cy="17391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5" name="Rectangle 46"/>
                <p:cNvSpPr>
                  <a:spLocks noChangeArrowheads="1"/>
                </p:cNvSpPr>
                <p:nvPr/>
              </p:nvSpPr>
              <p:spPr bwMode="auto">
                <a:xfrm>
                  <a:off x="142885" y="3285064"/>
                  <a:ext cx="41590" cy="1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6" name="Rectangle 47"/>
                <p:cNvSpPr>
                  <a:spLocks noChangeArrowheads="1"/>
                </p:cNvSpPr>
                <p:nvPr/>
              </p:nvSpPr>
              <p:spPr bwMode="auto">
                <a:xfrm>
                  <a:off x="142885" y="2627217"/>
                  <a:ext cx="41590" cy="65784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7" name="Rectangle 48"/>
                <p:cNvSpPr>
                  <a:spLocks noChangeArrowheads="1"/>
                </p:cNvSpPr>
                <p:nvPr/>
              </p:nvSpPr>
              <p:spPr bwMode="auto">
                <a:xfrm>
                  <a:off x="142885" y="2627217"/>
                  <a:ext cx="41590" cy="6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8" name="Freeform 49"/>
                <p:cNvSpPr>
                  <a:spLocks/>
                </p:cNvSpPr>
                <p:nvPr/>
              </p:nvSpPr>
              <p:spPr bwMode="auto">
                <a:xfrm>
                  <a:off x="-136889" y="3285064"/>
                  <a:ext cx="272212" cy="173913"/>
                </a:xfrm>
                <a:custGeom>
                  <a:avLst/>
                  <a:gdLst>
                    <a:gd name="T0" fmla="*/ 72 w 72"/>
                    <a:gd name="T1" fmla="*/ 35 h 46"/>
                    <a:gd name="T2" fmla="*/ 46 w 72"/>
                    <a:gd name="T3" fmla="*/ 0 h 46"/>
                    <a:gd name="T4" fmla="*/ 0 w 72"/>
                    <a:gd name="T5" fmla="*/ 0 h 46"/>
                    <a:gd name="T6" fmla="*/ 0 w 72"/>
                    <a:gd name="T7" fmla="*/ 46 h 46"/>
                    <a:gd name="T8" fmla="*/ 72 w 72"/>
                    <a:gd name="T9" fmla="*/ 46 h 46"/>
                    <a:gd name="T10" fmla="*/ 72 w 72"/>
                    <a:gd name="T11" fmla="*/ 35 h 46"/>
                  </a:gdLst>
                  <a:ahLst/>
                  <a:cxnLst>
                    <a:cxn ang="0">
                      <a:pos x="T0" y="T1"/>
                    </a:cxn>
                    <a:cxn ang="0">
                      <a:pos x="T2" y="T3"/>
                    </a:cxn>
                    <a:cxn ang="0">
                      <a:pos x="T4" y="T5"/>
                    </a:cxn>
                    <a:cxn ang="0">
                      <a:pos x="T6" y="T7"/>
                    </a:cxn>
                    <a:cxn ang="0">
                      <a:pos x="T8" y="T9"/>
                    </a:cxn>
                    <a:cxn ang="0">
                      <a:pos x="T10" y="T11"/>
                    </a:cxn>
                  </a:cxnLst>
                  <a:rect l="0" t="0" r="r" b="b"/>
                  <a:pathLst>
                    <a:path w="72" h="46">
                      <a:moveTo>
                        <a:pt x="72" y="35"/>
                      </a:moveTo>
                      <a:lnTo>
                        <a:pt x="46" y="0"/>
                      </a:lnTo>
                      <a:lnTo>
                        <a:pt x="0" y="0"/>
                      </a:lnTo>
                      <a:lnTo>
                        <a:pt x="0" y="46"/>
                      </a:lnTo>
                      <a:lnTo>
                        <a:pt x="72" y="46"/>
                      </a:lnTo>
                      <a:lnTo>
                        <a:pt x="72"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49" name="Freeform 50"/>
                <p:cNvSpPr>
                  <a:spLocks/>
                </p:cNvSpPr>
                <p:nvPr/>
              </p:nvSpPr>
              <p:spPr bwMode="auto">
                <a:xfrm>
                  <a:off x="-136889" y="3285064"/>
                  <a:ext cx="272212" cy="173913"/>
                </a:xfrm>
                <a:custGeom>
                  <a:avLst/>
                  <a:gdLst>
                    <a:gd name="T0" fmla="*/ 72 w 72"/>
                    <a:gd name="T1" fmla="*/ 35 h 46"/>
                    <a:gd name="T2" fmla="*/ 46 w 72"/>
                    <a:gd name="T3" fmla="*/ 0 h 46"/>
                    <a:gd name="T4" fmla="*/ 0 w 72"/>
                    <a:gd name="T5" fmla="*/ 0 h 46"/>
                    <a:gd name="T6" fmla="*/ 0 w 72"/>
                    <a:gd name="T7" fmla="*/ 46 h 46"/>
                    <a:gd name="T8" fmla="*/ 72 w 72"/>
                    <a:gd name="T9" fmla="*/ 46 h 46"/>
                    <a:gd name="T10" fmla="*/ 72 w 72"/>
                    <a:gd name="T11" fmla="*/ 35 h 46"/>
                  </a:gdLst>
                  <a:ahLst/>
                  <a:cxnLst>
                    <a:cxn ang="0">
                      <a:pos x="T0" y="T1"/>
                    </a:cxn>
                    <a:cxn ang="0">
                      <a:pos x="T2" y="T3"/>
                    </a:cxn>
                    <a:cxn ang="0">
                      <a:pos x="T4" y="T5"/>
                    </a:cxn>
                    <a:cxn ang="0">
                      <a:pos x="T6" y="T7"/>
                    </a:cxn>
                    <a:cxn ang="0">
                      <a:pos x="T8" y="T9"/>
                    </a:cxn>
                    <a:cxn ang="0">
                      <a:pos x="T10" y="T11"/>
                    </a:cxn>
                  </a:cxnLst>
                  <a:rect l="0" t="0" r="r" b="b"/>
                  <a:pathLst>
                    <a:path w="72" h="46">
                      <a:moveTo>
                        <a:pt x="72" y="35"/>
                      </a:moveTo>
                      <a:lnTo>
                        <a:pt x="46" y="0"/>
                      </a:lnTo>
                      <a:lnTo>
                        <a:pt x="0" y="0"/>
                      </a:lnTo>
                      <a:lnTo>
                        <a:pt x="0" y="46"/>
                      </a:lnTo>
                      <a:lnTo>
                        <a:pt x="72" y="46"/>
                      </a:lnTo>
                      <a:lnTo>
                        <a:pt x="7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0" name="Rectangle 51"/>
                <p:cNvSpPr>
                  <a:spLocks noChangeArrowheads="1"/>
                </p:cNvSpPr>
                <p:nvPr/>
              </p:nvSpPr>
              <p:spPr bwMode="auto">
                <a:xfrm>
                  <a:off x="-189819" y="2710394"/>
                  <a:ext cx="52931" cy="378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1" name="Rectangle 52"/>
                <p:cNvSpPr>
                  <a:spLocks noChangeArrowheads="1"/>
                </p:cNvSpPr>
                <p:nvPr/>
              </p:nvSpPr>
              <p:spPr bwMode="auto">
                <a:xfrm>
                  <a:off x="-189819" y="2710394"/>
                  <a:ext cx="52931"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2" name="Rectangle 53"/>
                <p:cNvSpPr>
                  <a:spLocks noChangeArrowheads="1"/>
                </p:cNvSpPr>
                <p:nvPr/>
              </p:nvSpPr>
              <p:spPr bwMode="auto">
                <a:xfrm>
                  <a:off x="-473373" y="2710394"/>
                  <a:ext cx="283556" cy="3782"/>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3" name="Rectangle 54"/>
                <p:cNvSpPr>
                  <a:spLocks noChangeArrowheads="1"/>
                </p:cNvSpPr>
                <p:nvPr/>
              </p:nvSpPr>
              <p:spPr bwMode="auto">
                <a:xfrm>
                  <a:off x="-473373" y="2710394"/>
                  <a:ext cx="283556"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4" name="Freeform 55"/>
                <p:cNvSpPr>
                  <a:spLocks/>
                </p:cNvSpPr>
                <p:nvPr/>
              </p:nvSpPr>
              <p:spPr bwMode="auto">
                <a:xfrm>
                  <a:off x="-473373" y="2627217"/>
                  <a:ext cx="336487" cy="83177"/>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5" name="Freeform 56"/>
                <p:cNvSpPr>
                  <a:spLocks/>
                </p:cNvSpPr>
                <p:nvPr/>
              </p:nvSpPr>
              <p:spPr bwMode="auto">
                <a:xfrm>
                  <a:off x="-473373" y="2627217"/>
                  <a:ext cx="336487" cy="83177"/>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6" name="Freeform 57"/>
                <p:cNvSpPr>
                  <a:spLocks/>
                </p:cNvSpPr>
                <p:nvPr/>
              </p:nvSpPr>
              <p:spPr bwMode="auto">
                <a:xfrm>
                  <a:off x="-136889" y="2627217"/>
                  <a:ext cx="79397" cy="657847"/>
                </a:xfrm>
                <a:custGeom>
                  <a:avLst/>
                  <a:gdLst>
                    <a:gd name="T0" fmla="*/ 21 w 21"/>
                    <a:gd name="T1" fmla="*/ 0 h 174"/>
                    <a:gd name="T2" fmla="*/ 0 w 21"/>
                    <a:gd name="T3" fmla="*/ 0 h 174"/>
                    <a:gd name="T4" fmla="*/ 0 w 21"/>
                    <a:gd name="T5" fmla="*/ 22 h 174"/>
                    <a:gd name="T6" fmla="*/ 0 w 21"/>
                    <a:gd name="T7" fmla="*/ 22 h 174"/>
                    <a:gd name="T8" fmla="*/ 0 w 21"/>
                    <a:gd name="T9" fmla="*/ 174 h 174"/>
                    <a:gd name="T10" fmla="*/ 21 w 21"/>
                    <a:gd name="T11" fmla="*/ 174 h 174"/>
                    <a:gd name="T12" fmla="*/ 21 w 21"/>
                    <a:gd name="T13" fmla="*/ 3 h 174"/>
                    <a:gd name="T14" fmla="*/ 21 w 21"/>
                    <a:gd name="T15" fmla="*/ 3 h 174"/>
                    <a:gd name="T16" fmla="*/ 21 w 2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4">
                      <a:moveTo>
                        <a:pt x="21" y="0"/>
                      </a:moveTo>
                      <a:lnTo>
                        <a:pt x="0" y="0"/>
                      </a:lnTo>
                      <a:lnTo>
                        <a:pt x="0" y="22"/>
                      </a:lnTo>
                      <a:lnTo>
                        <a:pt x="0" y="22"/>
                      </a:lnTo>
                      <a:lnTo>
                        <a:pt x="0" y="174"/>
                      </a:lnTo>
                      <a:lnTo>
                        <a:pt x="21" y="174"/>
                      </a:lnTo>
                      <a:lnTo>
                        <a:pt x="21" y="3"/>
                      </a:lnTo>
                      <a:lnTo>
                        <a:pt x="21" y="3"/>
                      </a:lnTo>
                      <a:lnTo>
                        <a:pt x="2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7" name="Freeform 58"/>
                <p:cNvSpPr>
                  <a:spLocks/>
                </p:cNvSpPr>
                <p:nvPr/>
              </p:nvSpPr>
              <p:spPr bwMode="auto">
                <a:xfrm>
                  <a:off x="-136889" y="2627217"/>
                  <a:ext cx="79397" cy="657847"/>
                </a:xfrm>
                <a:custGeom>
                  <a:avLst/>
                  <a:gdLst>
                    <a:gd name="T0" fmla="*/ 21 w 21"/>
                    <a:gd name="T1" fmla="*/ 0 h 174"/>
                    <a:gd name="T2" fmla="*/ 0 w 21"/>
                    <a:gd name="T3" fmla="*/ 0 h 174"/>
                    <a:gd name="T4" fmla="*/ 0 w 21"/>
                    <a:gd name="T5" fmla="*/ 22 h 174"/>
                    <a:gd name="T6" fmla="*/ 0 w 21"/>
                    <a:gd name="T7" fmla="*/ 22 h 174"/>
                    <a:gd name="T8" fmla="*/ 0 w 21"/>
                    <a:gd name="T9" fmla="*/ 174 h 174"/>
                    <a:gd name="T10" fmla="*/ 21 w 21"/>
                    <a:gd name="T11" fmla="*/ 174 h 174"/>
                    <a:gd name="T12" fmla="*/ 21 w 21"/>
                    <a:gd name="T13" fmla="*/ 3 h 174"/>
                    <a:gd name="T14" fmla="*/ 21 w 21"/>
                    <a:gd name="T15" fmla="*/ 3 h 174"/>
                    <a:gd name="T16" fmla="*/ 21 w 2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4">
                      <a:moveTo>
                        <a:pt x="21" y="0"/>
                      </a:moveTo>
                      <a:lnTo>
                        <a:pt x="0" y="0"/>
                      </a:lnTo>
                      <a:lnTo>
                        <a:pt x="0" y="22"/>
                      </a:lnTo>
                      <a:lnTo>
                        <a:pt x="0" y="22"/>
                      </a:lnTo>
                      <a:lnTo>
                        <a:pt x="0" y="174"/>
                      </a:lnTo>
                      <a:lnTo>
                        <a:pt x="21" y="174"/>
                      </a:lnTo>
                      <a:lnTo>
                        <a:pt x="21" y="3"/>
                      </a:lnTo>
                      <a:lnTo>
                        <a:pt x="21"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8" name="Rectangle 59"/>
                <p:cNvSpPr>
                  <a:spLocks noChangeArrowheads="1"/>
                </p:cNvSpPr>
                <p:nvPr/>
              </p:nvSpPr>
              <p:spPr bwMode="auto">
                <a:xfrm>
                  <a:off x="-756930" y="2710394"/>
                  <a:ext cx="162573" cy="3782"/>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59" name="Rectangle 60"/>
                <p:cNvSpPr>
                  <a:spLocks noChangeArrowheads="1"/>
                </p:cNvSpPr>
                <p:nvPr/>
              </p:nvSpPr>
              <p:spPr bwMode="auto">
                <a:xfrm>
                  <a:off x="-756930" y="2710394"/>
                  <a:ext cx="162573"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0" name="Rectangle 61"/>
                <p:cNvSpPr>
                  <a:spLocks noChangeArrowheads="1"/>
                </p:cNvSpPr>
                <p:nvPr/>
              </p:nvSpPr>
              <p:spPr bwMode="auto">
                <a:xfrm>
                  <a:off x="-756930" y="2627217"/>
                  <a:ext cx="162573" cy="8317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1" name="Rectangle 62"/>
                <p:cNvSpPr>
                  <a:spLocks noChangeArrowheads="1"/>
                </p:cNvSpPr>
                <p:nvPr/>
              </p:nvSpPr>
              <p:spPr bwMode="auto">
                <a:xfrm>
                  <a:off x="-756930" y="2627217"/>
                  <a:ext cx="162573" cy="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2" name="Rectangle 63"/>
                <p:cNvSpPr>
                  <a:spLocks noChangeArrowheads="1"/>
                </p:cNvSpPr>
                <p:nvPr/>
              </p:nvSpPr>
              <p:spPr bwMode="auto">
                <a:xfrm>
                  <a:off x="-136889" y="3285064"/>
                  <a:ext cx="79397" cy="17391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3" name="Rectangle 64"/>
                <p:cNvSpPr>
                  <a:spLocks noChangeArrowheads="1"/>
                </p:cNvSpPr>
                <p:nvPr/>
              </p:nvSpPr>
              <p:spPr bwMode="auto">
                <a:xfrm>
                  <a:off x="-136889" y="3285064"/>
                  <a:ext cx="79397" cy="1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4" name="Rectangle 65"/>
                <p:cNvSpPr>
                  <a:spLocks noChangeArrowheads="1"/>
                </p:cNvSpPr>
                <p:nvPr/>
              </p:nvSpPr>
              <p:spPr bwMode="auto">
                <a:xfrm>
                  <a:off x="21902" y="2094133"/>
                  <a:ext cx="120984"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5" name="Rectangle 66"/>
                <p:cNvSpPr>
                  <a:spLocks noChangeArrowheads="1"/>
                </p:cNvSpPr>
                <p:nvPr/>
              </p:nvSpPr>
              <p:spPr bwMode="auto">
                <a:xfrm>
                  <a:off x="21902" y="2094133"/>
                  <a:ext cx="120984"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6" name="Freeform 69"/>
                <p:cNvSpPr>
                  <a:spLocks/>
                </p:cNvSpPr>
                <p:nvPr/>
              </p:nvSpPr>
              <p:spPr bwMode="auto">
                <a:xfrm>
                  <a:off x="82393"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7" name="Freeform 70"/>
                <p:cNvSpPr>
                  <a:spLocks/>
                </p:cNvSpPr>
                <p:nvPr/>
              </p:nvSpPr>
              <p:spPr bwMode="auto">
                <a:xfrm>
                  <a:off x="82393"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8" name="Rectangle 73"/>
                <p:cNvSpPr>
                  <a:spLocks noChangeArrowheads="1"/>
                </p:cNvSpPr>
                <p:nvPr/>
              </p:nvSpPr>
              <p:spPr bwMode="auto">
                <a:xfrm>
                  <a:off x="494495" y="2094133"/>
                  <a:ext cx="124765"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69" name="Rectangle 74"/>
                <p:cNvSpPr>
                  <a:spLocks noChangeArrowheads="1"/>
                </p:cNvSpPr>
                <p:nvPr/>
              </p:nvSpPr>
              <p:spPr bwMode="auto">
                <a:xfrm>
                  <a:off x="494495" y="2094133"/>
                  <a:ext cx="124765"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0" name="Freeform 75"/>
                <p:cNvSpPr>
                  <a:spLocks/>
                </p:cNvSpPr>
                <p:nvPr/>
              </p:nvSpPr>
              <p:spPr bwMode="auto">
                <a:xfrm>
                  <a:off x="558766"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1" name="Freeform 76"/>
                <p:cNvSpPr>
                  <a:spLocks/>
                </p:cNvSpPr>
                <p:nvPr/>
              </p:nvSpPr>
              <p:spPr bwMode="auto">
                <a:xfrm>
                  <a:off x="558766"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2" name="Rectangle 77"/>
                <p:cNvSpPr>
                  <a:spLocks noChangeArrowheads="1"/>
                </p:cNvSpPr>
                <p:nvPr/>
              </p:nvSpPr>
              <p:spPr bwMode="auto">
                <a:xfrm>
                  <a:off x="-121766" y="2007178"/>
                  <a:ext cx="124765" cy="52930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3" name="Rectangle 78"/>
                <p:cNvSpPr>
                  <a:spLocks noChangeArrowheads="1"/>
                </p:cNvSpPr>
                <p:nvPr/>
              </p:nvSpPr>
              <p:spPr bwMode="auto">
                <a:xfrm>
                  <a:off x="-121766" y="2007178"/>
                  <a:ext cx="124765" cy="52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4" name="Rectangle 79"/>
                <p:cNvSpPr>
                  <a:spLocks noChangeArrowheads="1"/>
                </p:cNvSpPr>
                <p:nvPr/>
              </p:nvSpPr>
              <p:spPr bwMode="auto">
                <a:xfrm>
                  <a:off x="-756930" y="1969371"/>
                  <a:ext cx="3782" cy="41210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5" name="Freeform 80"/>
                <p:cNvSpPr>
                  <a:spLocks/>
                </p:cNvSpPr>
                <p:nvPr/>
              </p:nvSpPr>
              <p:spPr bwMode="auto">
                <a:xfrm>
                  <a:off x="-756930" y="1969371"/>
                  <a:ext cx="0" cy="412101"/>
                </a:xfrm>
                <a:custGeom>
                  <a:avLst/>
                  <a:gdLst>
                    <a:gd name="T0" fmla="*/ 0 h 109"/>
                    <a:gd name="T1" fmla="*/ 109 h 109"/>
                    <a:gd name="T2" fmla="*/ 109 h 109"/>
                    <a:gd name="T3" fmla="*/ 0 h 109"/>
                  </a:gdLst>
                  <a:ahLst/>
                  <a:cxnLst>
                    <a:cxn ang="0">
                      <a:pos x="0" y="T0"/>
                    </a:cxn>
                    <a:cxn ang="0">
                      <a:pos x="0" y="T1"/>
                    </a:cxn>
                    <a:cxn ang="0">
                      <a:pos x="0" y="T2"/>
                    </a:cxn>
                    <a:cxn ang="0">
                      <a:pos x="0" y="T3"/>
                    </a:cxn>
                  </a:cxnLst>
                  <a:rect l="0" t="0" r="r" b="b"/>
                  <a:pathLst>
                    <a:path h="109">
                      <a:moveTo>
                        <a:pt x="0" y="0"/>
                      </a:moveTo>
                      <a:lnTo>
                        <a:pt x="0" y="109"/>
                      </a:lnTo>
                      <a:lnTo>
                        <a:pt x="0" y="1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6" name="Freeform 81"/>
                <p:cNvSpPr>
                  <a:spLocks/>
                </p:cNvSpPr>
                <p:nvPr/>
              </p:nvSpPr>
              <p:spPr bwMode="auto">
                <a:xfrm>
                  <a:off x="-756930" y="2381469"/>
                  <a:ext cx="0" cy="155011"/>
                </a:xfrm>
                <a:custGeom>
                  <a:avLst/>
                  <a:gdLst>
                    <a:gd name="T0" fmla="*/ 0 h 41"/>
                    <a:gd name="T1" fmla="*/ 0 h 41"/>
                    <a:gd name="T2" fmla="*/ 41 h 41"/>
                    <a:gd name="T3" fmla="*/ 41 h 41"/>
                    <a:gd name="T4" fmla="*/ 41 h 41"/>
                    <a:gd name="T5" fmla="*/ 0 h 41"/>
                  </a:gdLst>
                  <a:ahLst/>
                  <a:cxnLst>
                    <a:cxn ang="0">
                      <a:pos x="0" y="T0"/>
                    </a:cxn>
                    <a:cxn ang="0">
                      <a:pos x="0" y="T1"/>
                    </a:cxn>
                    <a:cxn ang="0">
                      <a:pos x="0" y="T2"/>
                    </a:cxn>
                    <a:cxn ang="0">
                      <a:pos x="0" y="T3"/>
                    </a:cxn>
                    <a:cxn ang="0">
                      <a:pos x="0" y="T4"/>
                    </a:cxn>
                    <a:cxn ang="0">
                      <a:pos x="0" y="T5"/>
                    </a:cxn>
                  </a:cxnLst>
                  <a:rect l="0" t="0" r="r" b="b"/>
                  <a:pathLst>
                    <a:path h="41">
                      <a:moveTo>
                        <a:pt x="0" y="0"/>
                      </a:moveTo>
                      <a:lnTo>
                        <a:pt x="0" y="0"/>
                      </a:lnTo>
                      <a:lnTo>
                        <a:pt x="0" y="41"/>
                      </a:lnTo>
                      <a:lnTo>
                        <a:pt x="0" y="41"/>
                      </a:lnTo>
                      <a:lnTo>
                        <a:pt x="0" y="41"/>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77" name="Freeform 82"/>
                <p:cNvSpPr>
                  <a:spLocks/>
                </p:cNvSpPr>
                <p:nvPr/>
              </p:nvSpPr>
              <p:spPr bwMode="auto">
                <a:xfrm>
                  <a:off x="-756930" y="2381469"/>
                  <a:ext cx="0" cy="155011"/>
                </a:xfrm>
                <a:custGeom>
                  <a:avLst/>
                  <a:gdLst>
                    <a:gd name="T0" fmla="*/ 0 h 41"/>
                    <a:gd name="T1" fmla="*/ 0 h 41"/>
                    <a:gd name="T2" fmla="*/ 41 h 41"/>
                    <a:gd name="T3" fmla="*/ 41 h 41"/>
                    <a:gd name="T4" fmla="*/ 41 h 41"/>
                    <a:gd name="T5" fmla="*/ 0 h 41"/>
                  </a:gdLst>
                  <a:ahLst/>
                  <a:cxnLst>
                    <a:cxn ang="0">
                      <a:pos x="0" y="T0"/>
                    </a:cxn>
                    <a:cxn ang="0">
                      <a:pos x="0" y="T1"/>
                    </a:cxn>
                    <a:cxn ang="0">
                      <a:pos x="0" y="T2"/>
                    </a:cxn>
                    <a:cxn ang="0">
                      <a:pos x="0" y="T3"/>
                    </a:cxn>
                    <a:cxn ang="0">
                      <a:pos x="0" y="T4"/>
                    </a:cxn>
                    <a:cxn ang="0">
                      <a:pos x="0" y="T5"/>
                    </a:cxn>
                  </a:cxnLst>
                  <a:rect l="0" t="0" r="r" b="b"/>
                  <a:pathLst>
                    <a:path h="41">
                      <a:moveTo>
                        <a:pt x="0" y="0"/>
                      </a:moveTo>
                      <a:lnTo>
                        <a:pt x="0" y="0"/>
                      </a:lnTo>
                      <a:lnTo>
                        <a:pt x="0" y="41"/>
                      </a:lnTo>
                      <a:lnTo>
                        <a:pt x="0" y="41"/>
                      </a:lnTo>
                      <a:lnTo>
                        <a:pt x="0"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nvGrpSpPr>
                <p:cNvPr id="278" name="Group 277"/>
                <p:cNvGrpSpPr/>
                <p:nvPr/>
              </p:nvGrpSpPr>
              <p:grpSpPr>
                <a:xfrm>
                  <a:off x="-756930" y="1390918"/>
                  <a:ext cx="547987" cy="1145562"/>
                  <a:chOff x="-756930" y="1390918"/>
                  <a:chExt cx="710778" cy="1145562"/>
                </a:xfrm>
              </p:grpSpPr>
              <p:sp>
                <p:nvSpPr>
                  <p:cNvPr id="333" name="Freeform 44"/>
                  <p:cNvSpPr>
                    <a:spLocks/>
                  </p:cNvSpPr>
                  <p:nvPr/>
                </p:nvSpPr>
                <p:spPr bwMode="auto">
                  <a:xfrm>
                    <a:off x="-756930" y="1390918"/>
                    <a:ext cx="710778" cy="1145562"/>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34" name="Freeform 83"/>
                  <p:cNvSpPr>
                    <a:spLocks noEditPoints="1"/>
                  </p:cNvSpPr>
                  <p:nvPr/>
                </p:nvSpPr>
                <p:spPr bwMode="auto">
                  <a:xfrm>
                    <a:off x="-756930" y="1969371"/>
                    <a:ext cx="635163" cy="567109"/>
                  </a:xfrm>
                  <a:custGeom>
                    <a:avLst/>
                    <a:gdLst>
                      <a:gd name="T0" fmla="*/ 76 w 168"/>
                      <a:gd name="T1" fmla="*/ 44 h 150"/>
                      <a:gd name="T2" fmla="*/ 75 w 168"/>
                      <a:gd name="T3" fmla="*/ 44 h 150"/>
                      <a:gd name="T4" fmla="*/ 75 w 168"/>
                      <a:gd name="T5" fmla="*/ 150 h 150"/>
                      <a:gd name="T6" fmla="*/ 168 w 168"/>
                      <a:gd name="T7" fmla="*/ 150 h 150"/>
                      <a:gd name="T8" fmla="*/ 168 w 168"/>
                      <a:gd name="T9" fmla="*/ 98 h 150"/>
                      <a:gd name="T10" fmla="*/ 76 w 168"/>
                      <a:gd name="T11" fmla="*/ 44 h 150"/>
                      <a:gd name="T12" fmla="*/ 0 w 168"/>
                      <a:gd name="T13" fmla="*/ 0 h 150"/>
                      <a:gd name="T14" fmla="*/ 0 w 168"/>
                      <a:gd name="T15" fmla="*/ 0 h 150"/>
                      <a:gd name="T16" fmla="*/ 0 w 168"/>
                      <a:gd name="T17" fmla="*/ 109 h 150"/>
                      <a:gd name="T18" fmla="*/ 0 w 168"/>
                      <a:gd name="T19" fmla="*/ 150 h 150"/>
                      <a:gd name="T20" fmla="*/ 0 w 168"/>
                      <a:gd name="T21" fmla="*/ 150 h 150"/>
                      <a:gd name="T22" fmla="*/ 43 w 168"/>
                      <a:gd name="T23" fmla="*/ 150 h 150"/>
                      <a:gd name="T24" fmla="*/ 43 w 168"/>
                      <a:gd name="T25" fmla="*/ 44 h 150"/>
                      <a:gd name="T26" fmla="*/ 43 w 168"/>
                      <a:gd name="T27" fmla="*/ 24 h 150"/>
                      <a:gd name="T28" fmla="*/ 0 w 168"/>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76" y="44"/>
                        </a:moveTo>
                        <a:lnTo>
                          <a:pt x="75" y="44"/>
                        </a:lnTo>
                        <a:lnTo>
                          <a:pt x="75" y="150"/>
                        </a:lnTo>
                        <a:lnTo>
                          <a:pt x="168" y="150"/>
                        </a:lnTo>
                        <a:lnTo>
                          <a:pt x="168" y="98"/>
                        </a:lnTo>
                        <a:lnTo>
                          <a:pt x="76" y="44"/>
                        </a:lnTo>
                        <a:close/>
                        <a:moveTo>
                          <a:pt x="0" y="0"/>
                        </a:moveTo>
                        <a:lnTo>
                          <a:pt x="0" y="0"/>
                        </a:lnTo>
                        <a:lnTo>
                          <a:pt x="0" y="109"/>
                        </a:lnTo>
                        <a:lnTo>
                          <a:pt x="0" y="150"/>
                        </a:lnTo>
                        <a:lnTo>
                          <a:pt x="0" y="150"/>
                        </a:lnTo>
                        <a:lnTo>
                          <a:pt x="43" y="150"/>
                        </a:lnTo>
                        <a:lnTo>
                          <a:pt x="43" y="44"/>
                        </a:lnTo>
                        <a:lnTo>
                          <a:pt x="43" y="24"/>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sp>
              <p:nvSpPr>
                <p:cNvPr id="279" name="Freeform 84"/>
                <p:cNvSpPr>
                  <a:spLocks noEditPoints="1"/>
                </p:cNvSpPr>
                <p:nvPr/>
              </p:nvSpPr>
              <p:spPr bwMode="auto">
                <a:xfrm>
                  <a:off x="-756930" y="1969371"/>
                  <a:ext cx="635163" cy="567109"/>
                </a:xfrm>
                <a:custGeom>
                  <a:avLst/>
                  <a:gdLst>
                    <a:gd name="T0" fmla="*/ 76 w 168"/>
                    <a:gd name="T1" fmla="*/ 44 h 150"/>
                    <a:gd name="T2" fmla="*/ 75 w 168"/>
                    <a:gd name="T3" fmla="*/ 44 h 150"/>
                    <a:gd name="T4" fmla="*/ 75 w 168"/>
                    <a:gd name="T5" fmla="*/ 150 h 150"/>
                    <a:gd name="T6" fmla="*/ 168 w 168"/>
                    <a:gd name="T7" fmla="*/ 150 h 150"/>
                    <a:gd name="T8" fmla="*/ 168 w 168"/>
                    <a:gd name="T9" fmla="*/ 98 h 150"/>
                    <a:gd name="T10" fmla="*/ 76 w 168"/>
                    <a:gd name="T11" fmla="*/ 44 h 150"/>
                    <a:gd name="T12" fmla="*/ 0 w 168"/>
                    <a:gd name="T13" fmla="*/ 0 h 150"/>
                    <a:gd name="T14" fmla="*/ 0 w 168"/>
                    <a:gd name="T15" fmla="*/ 0 h 150"/>
                    <a:gd name="T16" fmla="*/ 0 w 168"/>
                    <a:gd name="T17" fmla="*/ 109 h 150"/>
                    <a:gd name="T18" fmla="*/ 0 w 168"/>
                    <a:gd name="T19" fmla="*/ 150 h 150"/>
                    <a:gd name="T20" fmla="*/ 0 w 168"/>
                    <a:gd name="T21" fmla="*/ 150 h 150"/>
                    <a:gd name="T22" fmla="*/ 43 w 168"/>
                    <a:gd name="T23" fmla="*/ 150 h 150"/>
                    <a:gd name="T24" fmla="*/ 43 w 168"/>
                    <a:gd name="T25" fmla="*/ 44 h 150"/>
                    <a:gd name="T26" fmla="*/ 43 w 168"/>
                    <a:gd name="T27" fmla="*/ 24 h 150"/>
                    <a:gd name="T28" fmla="*/ 0 w 168"/>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76" y="44"/>
                      </a:moveTo>
                      <a:lnTo>
                        <a:pt x="75" y="44"/>
                      </a:lnTo>
                      <a:lnTo>
                        <a:pt x="75" y="150"/>
                      </a:lnTo>
                      <a:lnTo>
                        <a:pt x="168" y="150"/>
                      </a:lnTo>
                      <a:lnTo>
                        <a:pt x="168" y="98"/>
                      </a:lnTo>
                      <a:lnTo>
                        <a:pt x="76" y="44"/>
                      </a:lnTo>
                      <a:moveTo>
                        <a:pt x="0" y="0"/>
                      </a:moveTo>
                      <a:lnTo>
                        <a:pt x="0" y="0"/>
                      </a:lnTo>
                      <a:lnTo>
                        <a:pt x="0" y="109"/>
                      </a:lnTo>
                      <a:lnTo>
                        <a:pt x="0" y="150"/>
                      </a:lnTo>
                      <a:lnTo>
                        <a:pt x="0" y="150"/>
                      </a:lnTo>
                      <a:lnTo>
                        <a:pt x="43" y="150"/>
                      </a:lnTo>
                      <a:lnTo>
                        <a:pt x="43" y="44"/>
                      </a:lnTo>
                      <a:lnTo>
                        <a:pt x="4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0" name="Freeform 85"/>
                <p:cNvSpPr>
                  <a:spLocks/>
                </p:cNvSpPr>
                <p:nvPr/>
              </p:nvSpPr>
              <p:spPr bwMode="auto">
                <a:xfrm>
                  <a:off x="-308912" y="1734964"/>
                  <a:ext cx="215503" cy="215503"/>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C000"/>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1" name="Rectangle 86"/>
                <p:cNvSpPr>
                  <a:spLocks noChangeArrowheads="1"/>
                </p:cNvSpPr>
                <p:nvPr/>
              </p:nvSpPr>
              <p:spPr bwMode="auto">
                <a:xfrm>
                  <a:off x="-594356" y="1995834"/>
                  <a:ext cx="1826095" cy="13988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2" name="Rectangle 87"/>
                <p:cNvSpPr>
                  <a:spLocks noChangeArrowheads="1"/>
                </p:cNvSpPr>
                <p:nvPr/>
              </p:nvSpPr>
              <p:spPr bwMode="auto">
                <a:xfrm>
                  <a:off x="-594356" y="1995834"/>
                  <a:ext cx="1826095" cy="13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3" name="Freeform 88"/>
                <p:cNvSpPr>
                  <a:spLocks/>
                </p:cNvSpPr>
                <p:nvPr/>
              </p:nvSpPr>
              <p:spPr bwMode="auto">
                <a:xfrm>
                  <a:off x="82393" y="1995834"/>
                  <a:ext cx="1149343" cy="139889"/>
                </a:xfrm>
                <a:custGeom>
                  <a:avLst/>
                  <a:gdLst>
                    <a:gd name="T0" fmla="*/ 304 w 304"/>
                    <a:gd name="T1" fmla="*/ 0 h 37"/>
                    <a:gd name="T2" fmla="*/ 49 w 304"/>
                    <a:gd name="T3" fmla="*/ 0 h 37"/>
                    <a:gd name="T4" fmla="*/ 0 w 304"/>
                    <a:gd name="T5" fmla="*/ 0 h 37"/>
                    <a:gd name="T6" fmla="*/ 0 w 304"/>
                    <a:gd name="T7" fmla="*/ 37 h 37"/>
                    <a:gd name="T8" fmla="*/ 304 w 304"/>
                    <a:gd name="T9" fmla="*/ 37 h 37"/>
                    <a:gd name="T10" fmla="*/ 304 w 304"/>
                    <a:gd name="T11" fmla="*/ 0 h 37"/>
                  </a:gdLst>
                  <a:ahLst/>
                  <a:cxnLst>
                    <a:cxn ang="0">
                      <a:pos x="T0" y="T1"/>
                    </a:cxn>
                    <a:cxn ang="0">
                      <a:pos x="T2" y="T3"/>
                    </a:cxn>
                    <a:cxn ang="0">
                      <a:pos x="T4" y="T5"/>
                    </a:cxn>
                    <a:cxn ang="0">
                      <a:pos x="T6" y="T7"/>
                    </a:cxn>
                    <a:cxn ang="0">
                      <a:pos x="T8" y="T9"/>
                    </a:cxn>
                    <a:cxn ang="0">
                      <a:pos x="T10" y="T11"/>
                    </a:cxn>
                  </a:cxnLst>
                  <a:rect l="0" t="0" r="r" b="b"/>
                  <a:pathLst>
                    <a:path w="304" h="37">
                      <a:moveTo>
                        <a:pt x="304" y="0"/>
                      </a:moveTo>
                      <a:lnTo>
                        <a:pt x="49" y="0"/>
                      </a:lnTo>
                      <a:lnTo>
                        <a:pt x="0" y="0"/>
                      </a:lnTo>
                      <a:lnTo>
                        <a:pt x="0" y="37"/>
                      </a:lnTo>
                      <a:lnTo>
                        <a:pt x="304" y="37"/>
                      </a:lnTo>
                      <a:lnTo>
                        <a:pt x="304"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4" name="Freeform 89"/>
                <p:cNvSpPr>
                  <a:spLocks/>
                </p:cNvSpPr>
                <p:nvPr/>
              </p:nvSpPr>
              <p:spPr bwMode="auto">
                <a:xfrm>
                  <a:off x="82393" y="1995834"/>
                  <a:ext cx="1149343" cy="139889"/>
                </a:xfrm>
                <a:custGeom>
                  <a:avLst/>
                  <a:gdLst>
                    <a:gd name="T0" fmla="*/ 304 w 304"/>
                    <a:gd name="T1" fmla="*/ 0 h 37"/>
                    <a:gd name="T2" fmla="*/ 49 w 304"/>
                    <a:gd name="T3" fmla="*/ 0 h 37"/>
                    <a:gd name="T4" fmla="*/ 0 w 304"/>
                    <a:gd name="T5" fmla="*/ 0 h 37"/>
                    <a:gd name="T6" fmla="*/ 0 w 304"/>
                    <a:gd name="T7" fmla="*/ 37 h 37"/>
                    <a:gd name="T8" fmla="*/ 304 w 304"/>
                    <a:gd name="T9" fmla="*/ 37 h 37"/>
                    <a:gd name="T10" fmla="*/ 304 w 304"/>
                    <a:gd name="T11" fmla="*/ 0 h 37"/>
                  </a:gdLst>
                  <a:ahLst/>
                  <a:cxnLst>
                    <a:cxn ang="0">
                      <a:pos x="T0" y="T1"/>
                    </a:cxn>
                    <a:cxn ang="0">
                      <a:pos x="T2" y="T3"/>
                    </a:cxn>
                    <a:cxn ang="0">
                      <a:pos x="T4" y="T5"/>
                    </a:cxn>
                    <a:cxn ang="0">
                      <a:pos x="T6" y="T7"/>
                    </a:cxn>
                    <a:cxn ang="0">
                      <a:pos x="T8" y="T9"/>
                    </a:cxn>
                    <a:cxn ang="0">
                      <a:pos x="T10" y="T11"/>
                    </a:cxn>
                  </a:cxnLst>
                  <a:rect l="0" t="0" r="r" b="b"/>
                  <a:pathLst>
                    <a:path w="304" h="37">
                      <a:moveTo>
                        <a:pt x="304" y="0"/>
                      </a:moveTo>
                      <a:lnTo>
                        <a:pt x="49"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5" name="Rectangle 91"/>
                <p:cNvSpPr>
                  <a:spLocks noChangeArrowheads="1"/>
                </p:cNvSpPr>
                <p:nvPr/>
              </p:nvSpPr>
              <p:spPr bwMode="auto">
                <a:xfrm>
                  <a:off x="-163353" y="1912659"/>
                  <a:ext cx="688093" cy="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6" name="Freeform 96"/>
                <p:cNvSpPr>
                  <a:spLocks/>
                </p:cNvSpPr>
                <p:nvPr/>
              </p:nvSpPr>
              <p:spPr bwMode="auto">
                <a:xfrm>
                  <a:off x="-499840" y="1424946"/>
                  <a:ext cx="223064" cy="86958"/>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C000"/>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7" name="Freeform 97"/>
                <p:cNvSpPr>
                  <a:spLocks/>
                </p:cNvSpPr>
                <p:nvPr/>
              </p:nvSpPr>
              <p:spPr bwMode="auto">
                <a:xfrm>
                  <a:off x="-454470" y="1213225"/>
                  <a:ext cx="173913" cy="219283"/>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C000"/>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8" name="Freeform 98"/>
                <p:cNvSpPr>
                  <a:spLocks/>
                </p:cNvSpPr>
                <p:nvPr/>
              </p:nvSpPr>
              <p:spPr bwMode="auto">
                <a:xfrm>
                  <a:off x="-242750" y="1130049"/>
                  <a:ext cx="26466" cy="30246"/>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89" name="Freeform 99"/>
                <p:cNvSpPr>
                  <a:spLocks/>
                </p:cNvSpPr>
                <p:nvPr/>
              </p:nvSpPr>
              <p:spPr bwMode="auto">
                <a:xfrm>
                  <a:off x="-197380" y="1088460"/>
                  <a:ext cx="75614" cy="147450"/>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FFC000"/>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0" name="Freeform 100"/>
                <p:cNvSpPr>
                  <a:spLocks/>
                </p:cNvSpPr>
                <p:nvPr/>
              </p:nvSpPr>
              <p:spPr bwMode="auto">
                <a:xfrm>
                  <a:off x="-469594" y="941013"/>
                  <a:ext cx="351609" cy="434785"/>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C000"/>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1" name="Freeform 102"/>
                <p:cNvSpPr>
                  <a:spLocks/>
                </p:cNvSpPr>
                <p:nvPr/>
              </p:nvSpPr>
              <p:spPr bwMode="auto">
                <a:xfrm>
                  <a:off x="-722901" y="1247251"/>
                  <a:ext cx="325143" cy="328924"/>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AB0086"/>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2" name="Rectangle 107"/>
                <p:cNvSpPr>
                  <a:spLocks noChangeArrowheads="1"/>
                </p:cNvSpPr>
                <p:nvPr/>
              </p:nvSpPr>
              <p:spPr bwMode="auto">
                <a:xfrm>
                  <a:off x="-594356" y="2063887"/>
                  <a:ext cx="120984" cy="13988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3" name="Rectangle 108"/>
                <p:cNvSpPr>
                  <a:spLocks noChangeArrowheads="1"/>
                </p:cNvSpPr>
                <p:nvPr/>
              </p:nvSpPr>
              <p:spPr bwMode="auto">
                <a:xfrm>
                  <a:off x="-594356" y="2063887"/>
                  <a:ext cx="120984" cy="139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4" name="Freeform 109"/>
                <p:cNvSpPr>
                  <a:spLocks/>
                </p:cNvSpPr>
                <p:nvPr/>
              </p:nvSpPr>
              <p:spPr bwMode="auto">
                <a:xfrm>
                  <a:off x="-533864" y="2135723"/>
                  <a:ext cx="60492" cy="1327037"/>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5" name="Freeform 110"/>
                <p:cNvSpPr>
                  <a:spLocks/>
                </p:cNvSpPr>
                <p:nvPr/>
              </p:nvSpPr>
              <p:spPr bwMode="auto">
                <a:xfrm>
                  <a:off x="-533864" y="2135723"/>
                  <a:ext cx="60492" cy="1327037"/>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6" name="Freeform 111"/>
                <p:cNvSpPr>
                  <a:spLocks/>
                </p:cNvSpPr>
                <p:nvPr/>
              </p:nvSpPr>
              <p:spPr bwMode="auto">
                <a:xfrm>
                  <a:off x="-560332" y="831370"/>
                  <a:ext cx="457470" cy="480154"/>
                </a:xfrm>
                <a:custGeom>
                  <a:avLst/>
                  <a:gdLst>
                    <a:gd name="T0" fmla="*/ 250 w 258"/>
                    <a:gd name="T1" fmla="*/ 91 h 271"/>
                    <a:gd name="T2" fmla="*/ 163 w 258"/>
                    <a:gd name="T3" fmla="*/ 15 h 271"/>
                    <a:gd name="T4" fmla="*/ 128 w 258"/>
                    <a:gd name="T5" fmla="*/ 18 h 271"/>
                    <a:gd name="T6" fmla="*/ 98 w 258"/>
                    <a:gd name="T7" fmla="*/ 20 h 271"/>
                    <a:gd name="T8" fmla="*/ 76 w 258"/>
                    <a:gd name="T9" fmla="*/ 55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5"/>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AB0086"/>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7" name="Freeform 112"/>
                <p:cNvSpPr>
                  <a:spLocks/>
                </p:cNvSpPr>
                <p:nvPr/>
              </p:nvSpPr>
              <p:spPr bwMode="auto">
                <a:xfrm>
                  <a:off x="-435565" y="1054434"/>
                  <a:ext cx="79397" cy="132326"/>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C000"/>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8" name="Freeform 113"/>
                <p:cNvSpPr>
                  <a:spLocks/>
                </p:cNvSpPr>
                <p:nvPr/>
              </p:nvSpPr>
              <p:spPr bwMode="auto">
                <a:xfrm>
                  <a:off x="-371295" y="1092241"/>
                  <a:ext cx="7561" cy="64273"/>
                </a:xfrm>
                <a:custGeom>
                  <a:avLst/>
                  <a:gdLst>
                    <a:gd name="T0" fmla="*/ 6 w 6"/>
                    <a:gd name="T1" fmla="*/ 0 h 35"/>
                    <a:gd name="T2" fmla="*/ 0 w 6"/>
                    <a:gd name="T3" fmla="*/ 35 h 35"/>
                    <a:gd name="T4" fmla="*/ 0 w 6"/>
                    <a:gd name="T5" fmla="*/ 35 h 35"/>
                    <a:gd name="T6" fmla="*/ 6 w 6"/>
                    <a:gd name="T7" fmla="*/ 0 h 35"/>
                    <a:gd name="T8" fmla="*/ 6 w 6"/>
                    <a:gd name="T9" fmla="*/ 0 h 35"/>
                  </a:gdLst>
                  <a:ahLst/>
                  <a:cxnLst>
                    <a:cxn ang="0">
                      <a:pos x="T0" y="T1"/>
                    </a:cxn>
                    <a:cxn ang="0">
                      <a:pos x="T2" y="T3"/>
                    </a:cxn>
                    <a:cxn ang="0">
                      <a:pos x="T4" y="T5"/>
                    </a:cxn>
                    <a:cxn ang="0">
                      <a:pos x="T6" y="T7"/>
                    </a:cxn>
                    <a:cxn ang="0">
                      <a:pos x="T8" y="T9"/>
                    </a:cxn>
                  </a:cxnLst>
                  <a:rect l="0" t="0" r="r" b="b"/>
                  <a:pathLst>
                    <a:path w="6" h="35">
                      <a:moveTo>
                        <a:pt x="6" y="0"/>
                      </a:moveTo>
                      <a:cubicBezTo>
                        <a:pt x="0" y="35"/>
                        <a:pt x="0" y="35"/>
                        <a:pt x="0" y="35"/>
                      </a:cubicBezTo>
                      <a:cubicBezTo>
                        <a:pt x="0" y="35"/>
                        <a:pt x="0" y="35"/>
                        <a:pt x="0" y="35"/>
                      </a:cubicBezTo>
                      <a:cubicBezTo>
                        <a:pt x="6" y="0"/>
                        <a:pt x="6" y="0"/>
                        <a:pt x="6" y="0"/>
                      </a:cubicBezTo>
                      <a:cubicBezTo>
                        <a:pt x="6" y="0"/>
                        <a:pt x="6" y="0"/>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99" name="Rectangle 73"/>
                <p:cNvSpPr>
                  <a:spLocks noChangeArrowheads="1"/>
                </p:cNvSpPr>
                <p:nvPr/>
              </p:nvSpPr>
              <p:spPr bwMode="auto">
                <a:xfrm>
                  <a:off x="1109298" y="2094133"/>
                  <a:ext cx="124765"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0" name="Rectangle 74"/>
                <p:cNvSpPr>
                  <a:spLocks noChangeArrowheads="1"/>
                </p:cNvSpPr>
                <p:nvPr/>
              </p:nvSpPr>
              <p:spPr bwMode="auto">
                <a:xfrm>
                  <a:off x="1109298" y="2094133"/>
                  <a:ext cx="124765"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1" name="Freeform 75"/>
                <p:cNvSpPr>
                  <a:spLocks/>
                </p:cNvSpPr>
                <p:nvPr/>
              </p:nvSpPr>
              <p:spPr bwMode="auto">
                <a:xfrm>
                  <a:off x="1173569"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2" name="Freeform 76"/>
                <p:cNvSpPr>
                  <a:spLocks/>
                </p:cNvSpPr>
                <p:nvPr/>
              </p:nvSpPr>
              <p:spPr bwMode="auto">
                <a:xfrm>
                  <a:off x="1173569"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nvGrpSpPr>
                <p:cNvPr id="303" name="Group 302"/>
                <p:cNvGrpSpPr/>
                <p:nvPr/>
              </p:nvGrpSpPr>
              <p:grpSpPr>
                <a:xfrm flipH="1">
                  <a:off x="-28523" y="1441478"/>
                  <a:ext cx="1037714" cy="550595"/>
                  <a:chOff x="-2508250" y="3690938"/>
                  <a:chExt cx="635000" cy="260350"/>
                </a:xfrm>
              </p:grpSpPr>
              <p:sp>
                <p:nvSpPr>
                  <p:cNvPr id="304" name="Freeform 186"/>
                  <p:cNvSpPr>
                    <a:spLocks/>
                  </p:cNvSpPr>
                  <p:nvPr/>
                </p:nvSpPr>
                <p:spPr bwMode="auto">
                  <a:xfrm>
                    <a:off x="-2508250" y="3781425"/>
                    <a:ext cx="200025" cy="169863"/>
                  </a:xfrm>
                  <a:custGeom>
                    <a:avLst/>
                    <a:gdLst>
                      <a:gd name="T0" fmla="*/ 60 w 71"/>
                      <a:gd name="T1" fmla="*/ 46 h 49"/>
                      <a:gd name="T2" fmla="*/ 55 w 71"/>
                      <a:gd name="T3" fmla="*/ 49 h 49"/>
                      <a:gd name="T4" fmla="*/ 3 w 71"/>
                      <a:gd name="T5" fmla="*/ 49 h 49"/>
                      <a:gd name="T6" fmla="*/ 0 w 71"/>
                      <a:gd name="T7" fmla="*/ 46 h 49"/>
                      <a:gd name="T8" fmla="*/ 11 w 71"/>
                      <a:gd name="T9" fmla="*/ 4 h 49"/>
                      <a:gd name="T10" fmla="*/ 16 w 71"/>
                      <a:gd name="T11" fmla="*/ 0 h 49"/>
                      <a:gd name="T12" fmla="*/ 68 w 71"/>
                      <a:gd name="T13" fmla="*/ 0 h 49"/>
                      <a:gd name="T14" fmla="*/ 71 w 71"/>
                      <a:gd name="T15" fmla="*/ 4 h 49"/>
                      <a:gd name="T16" fmla="*/ 60 w 71"/>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9">
                        <a:moveTo>
                          <a:pt x="60" y="46"/>
                        </a:moveTo>
                        <a:cubicBezTo>
                          <a:pt x="60" y="48"/>
                          <a:pt x="57" y="49"/>
                          <a:pt x="55" y="49"/>
                        </a:cubicBezTo>
                        <a:cubicBezTo>
                          <a:pt x="3" y="49"/>
                          <a:pt x="3" y="49"/>
                          <a:pt x="3" y="49"/>
                        </a:cubicBezTo>
                        <a:cubicBezTo>
                          <a:pt x="1" y="49"/>
                          <a:pt x="0" y="48"/>
                          <a:pt x="0" y="46"/>
                        </a:cubicBezTo>
                        <a:cubicBezTo>
                          <a:pt x="11" y="4"/>
                          <a:pt x="11" y="4"/>
                          <a:pt x="11" y="4"/>
                        </a:cubicBezTo>
                        <a:cubicBezTo>
                          <a:pt x="12" y="1"/>
                          <a:pt x="14" y="0"/>
                          <a:pt x="16" y="0"/>
                        </a:cubicBezTo>
                        <a:cubicBezTo>
                          <a:pt x="68" y="0"/>
                          <a:pt x="68" y="0"/>
                          <a:pt x="68" y="0"/>
                        </a:cubicBezTo>
                        <a:cubicBezTo>
                          <a:pt x="70" y="0"/>
                          <a:pt x="71" y="1"/>
                          <a:pt x="71" y="4"/>
                        </a:cubicBezTo>
                        <a:lnTo>
                          <a:pt x="6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5" name="Freeform 187"/>
                  <p:cNvSpPr>
                    <a:spLocks/>
                  </p:cNvSpPr>
                  <p:nvPr/>
                </p:nvSpPr>
                <p:spPr bwMode="auto">
                  <a:xfrm>
                    <a:off x="-2503488" y="3690938"/>
                    <a:ext cx="458788" cy="246063"/>
                  </a:xfrm>
                  <a:custGeom>
                    <a:avLst/>
                    <a:gdLst>
                      <a:gd name="T0" fmla="*/ 161 w 162"/>
                      <a:gd name="T1" fmla="*/ 85 h 87"/>
                      <a:gd name="T2" fmla="*/ 160 w 162"/>
                      <a:gd name="T3" fmla="*/ 87 h 87"/>
                      <a:gd name="T4" fmla="*/ 24 w 162"/>
                      <a:gd name="T5" fmla="*/ 87 h 87"/>
                      <a:gd name="T6" fmla="*/ 21 w 162"/>
                      <a:gd name="T7" fmla="*/ 85 h 87"/>
                      <a:gd name="T8" fmla="*/ 0 w 162"/>
                      <a:gd name="T9" fmla="*/ 2 h 87"/>
                      <a:gd name="T10" fmla="*/ 2 w 162"/>
                      <a:gd name="T11" fmla="*/ 0 h 87"/>
                      <a:gd name="T12" fmla="*/ 138 w 162"/>
                      <a:gd name="T13" fmla="*/ 0 h 87"/>
                      <a:gd name="T14" fmla="*/ 140 w 162"/>
                      <a:gd name="T15" fmla="*/ 2 h 87"/>
                      <a:gd name="T16" fmla="*/ 161 w 162"/>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87">
                        <a:moveTo>
                          <a:pt x="161" y="85"/>
                        </a:moveTo>
                        <a:cubicBezTo>
                          <a:pt x="162" y="86"/>
                          <a:pt x="161" y="87"/>
                          <a:pt x="160" y="87"/>
                        </a:cubicBezTo>
                        <a:cubicBezTo>
                          <a:pt x="24" y="87"/>
                          <a:pt x="24" y="87"/>
                          <a:pt x="24" y="87"/>
                        </a:cubicBezTo>
                        <a:cubicBezTo>
                          <a:pt x="22" y="87"/>
                          <a:pt x="21" y="86"/>
                          <a:pt x="21" y="85"/>
                        </a:cubicBezTo>
                        <a:cubicBezTo>
                          <a:pt x="0" y="2"/>
                          <a:pt x="0" y="2"/>
                          <a:pt x="0" y="2"/>
                        </a:cubicBezTo>
                        <a:cubicBezTo>
                          <a:pt x="0" y="1"/>
                          <a:pt x="1" y="0"/>
                          <a:pt x="2" y="0"/>
                        </a:cubicBezTo>
                        <a:cubicBezTo>
                          <a:pt x="138" y="0"/>
                          <a:pt x="138" y="0"/>
                          <a:pt x="138" y="0"/>
                        </a:cubicBezTo>
                        <a:cubicBezTo>
                          <a:pt x="139" y="0"/>
                          <a:pt x="140" y="1"/>
                          <a:pt x="140" y="2"/>
                        </a:cubicBezTo>
                        <a:lnTo>
                          <a:pt x="161" y="85"/>
                        </a:lnTo>
                        <a:close/>
                      </a:path>
                    </a:pathLst>
                  </a:custGeom>
                  <a:solidFill>
                    <a:schemeClr val="tx1">
                      <a:lumMod val="75000"/>
                    </a:schemeClr>
                  </a:solidFill>
                  <a:ln w="9525">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6" name="Freeform 188"/>
                  <p:cNvSpPr>
                    <a:spLocks/>
                  </p:cNvSpPr>
                  <p:nvPr/>
                </p:nvSpPr>
                <p:spPr bwMode="auto">
                  <a:xfrm>
                    <a:off x="-2466975" y="3717923"/>
                    <a:ext cx="382588" cy="187325"/>
                  </a:xfrm>
                  <a:custGeom>
                    <a:avLst/>
                    <a:gdLst>
                      <a:gd name="T0" fmla="*/ 135 w 135"/>
                      <a:gd name="T1" fmla="*/ 64 h 66"/>
                      <a:gd name="T2" fmla="*/ 133 w 135"/>
                      <a:gd name="T3" fmla="*/ 66 h 66"/>
                      <a:gd name="T4" fmla="*/ 18 w 135"/>
                      <a:gd name="T5" fmla="*/ 66 h 66"/>
                      <a:gd name="T6" fmla="*/ 16 w 135"/>
                      <a:gd name="T7" fmla="*/ 64 h 66"/>
                      <a:gd name="T8" fmla="*/ 1 w 135"/>
                      <a:gd name="T9" fmla="*/ 2 h 66"/>
                      <a:gd name="T10" fmla="*/ 2 w 135"/>
                      <a:gd name="T11" fmla="*/ 0 h 66"/>
                      <a:gd name="T12" fmla="*/ 117 w 135"/>
                      <a:gd name="T13" fmla="*/ 0 h 66"/>
                      <a:gd name="T14" fmla="*/ 119 w 135"/>
                      <a:gd name="T15" fmla="*/ 2 h 66"/>
                      <a:gd name="T16" fmla="*/ 135 w 135"/>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66">
                        <a:moveTo>
                          <a:pt x="135" y="64"/>
                        </a:moveTo>
                        <a:cubicBezTo>
                          <a:pt x="135" y="65"/>
                          <a:pt x="134" y="66"/>
                          <a:pt x="133" y="66"/>
                        </a:cubicBezTo>
                        <a:cubicBezTo>
                          <a:pt x="18" y="66"/>
                          <a:pt x="18" y="66"/>
                          <a:pt x="18" y="66"/>
                        </a:cubicBezTo>
                        <a:cubicBezTo>
                          <a:pt x="17" y="66"/>
                          <a:pt x="16" y="65"/>
                          <a:pt x="16" y="64"/>
                        </a:cubicBezTo>
                        <a:cubicBezTo>
                          <a:pt x="1" y="2"/>
                          <a:pt x="1" y="2"/>
                          <a:pt x="1" y="2"/>
                        </a:cubicBezTo>
                        <a:cubicBezTo>
                          <a:pt x="0" y="1"/>
                          <a:pt x="1" y="0"/>
                          <a:pt x="2" y="0"/>
                        </a:cubicBezTo>
                        <a:cubicBezTo>
                          <a:pt x="117" y="0"/>
                          <a:pt x="117" y="0"/>
                          <a:pt x="117" y="0"/>
                        </a:cubicBezTo>
                        <a:cubicBezTo>
                          <a:pt x="118" y="0"/>
                          <a:pt x="119" y="1"/>
                          <a:pt x="119" y="2"/>
                        </a:cubicBezTo>
                        <a:lnTo>
                          <a:pt x="135" y="64"/>
                        </a:lnTo>
                        <a:close/>
                      </a:path>
                    </a:pathLst>
                  </a:custGeom>
                  <a:solidFill>
                    <a:schemeClr val="accent1"/>
                  </a:solidFill>
                  <a:ln w="9525">
                    <a:solidFill>
                      <a:schemeClr val="tx1">
                        <a:lumMod val="50000"/>
                      </a:schemeClr>
                    </a:solid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7" name="Freeform 189"/>
                  <p:cNvSpPr>
                    <a:spLocks/>
                  </p:cNvSpPr>
                  <p:nvPr/>
                </p:nvSpPr>
                <p:spPr bwMode="auto">
                  <a:xfrm flipV="1">
                    <a:off x="-2428875" y="3760788"/>
                    <a:ext cx="87313"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8" name="Freeform 190"/>
                  <p:cNvSpPr>
                    <a:spLocks/>
                  </p:cNvSpPr>
                  <p:nvPr/>
                </p:nvSpPr>
                <p:spPr bwMode="auto">
                  <a:xfrm flipV="1">
                    <a:off x="-2347913" y="3760788"/>
                    <a:ext cx="87313" cy="36513"/>
                  </a:xfrm>
                  <a:prstGeom prst="parallelogram">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09" name="Freeform 191"/>
                  <p:cNvSpPr>
                    <a:spLocks/>
                  </p:cNvSpPr>
                  <p:nvPr/>
                </p:nvSpPr>
                <p:spPr bwMode="auto">
                  <a:xfrm flipV="1">
                    <a:off x="-2267387" y="3760788"/>
                    <a:ext cx="46474"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0" name="Freeform 192"/>
                  <p:cNvSpPr>
                    <a:spLocks/>
                  </p:cNvSpPr>
                  <p:nvPr/>
                </p:nvSpPr>
                <p:spPr bwMode="auto">
                  <a:xfrm flipV="1">
                    <a:off x="-2228000" y="3760788"/>
                    <a:ext cx="46775" cy="36513"/>
                  </a:xfrm>
                  <a:prstGeom prst="parallelogram">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1" name="Freeform 193"/>
                  <p:cNvSpPr>
                    <a:spLocks/>
                  </p:cNvSpPr>
                  <p:nvPr/>
                </p:nvSpPr>
                <p:spPr bwMode="auto">
                  <a:xfrm flipV="1">
                    <a:off x="-2257425" y="3800475"/>
                    <a:ext cx="46038" cy="36513"/>
                  </a:xfrm>
                  <a:prstGeom prst="parallelogram">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2" name="Freeform 197"/>
                  <p:cNvSpPr>
                    <a:spLocks/>
                  </p:cNvSpPr>
                  <p:nvPr/>
                </p:nvSpPr>
                <p:spPr bwMode="auto">
                  <a:xfrm flipV="1">
                    <a:off x="-2337791" y="3800475"/>
                    <a:ext cx="87001" cy="37050"/>
                  </a:xfrm>
                  <a:prstGeom prst="parallelogram">
                    <a:avLst/>
                  </a:pr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3" name="Freeform 198"/>
                  <p:cNvSpPr>
                    <a:spLocks/>
                  </p:cNvSpPr>
                  <p:nvPr/>
                </p:nvSpPr>
                <p:spPr bwMode="auto">
                  <a:xfrm flipV="1">
                    <a:off x="-2327870" y="3840163"/>
                    <a:ext cx="87313" cy="39688"/>
                  </a:xfrm>
                  <a:prstGeom prst="parallelogram">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4" name="Freeform 199"/>
                  <p:cNvSpPr>
                    <a:spLocks/>
                  </p:cNvSpPr>
                  <p:nvPr/>
                </p:nvSpPr>
                <p:spPr bwMode="auto">
                  <a:xfrm flipV="1">
                    <a:off x="-2240657" y="3865563"/>
                    <a:ext cx="80168" cy="14288"/>
                  </a:xfrm>
                  <a:prstGeom prst="parallelogram">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5" name="Freeform 200"/>
                  <p:cNvSpPr>
                    <a:spLocks/>
                  </p:cNvSpPr>
                  <p:nvPr/>
                </p:nvSpPr>
                <p:spPr bwMode="auto">
                  <a:xfrm flipV="1">
                    <a:off x="-2247084" y="3840163"/>
                    <a:ext cx="83007" cy="25400"/>
                  </a:xfrm>
                  <a:prstGeom prst="parallelogram">
                    <a:avLst/>
                  </a:pr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6" name="Freeform 201"/>
                  <p:cNvSpPr>
                    <a:spLocks/>
                  </p:cNvSpPr>
                  <p:nvPr/>
                </p:nvSpPr>
                <p:spPr bwMode="auto">
                  <a:xfrm flipV="1">
                    <a:off x="-2217738" y="3800475"/>
                    <a:ext cx="46038"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7" name="Freeform 202"/>
                  <p:cNvSpPr>
                    <a:spLocks/>
                  </p:cNvSpPr>
                  <p:nvPr/>
                </p:nvSpPr>
                <p:spPr bwMode="auto">
                  <a:xfrm flipV="1">
                    <a:off x="-2163763" y="3800475"/>
                    <a:ext cx="46461" cy="36513"/>
                  </a:xfrm>
                  <a:prstGeom prst="parallelogram">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8" name="Freeform 203"/>
                  <p:cNvSpPr>
                    <a:spLocks/>
                  </p:cNvSpPr>
                  <p:nvPr/>
                </p:nvSpPr>
                <p:spPr bwMode="auto">
                  <a:xfrm flipV="1">
                    <a:off x="-2153833" y="3840163"/>
                    <a:ext cx="46626" cy="36513"/>
                  </a:xfrm>
                  <a:prstGeom prst="parallelogram">
                    <a:avLst/>
                  </a:pr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19" name="Freeform 205"/>
                  <p:cNvSpPr>
                    <a:spLocks/>
                  </p:cNvSpPr>
                  <p:nvPr/>
                </p:nvSpPr>
                <p:spPr bwMode="auto">
                  <a:xfrm flipV="1">
                    <a:off x="-2114783" y="3840162"/>
                    <a:ext cx="24045" cy="36514"/>
                  </a:xfrm>
                  <a:prstGeom prst="parallelogram">
                    <a:avLst>
                      <a:gd name="adj" fmla="val 389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0" name="Freeform 206"/>
                  <p:cNvSpPr>
                    <a:spLocks/>
                  </p:cNvSpPr>
                  <p:nvPr/>
                </p:nvSpPr>
                <p:spPr bwMode="auto">
                  <a:xfrm flipV="1">
                    <a:off x="-2173875" y="3760788"/>
                    <a:ext cx="63294" cy="36513"/>
                  </a:xfrm>
                  <a:prstGeom prst="parallelogram">
                    <a:avLst/>
                  </a:prstGeom>
                  <a:solidFill>
                    <a:srgbClr val="F69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1" name="Freeform 207"/>
                  <p:cNvSpPr>
                    <a:spLocks/>
                  </p:cNvSpPr>
                  <p:nvPr/>
                </p:nvSpPr>
                <p:spPr bwMode="auto">
                  <a:xfrm flipV="1">
                    <a:off x="-2377948" y="3800475"/>
                    <a:ext cx="46475" cy="37005"/>
                  </a:xfrm>
                  <a:prstGeom prst="parallelogra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2" name="Freeform 208"/>
                  <p:cNvSpPr>
                    <a:spLocks/>
                  </p:cNvSpPr>
                  <p:nvPr/>
                </p:nvSpPr>
                <p:spPr bwMode="auto">
                  <a:xfrm>
                    <a:off x="-2432050" y="3732213"/>
                    <a:ext cx="4763" cy="11113"/>
                  </a:xfrm>
                  <a:custGeom>
                    <a:avLst/>
                    <a:gdLst>
                      <a:gd name="T0" fmla="*/ 0 w 2"/>
                      <a:gd name="T1" fmla="*/ 4 h 4"/>
                      <a:gd name="T2" fmla="*/ 0 w 2"/>
                      <a:gd name="T3" fmla="*/ 3 h 4"/>
                      <a:gd name="T4" fmla="*/ 1 w 2"/>
                      <a:gd name="T5" fmla="*/ 4 h 4"/>
                      <a:gd name="T6" fmla="*/ 1 w 2"/>
                      <a:gd name="T7" fmla="*/ 3 h 4"/>
                      <a:gd name="T8" fmla="*/ 2 w 2"/>
                      <a:gd name="T9" fmla="*/ 3 h 4"/>
                      <a:gd name="T10" fmla="*/ 1 w 2"/>
                      <a:gd name="T11" fmla="*/ 3 h 4"/>
                      <a:gd name="T12" fmla="*/ 1 w 2"/>
                      <a:gd name="T13" fmla="*/ 2 h 4"/>
                      <a:gd name="T14" fmla="*/ 0 w 2"/>
                      <a:gd name="T15" fmla="*/ 2 h 4"/>
                      <a:gd name="T16" fmla="*/ 0 w 2"/>
                      <a:gd name="T17" fmla="*/ 1 h 4"/>
                      <a:gd name="T18" fmla="*/ 0 w 2"/>
                      <a:gd name="T19" fmla="*/ 1 h 4"/>
                      <a:gd name="T20" fmla="*/ 0 w 2"/>
                      <a:gd name="T21" fmla="*/ 0 h 4"/>
                      <a:gd name="T22" fmla="*/ 0 w 2"/>
                      <a:gd name="T23" fmla="*/ 0 h 4"/>
                      <a:gd name="T24" fmla="*/ 1 w 2"/>
                      <a:gd name="T25" fmla="*/ 0 h 4"/>
                      <a:gd name="T26" fmla="*/ 1 w 2"/>
                      <a:gd name="T27" fmla="*/ 1 h 4"/>
                      <a:gd name="T28" fmla="*/ 0 w 2"/>
                      <a:gd name="T29" fmla="*/ 1 h 4"/>
                      <a:gd name="T30" fmla="*/ 0 w 2"/>
                      <a:gd name="T31" fmla="*/ 1 h 4"/>
                      <a:gd name="T32" fmla="*/ 0 w 2"/>
                      <a:gd name="T33" fmla="*/ 1 h 4"/>
                      <a:gd name="T34" fmla="*/ 0 w 2"/>
                      <a:gd name="T35" fmla="*/ 1 h 4"/>
                      <a:gd name="T36" fmla="*/ 0 w 2"/>
                      <a:gd name="T37" fmla="*/ 2 h 4"/>
                      <a:gd name="T38" fmla="*/ 1 w 2"/>
                      <a:gd name="T39" fmla="*/ 2 h 4"/>
                      <a:gd name="T40" fmla="*/ 1 w 2"/>
                      <a:gd name="T41" fmla="*/ 2 h 4"/>
                      <a:gd name="T42" fmla="*/ 2 w 2"/>
                      <a:gd name="T43" fmla="*/ 3 h 4"/>
                      <a:gd name="T44" fmla="*/ 2 w 2"/>
                      <a:gd name="T45" fmla="*/ 3 h 4"/>
                      <a:gd name="T46" fmla="*/ 2 w 2"/>
                      <a:gd name="T47" fmla="*/ 4 h 4"/>
                      <a:gd name="T48" fmla="*/ 1 w 2"/>
                      <a:gd name="T49" fmla="*/ 4 h 4"/>
                      <a:gd name="T50" fmla="*/ 1 w 2"/>
                      <a:gd name="T51" fmla="*/ 4 h 4"/>
                      <a:gd name="T52" fmla="*/ 0 w 2"/>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 h="4">
                        <a:moveTo>
                          <a:pt x="0" y="4"/>
                        </a:moveTo>
                        <a:cubicBezTo>
                          <a:pt x="0" y="3"/>
                          <a:pt x="0" y="3"/>
                          <a:pt x="0" y="3"/>
                        </a:cubicBezTo>
                        <a:cubicBezTo>
                          <a:pt x="0" y="4"/>
                          <a:pt x="1" y="4"/>
                          <a:pt x="1" y="4"/>
                        </a:cubicBezTo>
                        <a:cubicBezTo>
                          <a:pt x="1" y="4"/>
                          <a:pt x="1" y="4"/>
                          <a:pt x="1" y="3"/>
                        </a:cubicBezTo>
                        <a:cubicBezTo>
                          <a:pt x="2" y="3"/>
                          <a:pt x="2" y="3"/>
                          <a:pt x="2" y="3"/>
                        </a:cubicBezTo>
                        <a:cubicBezTo>
                          <a:pt x="2" y="3"/>
                          <a:pt x="1" y="3"/>
                          <a:pt x="1" y="3"/>
                        </a:cubicBezTo>
                        <a:cubicBezTo>
                          <a:pt x="1" y="2"/>
                          <a:pt x="1" y="2"/>
                          <a:pt x="1" y="2"/>
                        </a:cubicBezTo>
                        <a:cubicBezTo>
                          <a:pt x="0" y="2"/>
                          <a:pt x="0" y="2"/>
                          <a:pt x="0" y="2"/>
                        </a:cubicBezTo>
                        <a:cubicBezTo>
                          <a:pt x="0" y="2"/>
                          <a:pt x="0" y="1"/>
                          <a:pt x="0" y="1"/>
                        </a:cubicBezTo>
                        <a:cubicBezTo>
                          <a:pt x="0" y="1"/>
                          <a:pt x="0" y="1"/>
                          <a:pt x="0" y="1"/>
                        </a:cubicBezTo>
                        <a:cubicBezTo>
                          <a:pt x="0" y="1"/>
                          <a:pt x="0" y="0"/>
                          <a:pt x="0" y="0"/>
                        </a:cubicBezTo>
                        <a:cubicBezTo>
                          <a:pt x="0" y="0"/>
                          <a:pt x="0" y="0"/>
                          <a:pt x="0"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2"/>
                          <a:pt x="0" y="2"/>
                        </a:cubicBezTo>
                        <a:cubicBezTo>
                          <a:pt x="0" y="2"/>
                          <a:pt x="0" y="2"/>
                          <a:pt x="1" y="2"/>
                        </a:cubicBezTo>
                        <a:cubicBezTo>
                          <a:pt x="1" y="2"/>
                          <a:pt x="1" y="2"/>
                          <a:pt x="1" y="2"/>
                        </a:cubicBezTo>
                        <a:cubicBezTo>
                          <a:pt x="1" y="2"/>
                          <a:pt x="2" y="2"/>
                          <a:pt x="2" y="3"/>
                        </a:cubicBezTo>
                        <a:cubicBezTo>
                          <a:pt x="2" y="3"/>
                          <a:pt x="2" y="3"/>
                          <a:pt x="2" y="3"/>
                        </a:cubicBezTo>
                        <a:cubicBezTo>
                          <a:pt x="2" y="3"/>
                          <a:pt x="2" y="3"/>
                          <a:pt x="2" y="4"/>
                        </a:cubicBezTo>
                        <a:cubicBezTo>
                          <a:pt x="2" y="4"/>
                          <a:pt x="1" y="4"/>
                          <a:pt x="1" y="4"/>
                        </a:cubicBezTo>
                        <a:cubicBezTo>
                          <a:pt x="1" y="4"/>
                          <a:pt x="1" y="4"/>
                          <a:pt x="1" y="4"/>
                        </a:cubicBezTo>
                        <a:cubicBezTo>
                          <a:pt x="0" y="4"/>
                          <a:pt x="0"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3" name="Freeform 209"/>
                  <p:cNvSpPr>
                    <a:spLocks/>
                  </p:cNvSpPr>
                  <p:nvPr/>
                </p:nvSpPr>
                <p:spPr bwMode="auto">
                  <a:xfrm>
                    <a:off x="-2427288" y="3735388"/>
                    <a:ext cx="6350" cy="7938"/>
                  </a:xfrm>
                  <a:custGeom>
                    <a:avLst/>
                    <a:gdLst>
                      <a:gd name="T0" fmla="*/ 2 w 2"/>
                      <a:gd name="T1" fmla="*/ 3 h 3"/>
                      <a:gd name="T2" fmla="*/ 1 w 2"/>
                      <a:gd name="T3" fmla="*/ 3 h 3"/>
                      <a:gd name="T4" fmla="*/ 1 w 2"/>
                      <a:gd name="T5" fmla="*/ 2 h 3"/>
                      <a:gd name="T6" fmla="*/ 0 w 2"/>
                      <a:gd name="T7" fmla="*/ 1 h 3"/>
                      <a:gd name="T8" fmla="*/ 0 w 2"/>
                      <a:gd name="T9" fmla="*/ 1 h 3"/>
                      <a:gd name="T10" fmla="*/ 0 w 2"/>
                      <a:gd name="T11" fmla="*/ 0 h 3"/>
                      <a:gd name="T12" fmla="*/ 0 w 2"/>
                      <a:gd name="T13" fmla="*/ 0 h 3"/>
                      <a:gd name="T14" fmla="*/ 0 w 2"/>
                      <a:gd name="T15" fmla="*/ 0 h 3"/>
                      <a:gd name="T16" fmla="*/ 0 w 2"/>
                      <a:gd name="T17" fmla="*/ 0 h 3"/>
                      <a:gd name="T18" fmla="*/ 0 w 2"/>
                      <a:gd name="T19" fmla="*/ 0 h 3"/>
                      <a:gd name="T20" fmla="*/ 1 w 2"/>
                      <a:gd name="T21" fmla="*/ 0 h 3"/>
                      <a:gd name="T22" fmla="*/ 1 w 2"/>
                      <a:gd name="T23" fmla="*/ 1 h 3"/>
                      <a:gd name="T24" fmla="*/ 0 w 2"/>
                      <a:gd name="T25" fmla="*/ 1 h 3"/>
                      <a:gd name="T26" fmla="*/ 1 w 2"/>
                      <a:gd name="T27" fmla="*/ 2 h 3"/>
                      <a:gd name="T28" fmla="*/ 1 w 2"/>
                      <a:gd name="T29" fmla="*/ 2 h 3"/>
                      <a:gd name="T30" fmla="*/ 1 w 2"/>
                      <a:gd name="T31" fmla="*/ 3 h 3"/>
                      <a:gd name="T32" fmla="*/ 2 w 2"/>
                      <a:gd name="T33" fmla="*/ 2 h 3"/>
                      <a:gd name="T34" fmla="*/ 2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1" y="3"/>
                          <a:pt x="1"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0" y="1"/>
                          <a:pt x="0" y="1"/>
                          <a:pt x="0" y="1"/>
                        </a:cubicBezTo>
                        <a:cubicBezTo>
                          <a:pt x="1" y="2"/>
                          <a:pt x="1" y="2"/>
                          <a:pt x="1" y="2"/>
                        </a:cubicBezTo>
                        <a:cubicBezTo>
                          <a:pt x="1" y="2"/>
                          <a:pt x="1" y="2"/>
                          <a:pt x="1" y="2"/>
                        </a:cubicBezTo>
                        <a:cubicBezTo>
                          <a:pt x="1" y="3"/>
                          <a:pt x="1" y="3"/>
                          <a:pt x="1" y="3"/>
                        </a:cubicBezTo>
                        <a:cubicBezTo>
                          <a:pt x="1" y="3"/>
                          <a:pt x="1" y="3"/>
                          <a:pt x="2" y="2"/>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4" name="Freeform 210"/>
                  <p:cNvSpPr>
                    <a:spLocks noEditPoints="1"/>
                  </p:cNvSpPr>
                  <p:nvPr/>
                </p:nvSpPr>
                <p:spPr bwMode="auto">
                  <a:xfrm>
                    <a:off x="-2420938" y="3735388"/>
                    <a:ext cx="4763" cy="7938"/>
                  </a:xfrm>
                  <a:custGeom>
                    <a:avLst/>
                    <a:gdLst>
                      <a:gd name="T0" fmla="*/ 2 w 2"/>
                      <a:gd name="T1" fmla="*/ 3 h 3"/>
                      <a:gd name="T2" fmla="*/ 2 w 2"/>
                      <a:gd name="T3" fmla="*/ 2 h 3"/>
                      <a:gd name="T4" fmla="*/ 2 w 2"/>
                      <a:gd name="T5" fmla="*/ 2 h 3"/>
                      <a:gd name="T6" fmla="*/ 1 w 2"/>
                      <a:gd name="T7" fmla="*/ 3 h 3"/>
                      <a:gd name="T8" fmla="*/ 1 w 2"/>
                      <a:gd name="T9" fmla="*/ 3 h 3"/>
                      <a:gd name="T10" fmla="*/ 0 w 2"/>
                      <a:gd name="T11" fmla="*/ 3 h 3"/>
                      <a:gd name="T12" fmla="*/ 0 w 2"/>
                      <a:gd name="T13" fmla="*/ 2 h 3"/>
                      <a:gd name="T14" fmla="*/ 1 w 2"/>
                      <a:gd name="T15" fmla="*/ 1 h 3"/>
                      <a:gd name="T16" fmla="*/ 1 w 2"/>
                      <a:gd name="T17" fmla="*/ 1 h 3"/>
                      <a:gd name="T18" fmla="*/ 0 w 2"/>
                      <a:gd name="T19" fmla="*/ 0 h 3"/>
                      <a:gd name="T20" fmla="*/ 0 w 2"/>
                      <a:gd name="T21" fmla="*/ 1 h 3"/>
                      <a:gd name="T22" fmla="*/ 0 w 2"/>
                      <a:gd name="T23" fmla="*/ 1 h 3"/>
                      <a:gd name="T24" fmla="*/ 0 w 2"/>
                      <a:gd name="T25" fmla="*/ 0 h 3"/>
                      <a:gd name="T26" fmla="*/ 0 w 2"/>
                      <a:gd name="T27" fmla="*/ 0 h 3"/>
                      <a:gd name="T28" fmla="*/ 1 w 2"/>
                      <a:gd name="T29" fmla="*/ 0 h 3"/>
                      <a:gd name="T30" fmla="*/ 1 w 2"/>
                      <a:gd name="T31" fmla="*/ 1 h 3"/>
                      <a:gd name="T32" fmla="*/ 2 w 2"/>
                      <a:gd name="T33" fmla="*/ 3 h 3"/>
                      <a:gd name="T34" fmla="*/ 0 w 2"/>
                      <a:gd name="T35" fmla="*/ 2 h 3"/>
                      <a:gd name="T36" fmla="*/ 0 w 2"/>
                      <a:gd name="T37" fmla="*/ 2 h 3"/>
                      <a:gd name="T38" fmla="*/ 1 w 2"/>
                      <a:gd name="T39" fmla="*/ 3 h 3"/>
                      <a:gd name="T40" fmla="*/ 1 w 2"/>
                      <a:gd name="T41" fmla="*/ 2 h 3"/>
                      <a:gd name="T42" fmla="*/ 1 w 2"/>
                      <a:gd name="T43" fmla="*/ 2 h 3"/>
                      <a:gd name="T44" fmla="*/ 1 w 2"/>
                      <a:gd name="T45" fmla="*/ 1 h 3"/>
                      <a:gd name="T46" fmla="*/ 1 w 2"/>
                      <a:gd name="T47" fmla="*/ 2 h 3"/>
                      <a:gd name="T48" fmla="*/ 0 w 2"/>
                      <a:gd name="T49" fmla="*/ 2 h 3"/>
                      <a:gd name="T50" fmla="*/ 0 w 2"/>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2" y="3"/>
                        </a:moveTo>
                        <a:cubicBezTo>
                          <a:pt x="2" y="2"/>
                          <a:pt x="2" y="2"/>
                          <a:pt x="2" y="2"/>
                        </a:cubicBezTo>
                        <a:cubicBezTo>
                          <a:pt x="2" y="2"/>
                          <a:pt x="2" y="2"/>
                          <a:pt x="2" y="2"/>
                        </a:cubicBezTo>
                        <a:cubicBezTo>
                          <a:pt x="1" y="2"/>
                          <a:pt x="1" y="3"/>
                          <a:pt x="1" y="3"/>
                        </a:cubicBezTo>
                        <a:cubicBezTo>
                          <a:pt x="1" y="3"/>
                          <a:pt x="1" y="3"/>
                          <a:pt x="1" y="3"/>
                        </a:cubicBezTo>
                        <a:cubicBezTo>
                          <a:pt x="1" y="3"/>
                          <a:pt x="0" y="3"/>
                          <a:pt x="0" y="3"/>
                        </a:cubicBezTo>
                        <a:cubicBezTo>
                          <a:pt x="0" y="2"/>
                          <a:pt x="0" y="2"/>
                          <a:pt x="0" y="2"/>
                        </a:cubicBezTo>
                        <a:cubicBezTo>
                          <a:pt x="0" y="2"/>
                          <a:pt x="0" y="1"/>
                          <a:pt x="1" y="1"/>
                        </a:cubicBezTo>
                        <a:cubicBezTo>
                          <a:pt x="1" y="1"/>
                          <a:pt x="1" y="1"/>
                          <a:pt x="1" y="1"/>
                        </a:cubicBezTo>
                        <a:cubicBezTo>
                          <a:pt x="1" y="1"/>
                          <a:pt x="1" y="0"/>
                          <a:pt x="0" y="0"/>
                        </a:cubicBezTo>
                        <a:cubicBezTo>
                          <a:pt x="0" y="0"/>
                          <a:pt x="0" y="1"/>
                          <a:pt x="0" y="1"/>
                        </a:cubicBezTo>
                        <a:cubicBezTo>
                          <a:pt x="0" y="1"/>
                          <a:pt x="0" y="1"/>
                          <a:pt x="0" y="1"/>
                        </a:cubicBezTo>
                        <a:cubicBezTo>
                          <a:pt x="0" y="0"/>
                          <a:pt x="0" y="0"/>
                          <a:pt x="0" y="0"/>
                        </a:cubicBezTo>
                        <a:cubicBezTo>
                          <a:pt x="0" y="0"/>
                          <a:pt x="0" y="0"/>
                          <a:pt x="0" y="0"/>
                        </a:cubicBezTo>
                        <a:cubicBezTo>
                          <a:pt x="1" y="0"/>
                          <a:pt x="1" y="0"/>
                          <a:pt x="1" y="0"/>
                        </a:cubicBezTo>
                        <a:cubicBezTo>
                          <a:pt x="1" y="1"/>
                          <a:pt x="1" y="1"/>
                          <a:pt x="1" y="1"/>
                        </a:cubicBezTo>
                        <a:cubicBezTo>
                          <a:pt x="2" y="3"/>
                          <a:pt x="2" y="3"/>
                          <a:pt x="2" y="3"/>
                        </a:cubicBezTo>
                        <a:close/>
                        <a:moveTo>
                          <a:pt x="0" y="2"/>
                        </a:moveTo>
                        <a:cubicBezTo>
                          <a:pt x="0" y="2"/>
                          <a:pt x="0" y="2"/>
                          <a:pt x="0" y="2"/>
                        </a:cubicBezTo>
                        <a:cubicBezTo>
                          <a:pt x="1" y="3"/>
                          <a:pt x="1" y="3"/>
                          <a:pt x="1" y="3"/>
                        </a:cubicBezTo>
                        <a:cubicBezTo>
                          <a:pt x="1" y="3"/>
                          <a:pt x="1" y="3"/>
                          <a:pt x="1" y="2"/>
                        </a:cubicBezTo>
                        <a:cubicBezTo>
                          <a:pt x="1" y="2"/>
                          <a:pt x="1" y="2"/>
                          <a:pt x="1" y="2"/>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5" name="Freeform 211"/>
                  <p:cNvSpPr>
                    <a:spLocks/>
                  </p:cNvSpPr>
                  <p:nvPr/>
                </p:nvSpPr>
                <p:spPr bwMode="auto">
                  <a:xfrm>
                    <a:off x="-2416175" y="3735388"/>
                    <a:ext cx="3175" cy="7938"/>
                  </a:xfrm>
                  <a:custGeom>
                    <a:avLst/>
                    <a:gdLst>
                      <a:gd name="T0" fmla="*/ 1 w 1"/>
                      <a:gd name="T1" fmla="*/ 1 h 3"/>
                      <a:gd name="T2" fmla="*/ 1 w 1"/>
                      <a:gd name="T3" fmla="*/ 0 h 3"/>
                      <a:gd name="T4" fmla="*/ 1 w 1"/>
                      <a:gd name="T5" fmla="*/ 1 h 3"/>
                      <a:gd name="T6" fmla="*/ 1 w 1"/>
                      <a:gd name="T7" fmla="*/ 1 h 3"/>
                      <a:gd name="T8" fmla="*/ 1 w 1"/>
                      <a:gd name="T9" fmla="*/ 2 h 3"/>
                      <a:gd name="T10" fmla="*/ 1 w 1"/>
                      <a:gd name="T11" fmla="*/ 3 h 3"/>
                      <a:gd name="T12" fmla="*/ 1 w 1"/>
                      <a:gd name="T13" fmla="*/ 3 h 3"/>
                      <a:gd name="T14" fmla="*/ 0 w 1"/>
                      <a:gd name="T15" fmla="*/ 0 h 3"/>
                      <a:gd name="T16" fmla="*/ 0 w 1"/>
                      <a:gd name="T17" fmla="*/ 0 h 3"/>
                      <a:gd name="T18" fmla="*/ 0 w 1"/>
                      <a:gd name="T19" fmla="*/ 1 h 3"/>
                      <a:gd name="T20" fmla="*/ 0 w 1"/>
                      <a:gd name="T21" fmla="*/ 1 h 3"/>
                      <a:gd name="T22" fmla="*/ 1 w 1"/>
                      <a:gd name="T23" fmla="*/ 0 h 3"/>
                      <a:gd name="T24" fmla="*/ 1 w 1"/>
                      <a:gd name="T25" fmla="*/ 0 h 3"/>
                      <a:gd name="T26" fmla="*/ 1 w 1"/>
                      <a:gd name="T27" fmla="*/ 0 h 3"/>
                      <a:gd name="T28" fmla="*/ 1 w 1"/>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1" y="1"/>
                        </a:moveTo>
                        <a:cubicBezTo>
                          <a:pt x="1" y="1"/>
                          <a:pt x="1" y="0"/>
                          <a:pt x="1" y="0"/>
                        </a:cubicBezTo>
                        <a:cubicBezTo>
                          <a:pt x="1" y="0"/>
                          <a:pt x="1" y="1"/>
                          <a:pt x="1" y="1"/>
                        </a:cubicBezTo>
                        <a:cubicBezTo>
                          <a:pt x="1" y="1"/>
                          <a:pt x="1" y="1"/>
                          <a:pt x="1" y="1"/>
                        </a:cubicBezTo>
                        <a:cubicBezTo>
                          <a:pt x="1" y="1"/>
                          <a:pt x="1" y="1"/>
                          <a:pt x="1" y="2"/>
                        </a:cubicBezTo>
                        <a:cubicBezTo>
                          <a:pt x="1" y="3"/>
                          <a:pt x="1" y="3"/>
                          <a:pt x="1" y="3"/>
                        </a:cubicBezTo>
                        <a:cubicBezTo>
                          <a:pt x="1" y="3"/>
                          <a:pt x="1" y="3"/>
                          <a:pt x="1" y="3"/>
                        </a:cubicBezTo>
                        <a:cubicBezTo>
                          <a:pt x="0" y="0"/>
                          <a:pt x="0" y="0"/>
                          <a:pt x="0" y="0"/>
                        </a:cubicBezTo>
                        <a:cubicBezTo>
                          <a:pt x="0" y="0"/>
                          <a:pt x="0" y="0"/>
                          <a:pt x="0" y="0"/>
                        </a:cubicBezTo>
                        <a:cubicBezTo>
                          <a:pt x="0" y="1"/>
                          <a:pt x="0" y="1"/>
                          <a:pt x="0" y="1"/>
                        </a:cubicBezTo>
                        <a:cubicBezTo>
                          <a:pt x="0" y="1"/>
                          <a:pt x="0" y="1"/>
                          <a:pt x="0" y="1"/>
                        </a:cubicBezTo>
                        <a:cubicBezTo>
                          <a:pt x="0" y="1"/>
                          <a:pt x="0" y="1"/>
                          <a:pt x="1" y="0"/>
                        </a:cubicBezTo>
                        <a:cubicBezTo>
                          <a:pt x="1" y="0"/>
                          <a:pt x="1" y="0"/>
                          <a:pt x="1" y="0"/>
                        </a:cubicBezTo>
                        <a:cubicBezTo>
                          <a:pt x="1" y="0"/>
                          <a:pt x="1"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6" name="Freeform 212"/>
                  <p:cNvSpPr>
                    <a:spLocks/>
                  </p:cNvSpPr>
                  <p:nvPr/>
                </p:nvSpPr>
                <p:spPr bwMode="auto">
                  <a:xfrm>
                    <a:off x="-2409825" y="3735388"/>
                    <a:ext cx="3175" cy="7938"/>
                  </a:xfrm>
                  <a:custGeom>
                    <a:avLst/>
                    <a:gdLst>
                      <a:gd name="T0" fmla="*/ 1 w 1"/>
                      <a:gd name="T1" fmla="*/ 3 h 3"/>
                      <a:gd name="T2" fmla="*/ 1 w 1"/>
                      <a:gd name="T3" fmla="*/ 3 h 3"/>
                      <a:gd name="T4" fmla="*/ 0 w 1"/>
                      <a:gd name="T5" fmla="*/ 2 h 3"/>
                      <a:gd name="T6" fmla="*/ 0 w 1"/>
                      <a:gd name="T7" fmla="*/ 1 h 3"/>
                      <a:gd name="T8" fmla="*/ 0 w 1"/>
                      <a:gd name="T9" fmla="*/ 1 h 3"/>
                      <a:gd name="T10" fmla="*/ 0 w 1"/>
                      <a:gd name="T11" fmla="*/ 0 h 3"/>
                      <a:gd name="T12" fmla="*/ 0 w 1"/>
                      <a:gd name="T13" fmla="*/ 0 h 3"/>
                      <a:gd name="T14" fmla="*/ 0 w 1"/>
                      <a:gd name="T15" fmla="*/ 0 h 3"/>
                      <a:gd name="T16" fmla="*/ 0 w 1"/>
                      <a:gd name="T17" fmla="*/ 0 h 3"/>
                      <a:gd name="T18" fmla="*/ 0 w 1"/>
                      <a:gd name="T19" fmla="*/ 0 h 3"/>
                      <a:gd name="T20" fmla="*/ 1 w 1"/>
                      <a:gd name="T21" fmla="*/ 0 h 3"/>
                      <a:gd name="T22" fmla="*/ 1 w 1"/>
                      <a:gd name="T23" fmla="*/ 1 h 3"/>
                      <a:gd name="T24" fmla="*/ 0 w 1"/>
                      <a:gd name="T25" fmla="*/ 1 h 3"/>
                      <a:gd name="T26" fmla="*/ 1 w 1"/>
                      <a:gd name="T27" fmla="*/ 2 h 3"/>
                      <a:gd name="T28" fmla="*/ 1 w 1"/>
                      <a:gd name="T29" fmla="*/ 2 h 3"/>
                      <a:gd name="T30" fmla="*/ 1 w 1"/>
                      <a:gd name="T31" fmla="*/ 3 h 3"/>
                      <a:gd name="T32" fmla="*/ 1 w 1"/>
                      <a:gd name="T33" fmla="*/ 2 h 3"/>
                      <a:gd name="T34" fmla="*/ 1 w 1"/>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3"/>
                        </a:moveTo>
                        <a:cubicBezTo>
                          <a:pt x="1" y="3"/>
                          <a:pt x="1" y="3"/>
                          <a:pt x="1" y="3"/>
                        </a:cubicBezTo>
                        <a:cubicBezTo>
                          <a:pt x="1" y="3"/>
                          <a:pt x="1" y="3"/>
                          <a:pt x="0"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0" y="1"/>
                          <a:pt x="0" y="1"/>
                          <a:pt x="0" y="1"/>
                        </a:cubicBezTo>
                        <a:cubicBezTo>
                          <a:pt x="1" y="2"/>
                          <a:pt x="1" y="2"/>
                          <a:pt x="1" y="2"/>
                        </a:cubicBezTo>
                        <a:cubicBezTo>
                          <a:pt x="1" y="2"/>
                          <a:pt x="1" y="2"/>
                          <a:pt x="1" y="2"/>
                        </a:cubicBezTo>
                        <a:cubicBezTo>
                          <a:pt x="1" y="3"/>
                          <a:pt x="1" y="3"/>
                          <a:pt x="1" y="3"/>
                        </a:cubicBezTo>
                        <a:cubicBezTo>
                          <a:pt x="1" y="3"/>
                          <a:pt x="1" y="3"/>
                          <a:pt x="1" y="2"/>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7" name="Freeform 213"/>
                  <p:cNvSpPr>
                    <a:spLocks/>
                  </p:cNvSpPr>
                  <p:nvPr/>
                </p:nvSpPr>
                <p:spPr bwMode="auto">
                  <a:xfrm>
                    <a:off x="-2409825" y="3937000"/>
                    <a:ext cx="536575" cy="14288"/>
                  </a:xfrm>
                  <a:custGeom>
                    <a:avLst/>
                    <a:gdLst>
                      <a:gd name="T0" fmla="*/ 190 w 190"/>
                      <a:gd name="T1" fmla="*/ 3 h 5"/>
                      <a:gd name="T2" fmla="*/ 187 w 190"/>
                      <a:gd name="T3" fmla="*/ 5 h 5"/>
                      <a:gd name="T4" fmla="*/ 2 w 190"/>
                      <a:gd name="T5" fmla="*/ 5 h 5"/>
                      <a:gd name="T6" fmla="*/ 0 w 190"/>
                      <a:gd name="T7" fmla="*/ 3 h 5"/>
                      <a:gd name="T8" fmla="*/ 0 w 190"/>
                      <a:gd name="T9" fmla="*/ 3 h 5"/>
                      <a:gd name="T10" fmla="*/ 2 w 190"/>
                      <a:gd name="T11" fmla="*/ 0 h 5"/>
                      <a:gd name="T12" fmla="*/ 187 w 190"/>
                      <a:gd name="T13" fmla="*/ 0 h 5"/>
                      <a:gd name="T14" fmla="*/ 190 w 19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5">
                        <a:moveTo>
                          <a:pt x="190" y="3"/>
                        </a:moveTo>
                        <a:cubicBezTo>
                          <a:pt x="190" y="4"/>
                          <a:pt x="189" y="5"/>
                          <a:pt x="187" y="5"/>
                        </a:cubicBezTo>
                        <a:cubicBezTo>
                          <a:pt x="2" y="5"/>
                          <a:pt x="2" y="5"/>
                          <a:pt x="2" y="5"/>
                        </a:cubicBezTo>
                        <a:cubicBezTo>
                          <a:pt x="1" y="5"/>
                          <a:pt x="0" y="4"/>
                          <a:pt x="0" y="3"/>
                        </a:cubicBezTo>
                        <a:cubicBezTo>
                          <a:pt x="0" y="3"/>
                          <a:pt x="0" y="3"/>
                          <a:pt x="0" y="3"/>
                        </a:cubicBezTo>
                        <a:cubicBezTo>
                          <a:pt x="0" y="1"/>
                          <a:pt x="1" y="0"/>
                          <a:pt x="2" y="0"/>
                        </a:cubicBezTo>
                        <a:cubicBezTo>
                          <a:pt x="187" y="0"/>
                          <a:pt x="187" y="0"/>
                          <a:pt x="187" y="0"/>
                        </a:cubicBezTo>
                        <a:cubicBezTo>
                          <a:pt x="189" y="0"/>
                          <a:pt x="190" y="1"/>
                          <a:pt x="190" y="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8" name="Freeform 214"/>
                  <p:cNvSpPr>
                    <a:spLocks/>
                  </p:cNvSpPr>
                  <p:nvPr/>
                </p:nvSpPr>
                <p:spPr bwMode="auto">
                  <a:xfrm>
                    <a:off x="-2441575" y="3937000"/>
                    <a:ext cx="209550" cy="14288"/>
                  </a:xfrm>
                  <a:custGeom>
                    <a:avLst/>
                    <a:gdLst>
                      <a:gd name="T0" fmla="*/ 72 w 74"/>
                      <a:gd name="T1" fmla="*/ 0 h 5"/>
                      <a:gd name="T2" fmla="*/ 14 w 74"/>
                      <a:gd name="T3" fmla="*/ 0 h 5"/>
                      <a:gd name="T4" fmla="*/ 11 w 74"/>
                      <a:gd name="T5" fmla="*/ 2 h 5"/>
                      <a:gd name="T6" fmla="*/ 9 w 74"/>
                      <a:gd name="T7" fmla="*/ 2 h 5"/>
                      <a:gd name="T8" fmla="*/ 6 w 74"/>
                      <a:gd name="T9" fmla="*/ 0 h 5"/>
                      <a:gd name="T10" fmla="*/ 3 w 74"/>
                      <a:gd name="T11" fmla="*/ 0 h 5"/>
                      <a:gd name="T12" fmla="*/ 0 w 74"/>
                      <a:gd name="T13" fmla="*/ 3 h 5"/>
                      <a:gd name="T14" fmla="*/ 3 w 74"/>
                      <a:gd name="T15" fmla="*/ 5 h 5"/>
                      <a:gd name="T16" fmla="*/ 6 w 74"/>
                      <a:gd name="T17" fmla="*/ 5 h 5"/>
                      <a:gd name="T18" fmla="*/ 9 w 74"/>
                      <a:gd name="T19" fmla="*/ 4 h 5"/>
                      <a:gd name="T20" fmla="*/ 11 w 74"/>
                      <a:gd name="T21" fmla="*/ 4 h 5"/>
                      <a:gd name="T22" fmla="*/ 14 w 74"/>
                      <a:gd name="T23" fmla="*/ 5 h 5"/>
                      <a:gd name="T24" fmla="*/ 72 w 74"/>
                      <a:gd name="T25" fmla="*/ 5 h 5"/>
                      <a:gd name="T26" fmla="*/ 74 w 74"/>
                      <a:gd name="T27" fmla="*/ 3 h 5"/>
                      <a:gd name="T28" fmla="*/ 72 w 7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5">
                        <a:moveTo>
                          <a:pt x="72" y="0"/>
                        </a:moveTo>
                        <a:cubicBezTo>
                          <a:pt x="14" y="0"/>
                          <a:pt x="14" y="0"/>
                          <a:pt x="14" y="0"/>
                        </a:cubicBezTo>
                        <a:cubicBezTo>
                          <a:pt x="12" y="0"/>
                          <a:pt x="11" y="1"/>
                          <a:pt x="11" y="2"/>
                        </a:cubicBezTo>
                        <a:cubicBezTo>
                          <a:pt x="9" y="2"/>
                          <a:pt x="9" y="2"/>
                          <a:pt x="9" y="2"/>
                        </a:cubicBezTo>
                        <a:cubicBezTo>
                          <a:pt x="9" y="1"/>
                          <a:pt x="8" y="0"/>
                          <a:pt x="6" y="0"/>
                        </a:cubicBezTo>
                        <a:cubicBezTo>
                          <a:pt x="3" y="0"/>
                          <a:pt x="3" y="0"/>
                          <a:pt x="3" y="0"/>
                        </a:cubicBezTo>
                        <a:cubicBezTo>
                          <a:pt x="1" y="0"/>
                          <a:pt x="0" y="1"/>
                          <a:pt x="0" y="3"/>
                        </a:cubicBezTo>
                        <a:cubicBezTo>
                          <a:pt x="0" y="4"/>
                          <a:pt x="1" y="5"/>
                          <a:pt x="3" y="5"/>
                        </a:cubicBezTo>
                        <a:cubicBezTo>
                          <a:pt x="6" y="5"/>
                          <a:pt x="6" y="5"/>
                          <a:pt x="6" y="5"/>
                        </a:cubicBezTo>
                        <a:cubicBezTo>
                          <a:pt x="8" y="5"/>
                          <a:pt x="9" y="5"/>
                          <a:pt x="9" y="4"/>
                        </a:cubicBezTo>
                        <a:cubicBezTo>
                          <a:pt x="11" y="4"/>
                          <a:pt x="11" y="4"/>
                          <a:pt x="11" y="4"/>
                        </a:cubicBezTo>
                        <a:cubicBezTo>
                          <a:pt x="11" y="5"/>
                          <a:pt x="12" y="5"/>
                          <a:pt x="14" y="5"/>
                        </a:cubicBezTo>
                        <a:cubicBezTo>
                          <a:pt x="72" y="5"/>
                          <a:pt x="72" y="5"/>
                          <a:pt x="72" y="5"/>
                        </a:cubicBezTo>
                        <a:cubicBezTo>
                          <a:pt x="73" y="5"/>
                          <a:pt x="74" y="4"/>
                          <a:pt x="74" y="3"/>
                        </a:cubicBezTo>
                        <a:cubicBezTo>
                          <a:pt x="74" y="1"/>
                          <a:pt x="73" y="0"/>
                          <a:pt x="72" y="0"/>
                        </a:cubicBezTo>
                        <a:close/>
                      </a:path>
                    </a:pathLst>
                  </a:custGeom>
                  <a:solidFill>
                    <a:srgbClr val="199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29" name="Freeform 205"/>
                  <p:cNvSpPr>
                    <a:spLocks/>
                  </p:cNvSpPr>
                  <p:nvPr/>
                </p:nvSpPr>
                <p:spPr bwMode="auto">
                  <a:xfrm flipV="1">
                    <a:off x="-2124823" y="3800305"/>
                    <a:ext cx="24045" cy="36683"/>
                  </a:xfrm>
                  <a:prstGeom prst="parallelogram">
                    <a:avLst>
                      <a:gd name="adj" fmla="val 389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30" name="Freeform 207"/>
                  <p:cNvSpPr>
                    <a:spLocks/>
                  </p:cNvSpPr>
                  <p:nvPr/>
                </p:nvSpPr>
                <p:spPr bwMode="auto">
                  <a:xfrm flipV="1">
                    <a:off x="-2418857" y="3800475"/>
                    <a:ext cx="47576" cy="37005"/>
                  </a:xfrm>
                  <a:prstGeom prst="parallelogram">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31" name="Freeform 207"/>
                  <p:cNvSpPr>
                    <a:spLocks/>
                  </p:cNvSpPr>
                  <p:nvPr/>
                </p:nvSpPr>
                <p:spPr bwMode="auto">
                  <a:xfrm flipV="1">
                    <a:off x="-2368183" y="3840219"/>
                    <a:ext cx="47458" cy="39632"/>
                  </a:xfrm>
                  <a:prstGeom prst="parallelogram">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332" name="Freeform 207"/>
                  <p:cNvSpPr>
                    <a:spLocks/>
                  </p:cNvSpPr>
                  <p:nvPr/>
                </p:nvSpPr>
                <p:spPr bwMode="auto">
                  <a:xfrm flipV="1">
                    <a:off x="-2409092" y="3840219"/>
                    <a:ext cx="48739" cy="39632"/>
                  </a:xfrm>
                  <a:prstGeom prst="parallelogram">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grpSp>
          <p:grpSp>
            <p:nvGrpSpPr>
              <p:cNvPr id="210" name="Group 209"/>
              <p:cNvGrpSpPr/>
              <p:nvPr/>
            </p:nvGrpSpPr>
            <p:grpSpPr>
              <a:xfrm>
                <a:off x="11420001" y="5465752"/>
                <a:ext cx="754049" cy="577116"/>
                <a:chOff x="3791434" y="6011188"/>
                <a:chExt cx="2228850" cy="1705864"/>
              </a:xfrm>
            </p:grpSpPr>
            <p:sp>
              <p:nvSpPr>
                <p:cNvPr id="212" name="Freeform 83"/>
                <p:cNvSpPr>
                  <a:spLocks/>
                </p:cNvSpPr>
                <p:nvPr/>
              </p:nvSpPr>
              <p:spPr bwMode="auto">
                <a:xfrm flipH="1">
                  <a:off x="3791434" y="6011188"/>
                  <a:ext cx="1835149" cy="1208086"/>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289FD7"/>
                </a:solidFill>
                <a:ln>
                  <a:noFill/>
                </a:ln>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213" name="Freeform 84"/>
                <p:cNvSpPr>
                  <a:spLocks/>
                </p:cNvSpPr>
                <p:nvPr/>
              </p:nvSpPr>
              <p:spPr bwMode="auto">
                <a:xfrm flipH="1">
                  <a:off x="5507522" y="6130251"/>
                  <a:ext cx="512762" cy="333375"/>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289FD7"/>
                </a:solidFill>
                <a:ln>
                  <a:noFill/>
                </a:ln>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nvGrpSpPr>
                <p:cNvPr id="214" name="Group 213"/>
                <p:cNvGrpSpPr/>
                <p:nvPr/>
              </p:nvGrpSpPr>
              <p:grpSpPr>
                <a:xfrm>
                  <a:off x="4378017" y="6399427"/>
                  <a:ext cx="817563" cy="1317625"/>
                  <a:chOff x="8161338" y="2746164"/>
                  <a:chExt cx="817563" cy="1317625"/>
                </a:xfrm>
              </p:grpSpPr>
              <p:sp>
                <p:nvSpPr>
                  <p:cNvPr id="215" name="Freeform 79"/>
                  <p:cNvSpPr>
                    <a:spLocks/>
                  </p:cNvSpPr>
                  <p:nvPr/>
                </p:nvSpPr>
                <p:spPr bwMode="auto">
                  <a:xfrm>
                    <a:off x="8316912" y="2746164"/>
                    <a:ext cx="504826" cy="576263"/>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216" name="Rectangle 80"/>
                  <p:cNvSpPr>
                    <a:spLocks noChangeArrowheads="1"/>
                  </p:cNvSpPr>
                  <p:nvPr/>
                </p:nvSpPr>
                <p:spPr bwMode="auto">
                  <a:xfrm>
                    <a:off x="8161338" y="3300202"/>
                    <a:ext cx="817563" cy="763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217" name="Rectangle 81"/>
                  <p:cNvSpPr>
                    <a:spLocks noChangeArrowheads="1"/>
                  </p:cNvSpPr>
                  <p:nvPr/>
                </p:nvSpPr>
                <p:spPr bwMode="auto">
                  <a:xfrm>
                    <a:off x="8161338" y="3300202"/>
                    <a:ext cx="215900" cy="7635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218" name="Freeform 82"/>
                  <p:cNvSpPr>
                    <a:spLocks/>
                  </p:cNvSpPr>
                  <p:nvPr/>
                </p:nvSpPr>
                <p:spPr bwMode="auto">
                  <a:xfrm>
                    <a:off x="8488363" y="3544677"/>
                    <a:ext cx="163513" cy="296862"/>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grpSp>
          <p:sp>
            <p:nvSpPr>
              <p:cNvPr id="211" name="Freeform 210"/>
              <p:cNvSpPr/>
              <p:nvPr/>
            </p:nvSpPr>
            <p:spPr>
              <a:xfrm>
                <a:off x="11038557" y="5945490"/>
                <a:ext cx="480365" cy="463238"/>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1">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3949"/>
                <a:endParaRPr lang="en-US" sz="1176" dirty="0">
                  <a:solidFill>
                    <a:srgbClr val="FFFFFF"/>
                  </a:solidFill>
                </a:endParaRPr>
              </a:p>
            </p:txBody>
          </p:sp>
        </p:grpSp>
      </p:grpSp>
      <p:grpSp>
        <p:nvGrpSpPr>
          <p:cNvPr id="188" name="Group 187"/>
          <p:cNvGrpSpPr/>
          <p:nvPr/>
        </p:nvGrpSpPr>
        <p:grpSpPr>
          <a:xfrm>
            <a:off x="10852955" y="447606"/>
            <a:ext cx="914012" cy="740334"/>
            <a:chOff x="11070579" y="456084"/>
            <a:chExt cx="932340" cy="755179"/>
          </a:xfrm>
        </p:grpSpPr>
        <p:sp>
          <p:nvSpPr>
            <p:cNvPr id="194" name="Rectangle 193"/>
            <p:cNvSpPr/>
            <p:nvPr/>
          </p:nvSpPr>
          <p:spPr>
            <a:xfrm>
              <a:off x="11070579" y="1137623"/>
              <a:ext cx="932340" cy="73640"/>
            </a:xfrm>
            <a:prstGeom prst="rect">
              <a:avLst/>
            </a:prstGeom>
            <a:solidFill>
              <a:schemeClr val="bg1">
                <a:alpha val="30000"/>
              </a:schemeClr>
            </a:solidFill>
          </p:spPr>
          <p:txBody>
            <a:bodyPr wrap="square" rtlCol="0" anchor="ctr">
              <a:noAutofit/>
            </a:bodyPr>
            <a:lstStyle/>
            <a:p>
              <a:pPr defTabSz="914367"/>
              <a:endParaRPr lang="en-US" sz="1961" dirty="0">
                <a:solidFill>
                  <a:srgbClr val="FFFFFF"/>
                </a:solidFill>
                <a:cs typeface="Segoe UI Light"/>
              </a:endParaRPr>
            </a:p>
          </p:txBody>
        </p:sp>
        <p:sp>
          <p:nvSpPr>
            <p:cNvPr id="195" name="Freeform 194"/>
            <p:cNvSpPr>
              <a:spLocks noChangeAspect="1" noEditPoints="1"/>
            </p:cNvSpPr>
            <p:nvPr/>
          </p:nvSpPr>
          <p:spPr bwMode="auto">
            <a:xfrm>
              <a:off x="11329733" y="456084"/>
              <a:ext cx="414032" cy="596484"/>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alpha val="22000"/>
              </a:schemeClr>
            </a:solidFill>
            <a:ln w="0">
              <a:noFill/>
              <a:prstDash val="solid"/>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sp>
        <p:nvSpPr>
          <p:cNvPr id="185" name="Rectangle 184"/>
          <p:cNvSpPr/>
          <p:nvPr/>
        </p:nvSpPr>
        <p:spPr>
          <a:xfrm>
            <a:off x="583049" y="1384597"/>
            <a:ext cx="11040905" cy="814661"/>
          </a:xfrm>
          <a:prstGeom prst="rect">
            <a:avLst/>
          </a:prstGeom>
          <a:noFill/>
          <a:ln w="9525" cap="flat" cmpd="sng" algn="ctr">
            <a:noFill/>
            <a:prstDash val="solid"/>
          </a:ln>
          <a:effectLst/>
        </p:spPr>
        <p:txBody>
          <a:bodyPr wrap="square" lIns="0" tIns="44821" rIns="89642" bIns="44821"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326" fontAlgn="base">
              <a:spcAft>
                <a:spcPct val="0"/>
              </a:spcAft>
              <a:defRPr/>
            </a:pPr>
            <a:r>
              <a:rPr lang="en-IN" sz="2353" dirty="0">
                <a:solidFill>
                  <a:srgbClr val="3C454F">
                    <a:alpha val="99000"/>
                  </a:srgbClr>
                </a:solidFill>
                <a:latin typeface="Segoe UI Light"/>
                <a:ea typeface="Kozuka Gothic Pro R" pitchFamily="34" charset="-128"/>
              </a:rPr>
              <a:t>Azure networking provides the infrastructure necessary to securely connect VMs to one another and to connect on-premises datacenters with Azure VMs</a:t>
            </a:r>
          </a:p>
        </p:txBody>
      </p:sp>
      <p:grpSp>
        <p:nvGrpSpPr>
          <p:cNvPr id="182" name="Group 181"/>
          <p:cNvGrpSpPr/>
          <p:nvPr/>
        </p:nvGrpSpPr>
        <p:grpSpPr>
          <a:xfrm>
            <a:off x="0" y="6512578"/>
            <a:ext cx="12192000" cy="345422"/>
            <a:chOff x="0" y="6520441"/>
            <a:chExt cx="12319257" cy="337559"/>
          </a:xfrm>
        </p:grpSpPr>
        <p:sp>
          <p:nvSpPr>
            <p:cNvPr id="183" name="Rectangle 182"/>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184" name="Rectangle 183"/>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186" name="Rectangle 185"/>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187" name="Rectangle 186"/>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2928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 calcmode="lin" valueType="num">
                                      <p:cBhvr additive="base">
                                        <p:cTn id="11" dur="750" fill="hold"/>
                                        <p:tgtEl>
                                          <p:spTgt spid="189"/>
                                        </p:tgtEl>
                                        <p:attrNameLst>
                                          <p:attrName>ppt_x</p:attrName>
                                        </p:attrNameLst>
                                      </p:cBhvr>
                                      <p:tavLst>
                                        <p:tav tm="0">
                                          <p:val>
                                            <p:strVal val="#ppt_x"/>
                                          </p:val>
                                        </p:tav>
                                        <p:tav tm="100000">
                                          <p:val>
                                            <p:strVal val="#ppt_x"/>
                                          </p:val>
                                        </p:tav>
                                      </p:tavLst>
                                    </p:anim>
                                    <p:anim calcmode="lin" valueType="num">
                                      <p:cBhvr additive="base">
                                        <p:cTn id="12" dur="750" fill="hold"/>
                                        <p:tgtEl>
                                          <p:spTgt spid="18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192"/>
                                        </p:tgtEl>
                                        <p:attrNameLst>
                                          <p:attrName>style.visibility</p:attrName>
                                        </p:attrNameLst>
                                      </p:cBhvr>
                                      <p:to>
                                        <p:strVal val="visible"/>
                                      </p:to>
                                    </p:set>
                                    <p:anim calcmode="lin" valueType="num">
                                      <p:cBhvr additive="base">
                                        <p:cTn id="15" dur="750" fill="hold"/>
                                        <p:tgtEl>
                                          <p:spTgt spid="192"/>
                                        </p:tgtEl>
                                        <p:attrNameLst>
                                          <p:attrName>ppt_x</p:attrName>
                                        </p:attrNameLst>
                                      </p:cBhvr>
                                      <p:tavLst>
                                        <p:tav tm="0">
                                          <p:val>
                                            <p:strVal val="#ppt_x"/>
                                          </p:val>
                                        </p:tav>
                                        <p:tav tm="100000">
                                          <p:val>
                                            <p:strVal val="#ppt_x"/>
                                          </p:val>
                                        </p:tav>
                                      </p:tavLst>
                                    </p:anim>
                                    <p:anim calcmode="lin" valueType="num">
                                      <p:cBhvr additive="base">
                                        <p:cTn id="16" dur="750" fill="hold"/>
                                        <p:tgtEl>
                                          <p:spTgt spid="19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500"/>
                                  </p:stCondLst>
                                  <p:childTnLst>
                                    <p:set>
                                      <p:cBhvr>
                                        <p:cTn id="18" dur="1" fill="hold">
                                          <p:stCondLst>
                                            <p:cond delay="0"/>
                                          </p:stCondLst>
                                        </p:cTn>
                                        <p:tgtEl>
                                          <p:spTgt spid="198"/>
                                        </p:tgtEl>
                                        <p:attrNameLst>
                                          <p:attrName>style.visibility</p:attrName>
                                        </p:attrNameLst>
                                      </p:cBhvr>
                                      <p:to>
                                        <p:strVal val="visible"/>
                                      </p:to>
                                    </p:set>
                                    <p:anim calcmode="lin" valueType="num">
                                      <p:cBhvr additive="base">
                                        <p:cTn id="19" dur="750" fill="hold"/>
                                        <p:tgtEl>
                                          <p:spTgt spid="198"/>
                                        </p:tgtEl>
                                        <p:attrNameLst>
                                          <p:attrName>ppt_x</p:attrName>
                                        </p:attrNameLst>
                                      </p:cBhvr>
                                      <p:tavLst>
                                        <p:tav tm="0">
                                          <p:val>
                                            <p:strVal val="#ppt_x"/>
                                          </p:val>
                                        </p:tav>
                                        <p:tav tm="100000">
                                          <p:val>
                                            <p:strVal val="#ppt_x"/>
                                          </p:val>
                                        </p:tav>
                                      </p:tavLst>
                                    </p:anim>
                                    <p:anim calcmode="lin" valueType="num">
                                      <p:cBhvr additive="base">
                                        <p:cTn id="20" dur="750" fill="hold"/>
                                        <p:tgtEl>
                                          <p:spTgt spid="19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750"/>
                                  </p:stCondLst>
                                  <p:childTnLst>
                                    <p:set>
                                      <p:cBhvr>
                                        <p:cTn id="22" dur="1" fill="hold">
                                          <p:stCondLst>
                                            <p:cond delay="0"/>
                                          </p:stCondLst>
                                        </p:cTn>
                                        <p:tgtEl>
                                          <p:spTgt spid="201"/>
                                        </p:tgtEl>
                                        <p:attrNameLst>
                                          <p:attrName>style.visibility</p:attrName>
                                        </p:attrNameLst>
                                      </p:cBhvr>
                                      <p:to>
                                        <p:strVal val="visible"/>
                                      </p:to>
                                    </p:set>
                                    <p:anim calcmode="lin" valueType="num">
                                      <p:cBhvr additive="base">
                                        <p:cTn id="23" dur="750" fill="hold"/>
                                        <p:tgtEl>
                                          <p:spTgt spid="201"/>
                                        </p:tgtEl>
                                        <p:attrNameLst>
                                          <p:attrName>ppt_x</p:attrName>
                                        </p:attrNameLst>
                                      </p:cBhvr>
                                      <p:tavLst>
                                        <p:tav tm="0">
                                          <p:val>
                                            <p:strVal val="#ppt_x"/>
                                          </p:val>
                                        </p:tav>
                                        <p:tav tm="100000">
                                          <p:val>
                                            <p:strVal val="#ppt_x"/>
                                          </p:val>
                                        </p:tav>
                                      </p:tavLst>
                                    </p:anim>
                                    <p:anim calcmode="lin" valueType="num">
                                      <p:cBhvr additive="base">
                                        <p:cTn id="24" dur="750" fill="hold"/>
                                        <p:tgtEl>
                                          <p:spTgt spid="201"/>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decel="100000" fill="hold" nodeType="afterEffect">
                                  <p:stCondLst>
                                    <p:cond delay="0"/>
                                  </p:stCondLst>
                                  <p:childTnLst>
                                    <p:set>
                                      <p:cBhvr>
                                        <p:cTn id="27" dur="1" fill="hold">
                                          <p:stCondLst>
                                            <p:cond delay="0"/>
                                          </p:stCondLst>
                                        </p:cTn>
                                        <p:tgtEl>
                                          <p:spTgt spid="206"/>
                                        </p:tgtEl>
                                        <p:attrNameLst>
                                          <p:attrName>style.visibility</p:attrName>
                                        </p:attrNameLst>
                                      </p:cBhvr>
                                      <p:to>
                                        <p:strVal val="visible"/>
                                      </p:to>
                                    </p:set>
                                    <p:anim calcmode="lin" valueType="num">
                                      <p:cBhvr additive="base">
                                        <p:cTn id="28" dur="750" fill="hold"/>
                                        <p:tgtEl>
                                          <p:spTgt spid="206"/>
                                        </p:tgtEl>
                                        <p:attrNameLst>
                                          <p:attrName>ppt_x</p:attrName>
                                        </p:attrNameLst>
                                      </p:cBhvr>
                                      <p:tavLst>
                                        <p:tav tm="0">
                                          <p:val>
                                            <p:strVal val="#ppt_x"/>
                                          </p:val>
                                        </p:tav>
                                        <p:tav tm="100000">
                                          <p:val>
                                            <p:strVal val="#ppt_x"/>
                                          </p:val>
                                        </p:tav>
                                      </p:tavLst>
                                    </p:anim>
                                    <p:anim calcmode="lin" valueType="num">
                                      <p:cBhvr additive="base">
                                        <p:cTn id="29" dur="75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1632" y="104963"/>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6" name="TextBox 30"/>
          <p:cNvSpPr txBox="1"/>
          <p:nvPr/>
        </p:nvSpPr>
        <p:spPr>
          <a:xfrm>
            <a:off x="8744694" y="1735380"/>
            <a:ext cx="3071182" cy="3890566"/>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fontAlgn="base">
              <a:lnSpc>
                <a:spcPts val="2200"/>
              </a:lnSpc>
              <a:spcAft>
                <a:spcPts val="300"/>
              </a:spcAft>
              <a:buFont typeface="Wingdings" panose="05000000000000000000" pitchFamily="2" charset="2"/>
              <a:buChar char="ü"/>
            </a:pPr>
            <a:r>
              <a:rPr lang="en-IN" dirty="0">
                <a:solidFill>
                  <a:schemeClr val="tx1">
                    <a:lumMod val="65000"/>
                    <a:lumOff val="35000"/>
                  </a:schemeClr>
                </a:solidFill>
                <a:latin typeface="Segoe UI Semilight" panose="020B0402040204020203" pitchFamily="34" charset="0"/>
                <a:cs typeface="Segoe UI Semilight" panose="020B0402040204020203" pitchFamily="34" charset="0"/>
              </a:rPr>
              <a:t>Create Virtual Networks with Subnets and Private IP addresses</a:t>
            </a:r>
          </a:p>
          <a:p>
            <a:pPr marL="342900" indent="-342900" fontAlgn="base">
              <a:lnSpc>
                <a:spcPts val="2200"/>
              </a:lnSpc>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Configure access control rules, which can be applied across Virtual Networks to thousands of machines in seconds</a:t>
            </a:r>
          </a:p>
          <a:p>
            <a:pPr marL="342900" indent="-342900" fontAlgn="base">
              <a:lnSpc>
                <a:spcPts val="2200"/>
              </a:lnSpc>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base">
              <a:lnSpc>
                <a:spcPts val="2200"/>
              </a:lnSpc>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Can bring your own DNS and can domain join your VMs</a:t>
            </a:r>
          </a:p>
        </p:txBody>
      </p:sp>
      <p:sp>
        <p:nvSpPr>
          <p:cNvPr id="2" name="Title 1"/>
          <p:cNvSpPr>
            <a:spLocks noGrp="1"/>
          </p:cNvSpPr>
          <p:nvPr>
            <p:ph type="title"/>
          </p:nvPr>
        </p:nvSpPr>
        <p:spPr/>
        <p:txBody>
          <a:bodyPr/>
          <a:lstStyle/>
          <a:p>
            <a:r>
              <a:rPr lang="en-US" dirty="0">
                <a:solidFill>
                  <a:srgbClr val="247BC2"/>
                </a:solidFill>
              </a:rPr>
              <a:t>Virtual Networks &amp; Security Groups</a:t>
            </a:r>
            <a:endParaRPr lang="en-US" dirty="0"/>
          </a:p>
        </p:txBody>
      </p:sp>
      <p:sp>
        <p:nvSpPr>
          <p:cNvPr id="71" name="Rectangle 70"/>
          <p:cNvSpPr/>
          <p:nvPr/>
        </p:nvSpPr>
        <p:spPr>
          <a:xfrm>
            <a:off x="4501095" y="3523158"/>
            <a:ext cx="2935522" cy="2433670"/>
          </a:xfrm>
          <a:prstGeom prst="rect">
            <a:avLst/>
          </a:prstGeom>
          <a:no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rgbClr val="5B9BD5">
                    <a:lumMod val="50000"/>
                  </a:srgbClr>
                </a:solidFill>
              </a:rPr>
              <a:t>Customer 2</a:t>
            </a:r>
          </a:p>
        </p:txBody>
      </p:sp>
      <p:grpSp>
        <p:nvGrpSpPr>
          <p:cNvPr id="72" name="Group 71"/>
          <p:cNvGrpSpPr/>
          <p:nvPr/>
        </p:nvGrpSpPr>
        <p:grpSpPr>
          <a:xfrm>
            <a:off x="4631930" y="3990129"/>
            <a:ext cx="1095072" cy="1459278"/>
            <a:chOff x="3026281" y="3816366"/>
            <a:chExt cx="838562" cy="1117456"/>
          </a:xfrm>
          <a:noFill/>
        </p:grpSpPr>
        <p:sp>
          <p:nvSpPr>
            <p:cNvPr id="73" name="Rounded Rectangle 72"/>
            <p:cNvSpPr/>
            <p:nvPr/>
          </p:nvSpPr>
          <p:spPr>
            <a:xfrm>
              <a:off x="3026281" y="3816366"/>
              <a:ext cx="838562" cy="1117456"/>
            </a:xfrm>
            <a:prstGeom prst="roundRect">
              <a:avLst>
                <a:gd name="adj" fmla="val 3644"/>
              </a:avLst>
            </a:prstGeom>
            <a:grp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74" name="Picture 73"/>
            <p:cNvPicPr>
              <a:picLocks noChangeAspect="1"/>
            </p:cNvPicPr>
            <p:nvPr/>
          </p:nvPicPr>
          <p:blipFill>
            <a:blip r:embed="rId3"/>
            <a:stretch>
              <a:fillRect/>
            </a:stretch>
          </p:blipFill>
          <p:spPr>
            <a:xfrm>
              <a:off x="3286169" y="3888974"/>
              <a:ext cx="318786" cy="292950"/>
            </a:xfrm>
            <a:prstGeom prst="rect">
              <a:avLst/>
            </a:prstGeom>
            <a:grpFill/>
          </p:spPr>
        </p:pic>
        <p:pic>
          <p:nvPicPr>
            <p:cNvPr id="76" name="Picture 75"/>
            <p:cNvPicPr>
              <a:picLocks noChangeAspect="1"/>
            </p:cNvPicPr>
            <p:nvPr/>
          </p:nvPicPr>
          <p:blipFill>
            <a:blip r:embed="rId3"/>
            <a:stretch>
              <a:fillRect/>
            </a:stretch>
          </p:blipFill>
          <p:spPr>
            <a:xfrm>
              <a:off x="3286169" y="4245895"/>
              <a:ext cx="318786" cy="292950"/>
            </a:xfrm>
            <a:prstGeom prst="rect">
              <a:avLst/>
            </a:prstGeom>
            <a:grpFill/>
          </p:spPr>
        </p:pic>
        <p:pic>
          <p:nvPicPr>
            <p:cNvPr id="85" name="Picture 84"/>
            <p:cNvPicPr>
              <a:picLocks noChangeAspect="1"/>
            </p:cNvPicPr>
            <p:nvPr/>
          </p:nvPicPr>
          <p:blipFill>
            <a:blip r:embed="rId3"/>
            <a:stretch>
              <a:fillRect/>
            </a:stretch>
          </p:blipFill>
          <p:spPr>
            <a:xfrm>
              <a:off x="3286169" y="4590970"/>
              <a:ext cx="318786" cy="292950"/>
            </a:xfrm>
            <a:prstGeom prst="rect">
              <a:avLst/>
            </a:prstGeom>
            <a:grpFill/>
          </p:spPr>
        </p:pic>
      </p:grpSp>
      <p:grpSp>
        <p:nvGrpSpPr>
          <p:cNvPr id="91" name="Group 90"/>
          <p:cNvGrpSpPr/>
          <p:nvPr/>
        </p:nvGrpSpPr>
        <p:grpSpPr>
          <a:xfrm>
            <a:off x="6181417" y="3990129"/>
            <a:ext cx="1095072" cy="1459278"/>
            <a:chOff x="3026281" y="3816366"/>
            <a:chExt cx="838562" cy="1117456"/>
          </a:xfrm>
          <a:noFill/>
        </p:grpSpPr>
        <p:sp>
          <p:nvSpPr>
            <p:cNvPr id="92" name="Rounded Rectangle 91"/>
            <p:cNvSpPr/>
            <p:nvPr/>
          </p:nvSpPr>
          <p:spPr>
            <a:xfrm>
              <a:off x="3026281" y="3816366"/>
              <a:ext cx="838562" cy="1117456"/>
            </a:xfrm>
            <a:prstGeom prst="roundRect">
              <a:avLst>
                <a:gd name="adj" fmla="val 3644"/>
              </a:avLst>
            </a:prstGeom>
            <a:grp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93" name="Picture 92"/>
            <p:cNvPicPr>
              <a:picLocks noChangeAspect="1"/>
            </p:cNvPicPr>
            <p:nvPr/>
          </p:nvPicPr>
          <p:blipFill>
            <a:blip r:embed="rId3"/>
            <a:stretch>
              <a:fillRect/>
            </a:stretch>
          </p:blipFill>
          <p:spPr>
            <a:xfrm>
              <a:off x="3286169" y="3888974"/>
              <a:ext cx="318786" cy="292950"/>
            </a:xfrm>
            <a:prstGeom prst="rect">
              <a:avLst/>
            </a:prstGeom>
            <a:grpFill/>
          </p:spPr>
        </p:pic>
        <p:pic>
          <p:nvPicPr>
            <p:cNvPr id="94" name="Picture 93"/>
            <p:cNvPicPr>
              <a:picLocks noChangeAspect="1"/>
            </p:cNvPicPr>
            <p:nvPr/>
          </p:nvPicPr>
          <p:blipFill>
            <a:blip r:embed="rId3"/>
            <a:stretch>
              <a:fillRect/>
            </a:stretch>
          </p:blipFill>
          <p:spPr>
            <a:xfrm>
              <a:off x="3286169" y="4245895"/>
              <a:ext cx="318786" cy="292950"/>
            </a:xfrm>
            <a:prstGeom prst="rect">
              <a:avLst/>
            </a:prstGeom>
            <a:grpFill/>
          </p:spPr>
        </p:pic>
        <p:pic>
          <p:nvPicPr>
            <p:cNvPr id="95" name="Picture 94"/>
            <p:cNvPicPr>
              <a:picLocks noChangeAspect="1"/>
            </p:cNvPicPr>
            <p:nvPr/>
          </p:nvPicPr>
          <p:blipFill>
            <a:blip r:embed="rId3"/>
            <a:stretch>
              <a:fillRect/>
            </a:stretch>
          </p:blipFill>
          <p:spPr>
            <a:xfrm>
              <a:off x="3286169" y="4590970"/>
              <a:ext cx="318786" cy="292950"/>
            </a:xfrm>
            <a:prstGeom prst="rect">
              <a:avLst/>
            </a:prstGeom>
            <a:grpFill/>
          </p:spPr>
        </p:pic>
      </p:grpSp>
      <p:sp>
        <p:nvSpPr>
          <p:cNvPr id="96" name="Rounded Rectangle 95"/>
          <p:cNvSpPr/>
          <p:nvPr/>
        </p:nvSpPr>
        <p:spPr>
          <a:xfrm>
            <a:off x="1914787" y="2829773"/>
            <a:ext cx="5682017" cy="3244691"/>
          </a:xfrm>
          <a:prstGeom prst="roundRect">
            <a:avLst>
              <a:gd name="adj" fmla="val 0"/>
            </a:avLst>
          </a:prstGeom>
          <a:noFill/>
          <a:ln w="19050" cap="rnd">
            <a:solidFill>
              <a:srgbClr val="1D438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97" name="Rounded Rectangle 96"/>
          <p:cNvSpPr/>
          <p:nvPr/>
        </p:nvSpPr>
        <p:spPr>
          <a:xfrm>
            <a:off x="1914787" y="1767582"/>
            <a:ext cx="5682017" cy="618565"/>
          </a:xfrm>
          <a:prstGeom prst="roundRect">
            <a:avLst>
              <a:gd name="adj" fmla="val 0"/>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ts val="1200"/>
              </a:lnSpc>
            </a:pPr>
            <a:r>
              <a:rPr lang="en-US" sz="1200" b="1" dirty="0">
                <a:solidFill>
                  <a:schemeClr val="bg1"/>
                </a:solidFill>
              </a:rPr>
              <a:t>INTERNET</a:t>
            </a:r>
          </a:p>
        </p:txBody>
      </p:sp>
      <p:sp>
        <p:nvSpPr>
          <p:cNvPr id="98" name="Rectangle 97"/>
          <p:cNvSpPr/>
          <p:nvPr/>
        </p:nvSpPr>
        <p:spPr>
          <a:xfrm>
            <a:off x="5207133" y="5520474"/>
            <a:ext cx="156997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rgbClr val="289FD7"/>
                </a:solidFill>
                <a:latin typeface="Segoe UI Semibold" panose="020B0702040204020203" pitchFamily="34" charset="0"/>
              </a:rPr>
              <a:t>Isolated Virtual Networks</a:t>
            </a:r>
          </a:p>
        </p:txBody>
      </p:sp>
      <p:sp>
        <p:nvSpPr>
          <p:cNvPr id="99" name="Rectangle 98"/>
          <p:cNvSpPr/>
          <p:nvPr/>
        </p:nvSpPr>
        <p:spPr>
          <a:xfrm>
            <a:off x="2069480" y="3523157"/>
            <a:ext cx="2369904" cy="2433670"/>
          </a:xfrm>
          <a:prstGeom prst="rect">
            <a:avLst/>
          </a:prstGeom>
          <a:no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rgbClr val="5B9BD5">
                    <a:lumMod val="50000"/>
                  </a:srgbClr>
                </a:solidFill>
              </a:rPr>
              <a:t>Customer 1</a:t>
            </a:r>
          </a:p>
        </p:txBody>
      </p:sp>
      <p:sp>
        <p:nvSpPr>
          <p:cNvPr id="100" name="TextBox 198"/>
          <p:cNvSpPr txBox="1"/>
          <p:nvPr/>
        </p:nvSpPr>
        <p:spPr>
          <a:xfrm>
            <a:off x="2282381" y="3835191"/>
            <a:ext cx="41517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Subnet 1</a:t>
            </a:r>
          </a:p>
        </p:txBody>
      </p:sp>
      <p:sp>
        <p:nvSpPr>
          <p:cNvPr id="101" name="Rounded Rectangle 100"/>
          <p:cNvSpPr/>
          <p:nvPr/>
        </p:nvSpPr>
        <p:spPr>
          <a:xfrm>
            <a:off x="2183728" y="4009346"/>
            <a:ext cx="655143" cy="1440061"/>
          </a:xfrm>
          <a:prstGeom prst="roundRect">
            <a:avLst>
              <a:gd name="adj" fmla="val 3644"/>
            </a:avLst>
          </a:prstGeom>
          <a:no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102" name="TextBox 198"/>
          <p:cNvSpPr txBox="1"/>
          <p:nvPr/>
        </p:nvSpPr>
        <p:spPr>
          <a:xfrm>
            <a:off x="4681476" y="3822353"/>
            <a:ext cx="666849"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Deployment X</a:t>
            </a:r>
          </a:p>
        </p:txBody>
      </p:sp>
      <p:sp>
        <p:nvSpPr>
          <p:cNvPr id="103" name="TextBox 198"/>
          <p:cNvSpPr txBox="1"/>
          <p:nvPr/>
        </p:nvSpPr>
        <p:spPr>
          <a:xfrm>
            <a:off x="6194929" y="3814223"/>
            <a:ext cx="666849"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Deployment Y</a:t>
            </a:r>
          </a:p>
        </p:txBody>
      </p:sp>
      <p:grpSp>
        <p:nvGrpSpPr>
          <p:cNvPr id="104" name="Group 103"/>
          <p:cNvGrpSpPr/>
          <p:nvPr/>
        </p:nvGrpSpPr>
        <p:grpSpPr>
          <a:xfrm>
            <a:off x="5421950" y="4440086"/>
            <a:ext cx="1098378" cy="263523"/>
            <a:chOff x="5898219" y="4275323"/>
            <a:chExt cx="1098378" cy="263523"/>
          </a:xfrm>
        </p:grpSpPr>
        <p:cxnSp>
          <p:nvCxnSpPr>
            <p:cNvPr id="105" name="Straight Arrow Connector 104"/>
            <p:cNvCxnSpPr/>
            <p:nvPr/>
          </p:nvCxnSpPr>
          <p:spPr>
            <a:xfrm>
              <a:off x="5903271" y="4538846"/>
              <a:ext cx="1020364" cy="0"/>
            </a:xfrm>
            <a:prstGeom prst="straightConnector1">
              <a:avLst/>
            </a:prstGeom>
            <a:ln w="254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52"/>
            <p:cNvSpPr txBox="1"/>
            <p:nvPr/>
          </p:nvSpPr>
          <p:spPr>
            <a:xfrm>
              <a:off x="5898219" y="4275323"/>
              <a:ext cx="1098378"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b="1" dirty="0">
                  <a:solidFill>
                    <a:srgbClr val="5B9BD5">
                      <a:lumMod val="50000"/>
                    </a:srgbClr>
                  </a:solidFill>
                </a:rPr>
                <a:t>VLAN-to-VLAN</a:t>
              </a:r>
            </a:p>
          </p:txBody>
        </p:sp>
      </p:grpSp>
      <p:grpSp>
        <p:nvGrpSpPr>
          <p:cNvPr id="107" name="Group 106"/>
          <p:cNvGrpSpPr/>
          <p:nvPr/>
        </p:nvGrpSpPr>
        <p:grpSpPr>
          <a:xfrm>
            <a:off x="2069480" y="1942777"/>
            <a:ext cx="5428848" cy="2366445"/>
            <a:chOff x="2545749" y="1778014"/>
            <a:chExt cx="5428848" cy="2366445"/>
          </a:xfrm>
        </p:grpSpPr>
        <p:sp>
          <p:nvSpPr>
            <p:cNvPr id="108" name="Rounded Rectangle 107"/>
            <p:cNvSpPr/>
            <p:nvPr/>
          </p:nvSpPr>
          <p:spPr>
            <a:xfrm>
              <a:off x="2545749" y="2851979"/>
              <a:ext cx="5367138" cy="433177"/>
            </a:xfrm>
            <a:prstGeom prst="roundRect">
              <a:avLst>
                <a:gd name="adj" fmla="val 0"/>
              </a:avLst>
            </a:prstGeom>
            <a:solidFill>
              <a:srgbClr val="1D438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ts val="1100"/>
                </a:lnSpc>
              </a:pPr>
              <a:r>
                <a:rPr lang="en-US" sz="1050" dirty="0">
                  <a:solidFill>
                    <a:prstClr val="white"/>
                  </a:solidFill>
                  <a:latin typeface="Segoe UI Semibold" panose="020B0702040204020203" pitchFamily="34" charset="0"/>
                </a:rPr>
                <a:t>Cloud Access </a:t>
              </a:r>
            </a:p>
            <a:p>
              <a:pPr lvl="0">
                <a:lnSpc>
                  <a:spcPts val="1100"/>
                </a:lnSpc>
              </a:pPr>
              <a:r>
                <a:rPr lang="en-US" sz="1050" dirty="0">
                  <a:solidFill>
                    <a:prstClr val="white"/>
                  </a:solidFill>
                  <a:latin typeface="Segoe UI Semibold" panose="020B0702040204020203" pitchFamily="34" charset="0"/>
                </a:rPr>
                <a:t>Layer</a:t>
              </a:r>
            </a:p>
          </p:txBody>
        </p:sp>
        <p:sp>
          <p:nvSpPr>
            <p:cNvPr id="109" name="TextBox 175"/>
            <p:cNvSpPr txBox="1"/>
            <p:nvPr/>
          </p:nvSpPr>
          <p:spPr>
            <a:xfrm>
              <a:off x="6362900" y="2917693"/>
              <a:ext cx="1129495" cy="3231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00"/>
                </a:lnSpc>
              </a:pPr>
              <a:r>
                <a:rPr lang="en-US" sz="900" spc="-30" dirty="0">
                  <a:solidFill>
                    <a:prstClr val="white"/>
                  </a:solidFill>
                </a:rPr>
                <a:t>RDP Endpoint</a:t>
              </a:r>
            </a:p>
            <a:p>
              <a:pPr>
                <a:lnSpc>
                  <a:spcPts val="900"/>
                </a:lnSpc>
              </a:pPr>
              <a:r>
                <a:rPr lang="en-US" sz="900" spc="-30" dirty="0">
                  <a:solidFill>
                    <a:prstClr val="white"/>
                  </a:solidFill>
                </a:rPr>
                <a:t>(password access)</a:t>
              </a:r>
            </a:p>
          </p:txBody>
        </p:sp>
        <p:sp>
          <p:nvSpPr>
            <p:cNvPr id="110" name="Octagon 109"/>
            <p:cNvSpPr/>
            <p:nvPr/>
          </p:nvSpPr>
          <p:spPr>
            <a:xfrm>
              <a:off x="7452917" y="2925217"/>
              <a:ext cx="276312" cy="276312"/>
            </a:xfrm>
            <a:prstGeom prst="oc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cxnSp>
          <p:nvCxnSpPr>
            <p:cNvPr id="111" name="Straight Arrow Connector 110"/>
            <p:cNvCxnSpPr/>
            <p:nvPr/>
          </p:nvCxnSpPr>
          <p:spPr>
            <a:xfrm>
              <a:off x="7591058" y="2063274"/>
              <a:ext cx="0" cy="844957"/>
            </a:xfrm>
            <a:prstGeom prst="straightConnector1">
              <a:avLst/>
            </a:prstGeom>
            <a:ln w="25400" cap="rnd">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a:off x="6887942" y="1778014"/>
              <a:ext cx="846068" cy="302312"/>
              <a:chOff x="6887942" y="1778014"/>
              <a:chExt cx="846068" cy="302312"/>
            </a:xfrm>
          </p:grpSpPr>
          <p:sp>
            <p:nvSpPr>
              <p:cNvPr id="115" name="TextBox 154"/>
              <p:cNvSpPr txBox="1"/>
              <p:nvPr/>
            </p:nvSpPr>
            <p:spPr>
              <a:xfrm>
                <a:off x="6887942" y="1778014"/>
                <a:ext cx="56553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spc="-30" dirty="0">
                    <a:solidFill>
                      <a:schemeClr val="bg1"/>
                    </a:solidFill>
                    <a:latin typeface="Segoe UI Semibold" panose="020B0702040204020203" pitchFamily="34" charset="0"/>
                  </a:rPr>
                  <a:t>Client</a:t>
                </a:r>
              </a:p>
            </p:txBody>
          </p:sp>
          <p:pic>
            <p:nvPicPr>
              <p:cNvPr id="116" name="Picture 115"/>
              <p:cNvPicPr>
                <a:picLocks noChangeAspect="1"/>
              </p:cNvPicPr>
              <p:nvPr/>
            </p:nvPicPr>
            <p:blipFill>
              <a:blip r:embed="rId4">
                <a:biLevel thresh="25000"/>
              </a:blip>
              <a:stretch>
                <a:fillRect/>
              </a:stretch>
            </p:blipFill>
            <p:spPr>
              <a:xfrm>
                <a:off x="7425466" y="1795694"/>
                <a:ext cx="308544" cy="284632"/>
              </a:xfrm>
              <a:prstGeom prst="rect">
                <a:avLst/>
              </a:prstGeom>
            </p:spPr>
          </p:pic>
        </p:grpSp>
        <p:sp>
          <p:nvSpPr>
            <p:cNvPr id="113" name="Octagon 112"/>
            <p:cNvSpPr/>
            <p:nvPr/>
          </p:nvSpPr>
          <p:spPr>
            <a:xfrm>
              <a:off x="7471730" y="3868147"/>
              <a:ext cx="276312" cy="276312"/>
            </a:xfrm>
            <a:prstGeom prst="octagon">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114" name="Arc 113"/>
            <p:cNvSpPr/>
            <p:nvPr/>
          </p:nvSpPr>
          <p:spPr>
            <a:xfrm>
              <a:off x="7472052" y="3064587"/>
              <a:ext cx="502545" cy="837559"/>
            </a:xfrm>
            <a:prstGeom prst="arc">
              <a:avLst>
                <a:gd name="adj1" fmla="val 16200000"/>
                <a:gd name="adj2" fmla="val 5230857"/>
              </a:avLst>
            </a:prstGeom>
            <a:ln w="25400" cap="rnd">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endParaRPr>
            </a:p>
          </p:txBody>
        </p:sp>
      </p:grpSp>
      <p:sp>
        <p:nvSpPr>
          <p:cNvPr id="117" name="Rounded Rectangle 116"/>
          <p:cNvSpPr/>
          <p:nvPr/>
        </p:nvSpPr>
        <p:spPr>
          <a:xfrm>
            <a:off x="2907996" y="4006600"/>
            <a:ext cx="655143" cy="1442807"/>
          </a:xfrm>
          <a:prstGeom prst="roundRect">
            <a:avLst>
              <a:gd name="adj" fmla="val 3644"/>
            </a:avLst>
          </a:prstGeom>
          <a:no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118" name="TextBox 198"/>
          <p:cNvSpPr txBox="1"/>
          <p:nvPr/>
        </p:nvSpPr>
        <p:spPr>
          <a:xfrm>
            <a:off x="3025752" y="3839002"/>
            <a:ext cx="41517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Subnet 2</a:t>
            </a:r>
          </a:p>
        </p:txBody>
      </p:sp>
      <p:sp>
        <p:nvSpPr>
          <p:cNvPr id="119" name="TextBox 198"/>
          <p:cNvSpPr txBox="1"/>
          <p:nvPr/>
        </p:nvSpPr>
        <p:spPr>
          <a:xfrm>
            <a:off x="3748964" y="3841452"/>
            <a:ext cx="415178"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Subnet 3</a:t>
            </a:r>
          </a:p>
        </p:txBody>
      </p:sp>
      <p:sp>
        <p:nvSpPr>
          <p:cNvPr id="120" name="Rounded Rectangle 119"/>
          <p:cNvSpPr/>
          <p:nvPr/>
        </p:nvSpPr>
        <p:spPr>
          <a:xfrm>
            <a:off x="3643174" y="4001436"/>
            <a:ext cx="655143" cy="1447971"/>
          </a:xfrm>
          <a:prstGeom prst="roundRect">
            <a:avLst>
              <a:gd name="adj" fmla="val 3644"/>
            </a:avLst>
          </a:prstGeom>
          <a:noFill/>
          <a:ln w="28575"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121" name="Picture 120"/>
          <p:cNvPicPr>
            <a:picLocks noChangeAspect="1"/>
          </p:cNvPicPr>
          <p:nvPr/>
        </p:nvPicPr>
        <p:blipFill>
          <a:blip r:embed="rId5">
            <a:duotone>
              <a:prstClr val="black"/>
              <a:schemeClr val="tx2">
                <a:tint val="45000"/>
                <a:satMod val="400000"/>
              </a:schemeClr>
            </a:duotone>
          </a:blip>
          <a:stretch>
            <a:fillRect/>
          </a:stretch>
        </p:blipFill>
        <p:spPr>
          <a:xfrm>
            <a:off x="2966828" y="5697785"/>
            <a:ext cx="618547" cy="223455"/>
          </a:xfrm>
          <a:prstGeom prst="rect">
            <a:avLst/>
          </a:prstGeom>
        </p:spPr>
      </p:pic>
      <p:sp>
        <p:nvSpPr>
          <p:cNvPr id="122" name="TextBox 198"/>
          <p:cNvSpPr txBox="1"/>
          <p:nvPr/>
        </p:nvSpPr>
        <p:spPr>
          <a:xfrm>
            <a:off x="3025752" y="5536408"/>
            <a:ext cx="530594"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DNS Server</a:t>
            </a:r>
          </a:p>
        </p:txBody>
      </p:sp>
      <p:sp>
        <p:nvSpPr>
          <p:cNvPr id="123" name="TextBox 165"/>
          <p:cNvSpPr txBox="1"/>
          <p:nvPr/>
        </p:nvSpPr>
        <p:spPr>
          <a:xfrm>
            <a:off x="1411590" y="4186111"/>
            <a:ext cx="44916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rgbClr val="5B9BD5">
                    <a:lumMod val="50000"/>
                  </a:srgbClr>
                </a:solidFill>
              </a:rPr>
              <a:t>VPN</a:t>
            </a:r>
          </a:p>
        </p:txBody>
      </p:sp>
      <p:cxnSp>
        <p:nvCxnSpPr>
          <p:cNvPr id="124" name="Straight Connector 123"/>
          <p:cNvCxnSpPr/>
          <p:nvPr/>
        </p:nvCxnSpPr>
        <p:spPr>
          <a:xfrm>
            <a:off x="1186061" y="4448019"/>
            <a:ext cx="986849" cy="0"/>
          </a:xfrm>
          <a:prstGeom prst="line">
            <a:avLst/>
          </a:prstGeom>
          <a:ln w="254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8209633" y="1655612"/>
            <a:ext cx="0" cy="4498912"/>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3"/>
          <a:stretch>
            <a:fillRect/>
          </a:stretch>
        </p:blipFill>
        <p:spPr>
          <a:xfrm>
            <a:off x="3769962" y="4100474"/>
            <a:ext cx="416300" cy="382561"/>
          </a:xfrm>
          <a:prstGeom prst="rect">
            <a:avLst/>
          </a:prstGeom>
        </p:spPr>
      </p:pic>
      <p:pic>
        <p:nvPicPr>
          <p:cNvPr id="127" name="Picture 126"/>
          <p:cNvPicPr>
            <a:picLocks noChangeAspect="1"/>
          </p:cNvPicPr>
          <p:nvPr/>
        </p:nvPicPr>
        <p:blipFill>
          <a:blip r:embed="rId3"/>
          <a:stretch>
            <a:fillRect/>
          </a:stretch>
        </p:blipFill>
        <p:spPr>
          <a:xfrm>
            <a:off x="3780273" y="4534977"/>
            <a:ext cx="416300" cy="382561"/>
          </a:xfrm>
          <a:prstGeom prst="rect">
            <a:avLst/>
          </a:prstGeom>
        </p:spPr>
      </p:pic>
      <p:sp>
        <p:nvSpPr>
          <p:cNvPr id="128" name="Slide Number Placeholder 5"/>
          <p:cNvSpPr txBox="1">
            <a:spLocks/>
          </p:cNvSpPr>
          <p:nvPr/>
        </p:nvSpPr>
        <p:spPr>
          <a:xfrm>
            <a:off x="5179466" y="2608945"/>
            <a:ext cx="1446120" cy="36512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pic>
        <p:nvPicPr>
          <p:cNvPr id="129" name="Picture 128"/>
          <p:cNvPicPr>
            <a:picLocks noChangeAspect="1"/>
          </p:cNvPicPr>
          <p:nvPr/>
        </p:nvPicPr>
        <p:blipFill>
          <a:blip r:embed="rId3"/>
          <a:stretch>
            <a:fillRect/>
          </a:stretch>
        </p:blipFill>
        <p:spPr>
          <a:xfrm>
            <a:off x="3777690" y="4997342"/>
            <a:ext cx="416300" cy="382561"/>
          </a:xfrm>
          <a:prstGeom prst="rect">
            <a:avLst/>
          </a:prstGeom>
        </p:spPr>
      </p:pic>
      <p:pic>
        <p:nvPicPr>
          <p:cNvPr id="130" name="Picture 129"/>
          <p:cNvPicPr>
            <a:picLocks noChangeAspect="1"/>
          </p:cNvPicPr>
          <p:nvPr/>
        </p:nvPicPr>
        <p:blipFill>
          <a:blip r:embed="rId3"/>
          <a:stretch>
            <a:fillRect/>
          </a:stretch>
        </p:blipFill>
        <p:spPr>
          <a:xfrm>
            <a:off x="3038959" y="4097893"/>
            <a:ext cx="416300" cy="382561"/>
          </a:xfrm>
          <a:prstGeom prst="rect">
            <a:avLst/>
          </a:prstGeom>
        </p:spPr>
      </p:pic>
      <p:pic>
        <p:nvPicPr>
          <p:cNvPr id="131" name="Picture 130"/>
          <p:cNvPicPr>
            <a:picLocks noChangeAspect="1"/>
          </p:cNvPicPr>
          <p:nvPr/>
        </p:nvPicPr>
        <p:blipFill>
          <a:blip r:embed="rId3"/>
          <a:stretch>
            <a:fillRect/>
          </a:stretch>
        </p:blipFill>
        <p:spPr>
          <a:xfrm>
            <a:off x="3049270" y="4532396"/>
            <a:ext cx="416300" cy="382561"/>
          </a:xfrm>
          <a:prstGeom prst="rect">
            <a:avLst/>
          </a:prstGeom>
        </p:spPr>
      </p:pic>
      <p:pic>
        <p:nvPicPr>
          <p:cNvPr id="132" name="Picture 131"/>
          <p:cNvPicPr>
            <a:picLocks noChangeAspect="1"/>
          </p:cNvPicPr>
          <p:nvPr/>
        </p:nvPicPr>
        <p:blipFill>
          <a:blip r:embed="rId3"/>
          <a:stretch>
            <a:fillRect/>
          </a:stretch>
        </p:blipFill>
        <p:spPr>
          <a:xfrm>
            <a:off x="3062185" y="4994761"/>
            <a:ext cx="416300" cy="382561"/>
          </a:xfrm>
          <a:prstGeom prst="rect">
            <a:avLst/>
          </a:prstGeom>
        </p:spPr>
      </p:pic>
      <p:pic>
        <p:nvPicPr>
          <p:cNvPr id="133" name="Picture 132"/>
          <p:cNvPicPr>
            <a:picLocks noChangeAspect="1"/>
          </p:cNvPicPr>
          <p:nvPr/>
        </p:nvPicPr>
        <p:blipFill>
          <a:blip r:embed="rId3"/>
          <a:stretch>
            <a:fillRect/>
          </a:stretch>
        </p:blipFill>
        <p:spPr>
          <a:xfrm>
            <a:off x="2307952" y="4095308"/>
            <a:ext cx="416300" cy="382561"/>
          </a:xfrm>
          <a:prstGeom prst="rect">
            <a:avLst/>
          </a:prstGeom>
        </p:spPr>
      </p:pic>
      <p:pic>
        <p:nvPicPr>
          <p:cNvPr id="134" name="Picture 133"/>
          <p:cNvPicPr>
            <a:picLocks noChangeAspect="1"/>
          </p:cNvPicPr>
          <p:nvPr/>
        </p:nvPicPr>
        <p:blipFill>
          <a:blip r:embed="rId3"/>
          <a:stretch>
            <a:fillRect/>
          </a:stretch>
        </p:blipFill>
        <p:spPr>
          <a:xfrm>
            <a:off x="2318263" y="4529811"/>
            <a:ext cx="416300" cy="382561"/>
          </a:xfrm>
          <a:prstGeom prst="rect">
            <a:avLst/>
          </a:prstGeom>
        </p:spPr>
      </p:pic>
      <p:pic>
        <p:nvPicPr>
          <p:cNvPr id="135" name="Picture 134"/>
          <p:cNvPicPr>
            <a:picLocks noChangeAspect="1"/>
          </p:cNvPicPr>
          <p:nvPr/>
        </p:nvPicPr>
        <p:blipFill>
          <a:blip r:embed="rId3"/>
          <a:stretch>
            <a:fillRect/>
          </a:stretch>
        </p:blipFill>
        <p:spPr>
          <a:xfrm>
            <a:off x="2331178" y="4992176"/>
            <a:ext cx="416300" cy="382561"/>
          </a:xfrm>
          <a:prstGeom prst="rect">
            <a:avLst/>
          </a:prstGeom>
        </p:spPr>
      </p:pic>
      <p:grpSp>
        <p:nvGrpSpPr>
          <p:cNvPr id="136" name="Group 135"/>
          <p:cNvGrpSpPr/>
          <p:nvPr/>
        </p:nvGrpSpPr>
        <p:grpSpPr>
          <a:xfrm>
            <a:off x="388054" y="4157371"/>
            <a:ext cx="767151" cy="551126"/>
            <a:chOff x="2663605" y="5140466"/>
            <a:chExt cx="725353" cy="521098"/>
          </a:xfrm>
        </p:grpSpPr>
        <p:pic>
          <p:nvPicPr>
            <p:cNvPr id="137" name="Picture 136"/>
            <p:cNvPicPr>
              <a:picLocks noChangeAspect="1"/>
            </p:cNvPicPr>
            <p:nvPr/>
          </p:nvPicPr>
          <p:blipFill>
            <a:blip r:embed="rId6">
              <a:duotone>
                <a:prstClr val="black"/>
                <a:schemeClr val="tx2">
                  <a:tint val="45000"/>
                  <a:satMod val="400000"/>
                </a:schemeClr>
              </a:duotone>
            </a:blip>
            <a:stretch>
              <a:fillRect/>
            </a:stretch>
          </p:blipFill>
          <p:spPr>
            <a:xfrm>
              <a:off x="2663605" y="5189974"/>
              <a:ext cx="294587" cy="457284"/>
            </a:xfrm>
            <a:prstGeom prst="rect">
              <a:avLst/>
            </a:prstGeom>
          </p:spPr>
        </p:pic>
        <p:pic>
          <p:nvPicPr>
            <p:cNvPr id="138" name="Picture 137"/>
            <p:cNvPicPr>
              <a:picLocks noChangeAspect="1"/>
            </p:cNvPicPr>
            <p:nvPr/>
          </p:nvPicPr>
          <p:blipFill>
            <a:blip r:embed="rId7">
              <a:duotone>
                <a:prstClr val="black"/>
                <a:schemeClr val="tx2">
                  <a:tint val="45000"/>
                  <a:satMod val="400000"/>
                </a:schemeClr>
              </a:duotone>
            </a:blip>
            <a:stretch>
              <a:fillRect/>
            </a:stretch>
          </p:blipFill>
          <p:spPr>
            <a:xfrm>
              <a:off x="2995121" y="5392799"/>
              <a:ext cx="264522" cy="268765"/>
            </a:xfrm>
            <a:prstGeom prst="rect">
              <a:avLst/>
            </a:prstGeom>
          </p:spPr>
        </p:pic>
        <p:sp>
          <p:nvSpPr>
            <p:cNvPr id="139" name="TextBox 171"/>
            <p:cNvSpPr txBox="1"/>
            <p:nvPr/>
          </p:nvSpPr>
          <p:spPr>
            <a:xfrm>
              <a:off x="2869389" y="5140466"/>
              <a:ext cx="519569" cy="23280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spc="-30" dirty="0">
                  <a:solidFill>
                    <a:prstClr val="black">
                      <a:lumMod val="75000"/>
                      <a:lumOff val="25000"/>
                    </a:prstClr>
                  </a:solidFill>
                  <a:latin typeface="Segoe UI Semibold" panose="020B0702040204020203" pitchFamily="34" charset="0"/>
                </a:rPr>
                <a:t>Corp 1</a:t>
              </a:r>
            </a:p>
          </p:txBody>
        </p:sp>
      </p:grpSp>
      <p:grpSp>
        <p:nvGrpSpPr>
          <p:cNvPr id="61" name="Group 60"/>
          <p:cNvGrpSpPr/>
          <p:nvPr/>
        </p:nvGrpSpPr>
        <p:grpSpPr>
          <a:xfrm>
            <a:off x="0" y="6512578"/>
            <a:ext cx="12192000" cy="345422"/>
            <a:chOff x="0" y="6520441"/>
            <a:chExt cx="12319257" cy="337559"/>
          </a:xfrm>
        </p:grpSpPr>
        <p:sp>
          <p:nvSpPr>
            <p:cNvPr id="62" name="Rectangle 61"/>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63" name="Rectangle 62"/>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64" name="Rectangle 63"/>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65" name="Rectangle 64"/>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28924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par>
                                <p:cTn id="8" presetID="16" presetClass="entr" presetSubtype="42"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barn(outHorizontal)">
                                      <p:cBhvr>
                                        <p:cTn id="10"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Title 1"/>
          <p:cNvSpPr txBox="1">
            <a:spLocks/>
          </p:cNvSpPr>
          <p:nvPr/>
        </p:nvSpPr>
        <p:spPr>
          <a:xfrm>
            <a:off x="456274" y="226835"/>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cxnSp>
        <p:nvCxnSpPr>
          <p:cNvPr id="104" name="Straight Connector 103"/>
          <p:cNvCxnSpPr/>
          <p:nvPr/>
        </p:nvCxnSpPr>
        <p:spPr>
          <a:xfrm flipV="1">
            <a:off x="7515291" y="1654239"/>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307230" y="2136016"/>
            <a:ext cx="1463356" cy="3542302"/>
          </a:xfrm>
          <a:prstGeom prst="rect">
            <a:avLst/>
          </a:prstGeom>
          <a:noFill/>
          <a:ln>
            <a:solidFill>
              <a:srgbClr val="1D438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rgbClr val="5B9BD5">
                    <a:lumMod val="50000"/>
                  </a:srgbClr>
                </a:solidFill>
              </a:rPr>
              <a:t>Customer 1</a:t>
            </a:r>
          </a:p>
        </p:txBody>
      </p:sp>
      <p:sp>
        <p:nvSpPr>
          <p:cNvPr id="43" name="Rounded Rectangle 42"/>
          <p:cNvSpPr/>
          <p:nvPr/>
        </p:nvSpPr>
        <p:spPr>
          <a:xfrm>
            <a:off x="5081030" y="1918363"/>
            <a:ext cx="1884348" cy="3925208"/>
          </a:xfrm>
          <a:prstGeom prst="roundRect">
            <a:avLst>
              <a:gd name="adj" fmla="val 0"/>
            </a:avLst>
          </a:pr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44" name="Rectangle 43"/>
          <p:cNvSpPr/>
          <p:nvPr/>
        </p:nvSpPr>
        <p:spPr>
          <a:xfrm>
            <a:off x="5253922" y="5285176"/>
            <a:ext cx="156997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rgbClr val="00ABEC"/>
                </a:solidFill>
                <a:latin typeface="Segoe UI Semibold" panose="020B0702040204020203" pitchFamily="34" charset="0"/>
              </a:rPr>
              <a:t>Isolated Virtual Network</a:t>
            </a:r>
          </a:p>
        </p:txBody>
      </p:sp>
      <p:sp>
        <p:nvSpPr>
          <p:cNvPr id="45" name="TextBox 198"/>
          <p:cNvSpPr txBox="1"/>
          <p:nvPr/>
        </p:nvSpPr>
        <p:spPr>
          <a:xfrm>
            <a:off x="5487611" y="2416101"/>
            <a:ext cx="666849"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Deployment X</a:t>
            </a:r>
          </a:p>
        </p:txBody>
      </p:sp>
      <p:sp>
        <p:nvSpPr>
          <p:cNvPr id="46" name="Slide Number Placeholder 5"/>
          <p:cNvSpPr txBox="1">
            <a:spLocks/>
          </p:cNvSpPr>
          <p:nvPr/>
        </p:nvSpPr>
        <p:spPr>
          <a:xfrm>
            <a:off x="5326597" y="1728069"/>
            <a:ext cx="1446120" cy="36512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grpSp>
        <p:nvGrpSpPr>
          <p:cNvPr id="2" name="Group 1"/>
          <p:cNvGrpSpPr/>
          <p:nvPr/>
        </p:nvGrpSpPr>
        <p:grpSpPr>
          <a:xfrm>
            <a:off x="593424" y="2692416"/>
            <a:ext cx="4995395" cy="3383123"/>
            <a:chOff x="403812" y="2768300"/>
            <a:chExt cx="4995395" cy="3383123"/>
          </a:xfrm>
        </p:grpSpPr>
        <p:sp>
          <p:nvSpPr>
            <p:cNvPr id="50" name="Oval 49"/>
            <p:cNvSpPr/>
            <p:nvPr/>
          </p:nvSpPr>
          <p:spPr>
            <a:xfrm>
              <a:off x="403812" y="2768300"/>
              <a:ext cx="2940330" cy="2940330"/>
            </a:xfrm>
            <a:prstGeom prst="ellipse">
              <a:avLst/>
            </a:prstGeom>
            <a:noFill/>
            <a:ln w="28575">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51" name="Freeform 5"/>
            <p:cNvSpPr>
              <a:spLocks noEditPoints="1"/>
            </p:cNvSpPr>
            <p:nvPr/>
          </p:nvSpPr>
          <p:spPr bwMode="auto">
            <a:xfrm>
              <a:off x="2427315" y="3579805"/>
              <a:ext cx="581728" cy="433093"/>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tx1">
                <a:lumMod val="50000"/>
                <a:lumOff val="50000"/>
              </a:schemeClr>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52" name="Rectangle 51"/>
            <p:cNvSpPr/>
            <p:nvPr/>
          </p:nvSpPr>
          <p:spPr>
            <a:xfrm>
              <a:off x="2420676" y="4054988"/>
              <a:ext cx="498784" cy="307604"/>
            </a:xfrm>
            <a:prstGeom prst="rect">
              <a:avLst/>
            </a:prstGeom>
          </p:spPr>
          <p:txBody>
            <a:bodyPr wrap="none">
              <a:spAutoFit/>
            </a:bodyPr>
            <a:lstStyle/>
            <a:p>
              <a:pPr algn="ctr" defTabSz="913957"/>
              <a:r>
                <a:rPr lang="en-US" sz="1371" b="1" spc="-49" dirty="0">
                  <a:solidFill>
                    <a:schemeClr val="tx1">
                      <a:lumMod val="50000"/>
                      <a:lumOff val="50000"/>
                    </a:schemeClr>
                  </a:solidFill>
                  <a:latin typeface="Segoe UI Light"/>
                </a:rPr>
                <a:t>VPN</a:t>
              </a:r>
              <a:endParaRPr lang="en-US" sz="1028" dirty="0">
                <a:solidFill>
                  <a:schemeClr val="tx1">
                    <a:lumMod val="50000"/>
                    <a:lumOff val="50000"/>
                  </a:schemeClr>
                </a:solidFill>
              </a:endParaRPr>
            </a:p>
          </p:txBody>
        </p:sp>
        <p:cxnSp>
          <p:nvCxnSpPr>
            <p:cNvPr id="53" name="Straight Connector 52"/>
            <p:cNvCxnSpPr/>
            <p:nvPr/>
          </p:nvCxnSpPr>
          <p:spPr>
            <a:xfrm flipV="1">
              <a:off x="3147614" y="3897176"/>
              <a:ext cx="2224150" cy="1329543"/>
            </a:xfrm>
            <a:prstGeom prst="line">
              <a:avLst/>
            </a:prstGeom>
            <a:ln w="31750">
              <a:solidFill>
                <a:srgbClr val="7AB13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9" idx="0"/>
            </p:cNvCxnSpPr>
            <p:nvPr/>
          </p:nvCxnSpPr>
          <p:spPr>
            <a:xfrm flipV="1">
              <a:off x="2187559" y="3786032"/>
              <a:ext cx="3184205" cy="889164"/>
            </a:xfrm>
            <a:prstGeom prst="line">
              <a:avLst/>
            </a:prstGeom>
            <a:ln w="31750">
              <a:solidFill>
                <a:srgbClr val="7AB13D"/>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907787" y="5294020"/>
              <a:ext cx="378190" cy="468412"/>
              <a:chOff x="10937718" y="2035607"/>
              <a:chExt cx="863086" cy="1068988"/>
            </a:xfrm>
            <a:solidFill>
              <a:schemeClr val="tx1">
                <a:lumMod val="50000"/>
                <a:lumOff val="50000"/>
              </a:schemeClr>
            </a:solidFill>
          </p:grpSpPr>
          <p:sp>
            <p:nvSpPr>
              <p:cNvPr id="86" name="Oval 742"/>
              <p:cNvSpPr>
                <a:spLocks noChangeArrowheads="1"/>
              </p:cNvSpPr>
              <p:nvPr/>
            </p:nvSpPr>
            <p:spPr bwMode="auto">
              <a:xfrm>
                <a:off x="11480295" y="2035607"/>
                <a:ext cx="239439" cy="24132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895491"/>
                <a:endParaRPr lang="en-US" sz="1765">
                  <a:solidFill>
                    <a:srgbClr val="FFFFFF"/>
                  </a:solidFill>
                </a:endParaRPr>
              </a:p>
            </p:txBody>
          </p:sp>
          <p:sp>
            <p:nvSpPr>
              <p:cNvPr id="87"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89630" tIns="44814" rIns="89630" bIns="44814" numCol="1" anchor="t" anchorCtr="0" compatLnSpc="1">
                <a:prstTxWarp prst="textNoShape">
                  <a:avLst/>
                </a:prstTxWarp>
              </a:bodyPr>
              <a:lstStyle/>
              <a:p>
                <a:pPr defTabSz="895491"/>
                <a:endParaRPr lang="en-US" sz="1765">
                  <a:solidFill>
                    <a:srgbClr val="FFFFFF"/>
                  </a:solidFill>
                </a:endParaRPr>
              </a:p>
            </p:txBody>
          </p:sp>
          <p:sp>
            <p:nvSpPr>
              <p:cNvPr id="88"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grpSp>
        <p:cxnSp>
          <p:nvCxnSpPr>
            <p:cNvPr id="58" name="Straight Connector 57"/>
            <p:cNvCxnSpPr>
              <a:stCxn id="66" idx="0"/>
            </p:cNvCxnSpPr>
            <p:nvPr/>
          </p:nvCxnSpPr>
          <p:spPr>
            <a:xfrm flipV="1">
              <a:off x="1409713" y="3783186"/>
              <a:ext cx="3962051" cy="895050"/>
            </a:xfrm>
            <a:prstGeom prst="line">
              <a:avLst/>
            </a:prstGeom>
            <a:ln w="31750">
              <a:solidFill>
                <a:srgbClr val="7AB13D"/>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139878" y="3249272"/>
              <a:ext cx="1767821" cy="452352"/>
            </a:xfrm>
            <a:prstGeom prst="rect">
              <a:avLst/>
            </a:prstGeom>
            <a:noFill/>
          </p:spPr>
          <p:txBody>
            <a:bodyPr wrap="square" lIns="0" tIns="143407" rIns="179259" bIns="143407" rtlCol="0">
              <a:spAutoFit/>
            </a:bodyPr>
            <a:lstStyle/>
            <a:p>
              <a:pPr algn="ctr" defTabSz="913957">
                <a:lnSpc>
                  <a:spcPct val="90000"/>
                </a:lnSpc>
              </a:pPr>
              <a:r>
                <a:rPr lang="en-US" sz="1175" b="1" dirty="0">
                  <a:gradFill>
                    <a:gsLst>
                      <a:gs pos="2917">
                        <a:srgbClr val="505050"/>
                      </a:gs>
                      <a:gs pos="100000">
                        <a:srgbClr val="505050"/>
                      </a:gs>
                    </a:gsLst>
                    <a:lin ang="5400000" scaled="0"/>
                  </a:gradFill>
                </a:rPr>
                <a:t>Site-to-Site VPN</a:t>
              </a:r>
            </a:p>
          </p:txBody>
        </p:sp>
        <p:sp>
          <p:nvSpPr>
            <p:cNvPr id="60" name="TextBox 59"/>
            <p:cNvSpPr txBox="1"/>
            <p:nvPr/>
          </p:nvSpPr>
          <p:spPr>
            <a:xfrm>
              <a:off x="2676336" y="4452733"/>
              <a:ext cx="1467033" cy="452526"/>
            </a:xfrm>
            <a:prstGeom prst="rect">
              <a:avLst/>
            </a:prstGeom>
            <a:noFill/>
          </p:spPr>
          <p:txBody>
            <a:bodyPr wrap="square" lIns="0" tIns="143407" rIns="179259" bIns="143407" rtlCol="0">
              <a:spAutoFit/>
            </a:bodyPr>
            <a:lstStyle/>
            <a:p>
              <a:pPr algn="ctr" defTabSz="913957">
                <a:lnSpc>
                  <a:spcPct val="90000"/>
                </a:lnSpc>
              </a:pPr>
              <a:r>
                <a:rPr lang="en-US" sz="1175" b="1" dirty="0">
                  <a:gradFill>
                    <a:gsLst>
                      <a:gs pos="2917">
                        <a:srgbClr val="505050"/>
                      </a:gs>
                      <a:gs pos="100000">
                        <a:srgbClr val="505050"/>
                      </a:gs>
                    </a:gsLst>
                    <a:lin ang="5400000" scaled="0"/>
                  </a:gradFill>
                </a:rPr>
                <a:t>Point-to-Site VPN</a:t>
              </a:r>
              <a:endParaRPr lang="en-US" sz="1175" b="1" i="1" dirty="0">
                <a:solidFill>
                  <a:srgbClr val="FF0000"/>
                </a:solidFill>
              </a:endParaRPr>
            </a:p>
          </p:txBody>
        </p:sp>
        <p:cxnSp>
          <p:nvCxnSpPr>
            <p:cNvPr id="61" name="Straight Arrow Connector 60"/>
            <p:cNvCxnSpPr/>
            <p:nvPr/>
          </p:nvCxnSpPr>
          <p:spPr>
            <a:xfrm flipV="1">
              <a:off x="3031345" y="3586332"/>
              <a:ext cx="2314220" cy="82498"/>
            </a:xfrm>
            <a:prstGeom prst="straightConnector1">
              <a:avLst/>
            </a:prstGeom>
            <a:ln w="85725" cap="rnd">
              <a:solidFill>
                <a:srgbClr val="7AB13D"/>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171"/>
            <p:cNvSpPr txBox="1"/>
            <p:nvPr/>
          </p:nvSpPr>
          <p:spPr>
            <a:xfrm>
              <a:off x="3048808" y="5751313"/>
              <a:ext cx="100825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30" dirty="0">
                  <a:solidFill>
                    <a:prstClr val="black">
                      <a:lumMod val="75000"/>
                      <a:lumOff val="25000"/>
                    </a:prstClr>
                  </a:solidFill>
                  <a:latin typeface="Segoe UI Semibold" panose="020B0702040204020203" pitchFamily="34" charset="0"/>
                </a:rPr>
                <a:t>Remote Workers</a:t>
              </a:r>
            </a:p>
          </p:txBody>
        </p:sp>
        <p:pic>
          <p:nvPicPr>
            <p:cNvPr id="63" name="Picture 62"/>
            <p:cNvPicPr>
              <a:picLocks noChangeAspect="1"/>
            </p:cNvPicPr>
            <p:nvPr/>
          </p:nvPicPr>
          <p:blipFill>
            <a:blip r:embed="rId3">
              <a:duotone>
                <a:prstClr val="black"/>
                <a:schemeClr val="tx2">
                  <a:tint val="45000"/>
                  <a:satMod val="400000"/>
                </a:schemeClr>
              </a:duotone>
            </a:blip>
            <a:stretch>
              <a:fillRect/>
            </a:stretch>
          </p:blipFill>
          <p:spPr>
            <a:xfrm>
              <a:off x="773231" y="3315970"/>
              <a:ext cx="532817" cy="827086"/>
            </a:xfrm>
            <a:prstGeom prst="rect">
              <a:avLst/>
            </a:prstGeom>
          </p:spPr>
        </p:pic>
        <p:pic>
          <p:nvPicPr>
            <p:cNvPr id="64" name="Picture 63"/>
            <p:cNvPicPr>
              <a:picLocks noChangeAspect="1"/>
            </p:cNvPicPr>
            <p:nvPr/>
          </p:nvPicPr>
          <p:blipFill>
            <a:blip r:embed="rId4">
              <a:duotone>
                <a:prstClr val="black"/>
                <a:schemeClr val="tx2">
                  <a:tint val="45000"/>
                  <a:satMod val="400000"/>
                </a:schemeClr>
              </a:duotone>
            </a:blip>
            <a:stretch>
              <a:fillRect/>
            </a:stretch>
          </p:blipFill>
          <p:spPr>
            <a:xfrm>
              <a:off x="1372842" y="3682818"/>
              <a:ext cx="478439" cy="486113"/>
            </a:xfrm>
            <a:prstGeom prst="rect">
              <a:avLst/>
            </a:prstGeom>
          </p:spPr>
        </p:pic>
        <p:sp>
          <p:nvSpPr>
            <p:cNvPr id="65" name="TextBox 171"/>
            <p:cNvSpPr txBox="1"/>
            <p:nvPr/>
          </p:nvSpPr>
          <p:spPr>
            <a:xfrm>
              <a:off x="1216090" y="3010611"/>
              <a:ext cx="1433854"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pc="-30" dirty="0">
                  <a:solidFill>
                    <a:prstClr val="black">
                      <a:lumMod val="75000"/>
                      <a:lumOff val="25000"/>
                    </a:prstClr>
                  </a:solidFill>
                  <a:latin typeface="Segoe UI Semibold" panose="020B0702040204020203" pitchFamily="34" charset="0"/>
                </a:rPr>
                <a:t>Customer Site</a:t>
              </a:r>
            </a:p>
          </p:txBody>
        </p:sp>
        <p:pic>
          <p:nvPicPr>
            <p:cNvPr id="66" name="Picture 65"/>
            <p:cNvPicPr>
              <a:picLocks noChangeAspect="1"/>
            </p:cNvPicPr>
            <p:nvPr/>
          </p:nvPicPr>
          <p:blipFill>
            <a:blip r:embed="rId5">
              <a:duotone>
                <a:prstClr val="black"/>
                <a:schemeClr val="tx2">
                  <a:tint val="45000"/>
                  <a:satMod val="400000"/>
                </a:schemeClr>
              </a:duotone>
            </a:blip>
            <a:stretch>
              <a:fillRect/>
            </a:stretch>
          </p:blipFill>
          <p:spPr>
            <a:xfrm>
              <a:off x="1202670" y="4678236"/>
              <a:ext cx="414085" cy="339812"/>
            </a:xfrm>
            <a:prstGeom prst="rect">
              <a:avLst/>
            </a:prstGeom>
          </p:spPr>
        </p:pic>
        <p:sp>
          <p:nvSpPr>
            <p:cNvPr id="67" name="Rectangle 66"/>
            <p:cNvSpPr/>
            <p:nvPr/>
          </p:nvSpPr>
          <p:spPr>
            <a:xfrm>
              <a:off x="1306048" y="4985302"/>
              <a:ext cx="1050737" cy="461665"/>
            </a:xfrm>
            <a:prstGeom prst="rect">
              <a:avLst/>
            </a:prstGeom>
          </p:spPr>
          <p:txBody>
            <a:bodyPr wrap="none">
              <a:spAutoFit/>
            </a:bodyPr>
            <a:lstStyle/>
            <a:p>
              <a:pPr algn="ctr" defTabSz="913957"/>
              <a:r>
                <a:rPr lang="en-US" sz="1200" b="1" spc="-49" dirty="0">
                  <a:solidFill>
                    <a:schemeClr val="tx1">
                      <a:lumMod val="50000"/>
                      <a:lumOff val="50000"/>
                    </a:schemeClr>
                  </a:solidFill>
                  <a:latin typeface="Segoe UI Light"/>
                </a:rPr>
                <a:t>Computers </a:t>
              </a:r>
              <a:br>
                <a:rPr lang="en-US" sz="1200" b="1" spc="-49" dirty="0">
                  <a:solidFill>
                    <a:schemeClr val="tx1">
                      <a:lumMod val="50000"/>
                      <a:lumOff val="50000"/>
                    </a:schemeClr>
                  </a:solidFill>
                  <a:latin typeface="Segoe UI Light"/>
                </a:rPr>
              </a:br>
              <a:r>
                <a:rPr lang="en-US" sz="1200" b="1" spc="-49" dirty="0">
                  <a:solidFill>
                    <a:schemeClr val="tx1">
                      <a:lumMod val="50000"/>
                      <a:lumOff val="50000"/>
                    </a:schemeClr>
                  </a:solidFill>
                  <a:latin typeface="Segoe UI Light"/>
                </a:rPr>
                <a:t>Behind Firewall</a:t>
              </a:r>
              <a:endParaRPr lang="en-US" sz="1000" dirty="0">
                <a:solidFill>
                  <a:schemeClr val="tx1">
                    <a:lumMod val="50000"/>
                    <a:lumOff val="50000"/>
                  </a:schemeClr>
                </a:solidFill>
              </a:endParaRPr>
            </a:p>
          </p:txBody>
        </p:sp>
        <p:pic>
          <p:nvPicPr>
            <p:cNvPr id="69" name="Picture 68"/>
            <p:cNvPicPr>
              <a:picLocks noChangeAspect="1"/>
            </p:cNvPicPr>
            <p:nvPr/>
          </p:nvPicPr>
          <p:blipFill>
            <a:blip r:embed="rId5">
              <a:duotone>
                <a:prstClr val="black"/>
                <a:schemeClr val="tx2">
                  <a:tint val="45000"/>
                  <a:satMod val="400000"/>
                </a:schemeClr>
              </a:duotone>
            </a:blip>
            <a:stretch>
              <a:fillRect/>
            </a:stretch>
          </p:blipFill>
          <p:spPr>
            <a:xfrm>
              <a:off x="1980516" y="4675196"/>
              <a:ext cx="414085" cy="339812"/>
            </a:xfrm>
            <a:prstGeom prst="rect">
              <a:avLst/>
            </a:prstGeom>
          </p:spPr>
        </p:pic>
        <p:grpSp>
          <p:nvGrpSpPr>
            <p:cNvPr id="70" name="Group 69"/>
            <p:cNvGrpSpPr/>
            <p:nvPr/>
          </p:nvGrpSpPr>
          <p:grpSpPr>
            <a:xfrm>
              <a:off x="3662353" y="5301457"/>
              <a:ext cx="378190" cy="468412"/>
              <a:chOff x="10937718" y="2035607"/>
              <a:chExt cx="863086" cy="1068988"/>
            </a:xfrm>
            <a:solidFill>
              <a:schemeClr val="tx1">
                <a:lumMod val="50000"/>
                <a:lumOff val="50000"/>
              </a:schemeClr>
            </a:solidFill>
          </p:grpSpPr>
          <p:sp>
            <p:nvSpPr>
              <p:cNvPr id="78" name="Oval 742"/>
              <p:cNvSpPr>
                <a:spLocks noChangeArrowheads="1"/>
              </p:cNvSpPr>
              <p:nvPr/>
            </p:nvSpPr>
            <p:spPr bwMode="auto">
              <a:xfrm>
                <a:off x="11480295" y="2035607"/>
                <a:ext cx="239439" cy="24132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895491"/>
                <a:endParaRPr lang="en-US" sz="1765">
                  <a:solidFill>
                    <a:srgbClr val="FFFFFF"/>
                  </a:solidFill>
                </a:endParaRPr>
              </a:p>
            </p:txBody>
          </p:sp>
          <p:sp>
            <p:nvSpPr>
              <p:cNvPr id="81"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89630" tIns="44814" rIns="89630" bIns="44814" numCol="1" anchor="t" anchorCtr="0" compatLnSpc="1">
                <a:prstTxWarp prst="textNoShape">
                  <a:avLst/>
                </a:prstTxWarp>
              </a:bodyPr>
              <a:lstStyle/>
              <a:p>
                <a:pPr defTabSz="895491"/>
                <a:endParaRPr lang="en-US" sz="1765">
                  <a:solidFill>
                    <a:srgbClr val="FFFFFF"/>
                  </a:solidFill>
                </a:endParaRPr>
              </a:p>
            </p:txBody>
          </p:sp>
          <p:sp>
            <p:nvSpPr>
              <p:cNvPr id="85"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grpSp>
        <p:cxnSp>
          <p:nvCxnSpPr>
            <p:cNvPr id="71" name="Straight Connector 70"/>
            <p:cNvCxnSpPr/>
            <p:nvPr/>
          </p:nvCxnSpPr>
          <p:spPr>
            <a:xfrm flipV="1">
              <a:off x="3867501" y="3829875"/>
              <a:ext cx="1531706" cy="1380179"/>
            </a:xfrm>
            <a:prstGeom prst="line">
              <a:avLst/>
            </a:prstGeom>
            <a:ln w="31750">
              <a:solidFill>
                <a:srgbClr val="7AB13D"/>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Rounded Rectangle 71"/>
          <p:cNvSpPr/>
          <p:nvPr/>
        </p:nvSpPr>
        <p:spPr>
          <a:xfrm>
            <a:off x="5438065" y="2583877"/>
            <a:ext cx="1095072" cy="2654610"/>
          </a:xfrm>
          <a:prstGeom prst="roundRect">
            <a:avLst>
              <a:gd name="adj" fmla="val 3644"/>
            </a:avLst>
          </a:prstGeom>
          <a:noFill/>
          <a:ln w="28575" cap="rnd">
            <a:solidFill>
              <a:srgbClr val="00ABE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74" name="Picture 73"/>
          <p:cNvPicPr>
            <a:picLocks noChangeAspect="1"/>
          </p:cNvPicPr>
          <p:nvPr/>
        </p:nvPicPr>
        <p:blipFill>
          <a:blip r:embed="rId6"/>
          <a:stretch>
            <a:fillRect/>
          </a:stretch>
        </p:blipFill>
        <p:spPr>
          <a:xfrm>
            <a:off x="5769497" y="3685159"/>
            <a:ext cx="416300" cy="382561"/>
          </a:xfrm>
          <a:prstGeom prst="rect">
            <a:avLst/>
          </a:prstGeom>
        </p:spPr>
      </p:pic>
      <p:pic>
        <p:nvPicPr>
          <p:cNvPr id="76" name="Picture 75"/>
          <p:cNvPicPr>
            <a:picLocks noChangeAspect="1"/>
          </p:cNvPicPr>
          <p:nvPr/>
        </p:nvPicPr>
        <p:blipFill>
          <a:blip r:embed="rId6"/>
          <a:stretch>
            <a:fillRect/>
          </a:stretch>
        </p:blipFill>
        <p:spPr>
          <a:xfrm>
            <a:off x="5781219" y="4171668"/>
            <a:ext cx="416300" cy="382561"/>
          </a:xfrm>
          <a:prstGeom prst="rect">
            <a:avLst/>
          </a:prstGeom>
        </p:spPr>
      </p:pic>
      <p:pic>
        <p:nvPicPr>
          <p:cNvPr id="77" name="Picture 76"/>
          <p:cNvPicPr>
            <a:picLocks noChangeAspect="1"/>
          </p:cNvPicPr>
          <p:nvPr/>
        </p:nvPicPr>
        <p:blipFill>
          <a:blip r:embed="rId6"/>
          <a:stretch>
            <a:fillRect/>
          </a:stretch>
        </p:blipFill>
        <p:spPr>
          <a:xfrm>
            <a:off x="5775356" y="3163488"/>
            <a:ext cx="416300" cy="382561"/>
          </a:xfrm>
          <a:prstGeom prst="rect">
            <a:avLst/>
          </a:prstGeom>
        </p:spPr>
      </p:pic>
      <p:sp>
        <p:nvSpPr>
          <p:cNvPr id="144" name="TextBox 7"/>
          <p:cNvSpPr txBox="1"/>
          <p:nvPr/>
        </p:nvSpPr>
        <p:spPr>
          <a:xfrm>
            <a:off x="7861965" y="3036116"/>
            <a:ext cx="3997838" cy="258937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fontAlgn="base">
              <a:lnSpc>
                <a:spcPts val="2200"/>
              </a:lnSpc>
              <a:spcBef>
                <a:spcPct val="20000"/>
              </a:spcBef>
              <a:spcAft>
                <a:spcPts val="300"/>
              </a:spcAft>
              <a:buSzPct val="80000"/>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Connect your sites and remote workers to Azure Virtual Networks using Site-to-Site or Point-to-Site VPNs</a:t>
            </a:r>
          </a:p>
          <a:p>
            <a:pPr marL="342900" indent="-342900" fontAlgn="base">
              <a:lnSpc>
                <a:spcPts val="2200"/>
              </a:lnSpc>
              <a:spcBef>
                <a:spcPct val="20000"/>
              </a:spcBef>
              <a:spcAft>
                <a:spcPts val="300"/>
              </a:spcAft>
              <a:buSzPct val="80000"/>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base">
              <a:lnSpc>
                <a:spcPts val="2200"/>
              </a:lnSpc>
              <a:spcBef>
                <a:spcPct val="20000"/>
              </a:spcBef>
              <a:spcAft>
                <a:spcPts val="300"/>
              </a:spcAft>
              <a:buSzPct val="80000"/>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You own and manage certificates, policies, and user access</a:t>
            </a:r>
          </a:p>
          <a:p>
            <a:pPr marL="342900" indent="-342900" fontAlgn="base">
              <a:lnSpc>
                <a:spcPts val="2200"/>
              </a:lnSpc>
              <a:spcBef>
                <a:spcPct val="20000"/>
              </a:spcBef>
              <a:spcAft>
                <a:spcPts val="300"/>
              </a:spcAft>
              <a:buSzPct val="80000"/>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3" name="Title 2"/>
          <p:cNvSpPr>
            <a:spLocks noGrp="1"/>
          </p:cNvSpPr>
          <p:nvPr>
            <p:ph type="title"/>
          </p:nvPr>
        </p:nvSpPr>
        <p:spPr/>
        <p:txBody>
          <a:bodyPr/>
          <a:lstStyle/>
          <a:p>
            <a:r>
              <a:rPr lang="en-US" dirty="0">
                <a:solidFill>
                  <a:srgbClr val="247BC2"/>
                </a:solidFill>
              </a:rPr>
              <a:t>VPN Connections</a:t>
            </a:r>
            <a:endParaRPr lang="en-US" dirty="0"/>
          </a:p>
        </p:txBody>
      </p:sp>
      <p:grpSp>
        <p:nvGrpSpPr>
          <p:cNvPr id="41" name="Group 40"/>
          <p:cNvGrpSpPr/>
          <p:nvPr/>
        </p:nvGrpSpPr>
        <p:grpSpPr>
          <a:xfrm>
            <a:off x="0" y="6512578"/>
            <a:ext cx="12192000" cy="345422"/>
            <a:chOff x="0" y="6520441"/>
            <a:chExt cx="12319257" cy="337559"/>
          </a:xfrm>
        </p:grpSpPr>
        <p:sp>
          <p:nvSpPr>
            <p:cNvPr id="47" name="Rectangle 46"/>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48" name="Rectangle 47"/>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49" name="Rectangle 48"/>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55" name="Rectangle 54"/>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356169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arn(outHorizontal)">
                                      <p:cBhvr>
                                        <p:cTn id="7" dur="500"/>
                                        <p:tgtEl>
                                          <p:spTgt spid="10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barn(outHorizontal)">
                                      <p:cBhvr>
                                        <p:cTn id="1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Title 1"/>
          <p:cNvSpPr txBox="1">
            <a:spLocks/>
          </p:cNvSpPr>
          <p:nvPr/>
        </p:nvSpPr>
        <p:spPr>
          <a:xfrm>
            <a:off x="424937" y="143305"/>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cxnSp>
        <p:nvCxnSpPr>
          <p:cNvPr id="104" name="Straight Connector 103"/>
          <p:cNvCxnSpPr/>
          <p:nvPr/>
        </p:nvCxnSpPr>
        <p:spPr>
          <a:xfrm flipV="1">
            <a:off x="7515291" y="1654239"/>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363185" y="2022045"/>
            <a:ext cx="1463356" cy="3542302"/>
          </a:xfrm>
          <a:prstGeom prst="rect">
            <a:avLst/>
          </a:prstGeom>
          <a:noFill/>
          <a:ln>
            <a:solidFill>
              <a:srgbClr val="1D438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rgbClr val="5B9BD5">
                    <a:lumMod val="50000"/>
                  </a:srgbClr>
                </a:solidFill>
              </a:rPr>
              <a:t>Customer 1</a:t>
            </a:r>
          </a:p>
        </p:txBody>
      </p:sp>
      <p:sp>
        <p:nvSpPr>
          <p:cNvPr id="43" name="Rounded Rectangle 42"/>
          <p:cNvSpPr/>
          <p:nvPr/>
        </p:nvSpPr>
        <p:spPr>
          <a:xfrm>
            <a:off x="5136985" y="1804392"/>
            <a:ext cx="1884348" cy="3925208"/>
          </a:xfrm>
          <a:prstGeom prst="roundRect">
            <a:avLst>
              <a:gd name="adj" fmla="val 0"/>
            </a:avLst>
          </a:pr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44" name="Rectangle 43"/>
          <p:cNvSpPr/>
          <p:nvPr/>
        </p:nvSpPr>
        <p:spPr>
          <a:xfrm>
            <a:off x="5309877" y="5171205"/>
            <a:ext cx="156997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rgbClr val="00ABEC"/>
                </a:solidFill>
                <a:latin typeface="Segoe UI Semibold" panose="020B0702040204020203" pitchFamily="34" charset="0"/>
              </a:rPr>
              <a:t>Isolated Virtual Network</a:t>
            </a:r>
          </a:p>
        </p:txBody>
      </p:sp>
      <p:sp>
        <p:nvSpPr>
          <p:cNvPr id="45" name="TextBox 198"/>
          <p:cNvSpPr txBox="1"/>
          <p:nvPr/>
        </p:nvSpPr>
        <p:spPr>
          <a:xfrm>
            <a:off x="5543566" y="2302130"/>
            <a:ext cx="666849"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prstClr val="black">
                    <a:lumMod val="75000"/>
                    <a:lumOff val="25000"/>
                  </a:prstClr>
                </a:solidFill>
                <a:latin typeface="Segoe UI Semibold" panose="020B0702040204020203" pitchFamily="34" charset="0"/>
              </a:rPr>
              <a:t>Deployment X</a:t>
            </a:r>
          </a:p>
        </p:txBody>
      </p:sp>
      <p:sp>
        <p:nvSpPr>
          <p:cNvPr id="46" name="Slide Number Placeholder 5"/>
          <p:cNvSpPr txBox="1">
            <a:spLocks/>
          </p:cNvSpPr>
          <p:nvPr/>
        </p:nvSpPr>
        <p:spPr>
          <a:xfrm>
            <a:off x="5382552" y="1614098"/>
            <a:ext cx="1446120" cy="36512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sp>
        <p:nvSpPr>
          <p:cNvPr id="72" name="Rounded Rectangle 71"/>
          <p:cNvSpPr/>
          <p:nvPr/>
        </p:nvSpPr>
        <p:spPr>
          <a:xfrm>
            <a:off x="5494020" y="2469906"/>
            <a:ext cx="1095072" cy="2654610"/>
          </a:xfrm>
          <a:prstGeom prst="roundRect">
            <a:avLst>
              <a:gd name="adj" fmla="val 3644"/>
            </a:avLst>
          </a:prstGeom>
          <a:noFill/>
          <a:ln w="28575" cap="rnd">
            <a:solidFill>
              <a:srgbClr val="00ABE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74" name="Picture 73"/>
          <p:cNvPicPr>
            <a:picLocks noChangeAspect="1"/>
          </p:cNvPicPr>
          <p:nvPr/>
        </p:nvPicPr>
        <p:blipFill>
          <a:blip r:embed="rId3"/>
          <a:stretch>
            <a:fillRect/>
          </a:stretch>
        </p:blipFill>
        <p:spPr>
          <a:xfrm>
            <a:off x="5825452" y="3571188"/>
            <a:ext cx="416300" cy="382561"/>
          </a:xfrm>
          <a:prstGeom prst="rect">
            <a:avLst/>
          </a:prstGeom>
        </p:spPr>
      </p:pic>
      <p:pic>
        <p:nvPicPr>
          <p:cNvPr id="76" name="Picture 75"/>
          <p:cNvPicPr>
            <a:picLocks noChangeAspect="1"/>
          </p:cNvPicPr>
          <p:nvPr/>
        </p:nvPicPr>
        <p:blipFill>
          <a:blip r:embed="rId3"/>
          <a:stretch>
            <a:fillRect/>
          </a:stretch>
        </p:blipFill>
        <p:spPr>
          <a:xfrm>
            <a:off x="5837174" y="4057697"/>
            <a:ext cx="416300" cy="382561"/>
          </a:xfrm>
          <a:prstGeom prst="rect">
            <a:avLst/>
          </a:prstGeom>
        </p:spPr>
      </p:pic>
      <p:pic>
        <p:nvPicPr>
          <p:cNvPr id="77" name="Picture 76"/>
          <p:cNvPicPr>
            <a:picLocks noChangeAspect="1"/>
          </p:cNvPicPr>
          <p:nvPr/>
        </p:nvPicPr>
        <p:blipFill>
          <a:blip r:embed="rId3"/>
          <a:stretch>
            <a:fillRect/>
          </a:stretch>
        </p:blipFill>
        <p:spPr>
          <a:xfrm>
            <a:off x="5831311" y="3049517"/>
            <a:ext cx="416300" cy="382561"/>
          </a:xfrm>
          <a:prstGeom prst="rect">
            <a:avLst/>
          </a:prstGeom>
        </p:spPr>
      </p:pic>
      <p:grpSp>
        <p:nvGrpSpPr>
          <p:cNvPr id="123" name="Group 122"/>
          <p:cNvGrpSpPr/>
          <p:nvPr/>
        </p:nvGrpSpPr>
        <p:grpSpPr>
          <a:xfrm>
            <a:off x="720550" y="2047413"/>
            <a:ext cx="4818394" cy="4018948"/>
            <a:chOff x="474983" y="2237268"/>
            <a:chExt cx="4818394" cy="4018948"/>
          </a:xfrm>
        </p:grpSpPr>
        <p:cxnSp>
          <p:nvCxnSpPr>
            <p:cNvPr id="124" name="Straight Connector 123"/>
            <p:cNvCxnSpPr>
              <a:stCxn id="140" idx="5"/>
            </p:cNvCxnSpPr>
            <p:nvPr/>
          </p:nvCxnSpPr>
          <p:spPr>
            <a:xfrm>
              <a:off x="1835796" y="3598081"/>
              <a:ext cx="1209909" cy="917723"/>
            </a:xfrm>
            <a:prstGeom prst="line">
              <a:avLst/>
            </a:prstGeom>
            <a:ln w="31750">
              <a:solidFill>
                <a:srgbClr val="7AB13D"/>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1759703" y="4950407"/>
              <a:ext cx="1220323" cy="410653"/>
            </a:xfrm>
            <a:prstGeom prst="line">
              <a:avLst/>
            </a:prstGeom>
            <a:ln w="31750">
              <a:solidFill>
                <a:srgbClr val="7AB13D"/>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1729833" y="3010227"/>
              <a:ext cx="3563544" cy="48375"/>
            </a:xfrm>
            <a:prstGeom prst="line">
              <a:avLst/>
            </a:prstGeom>
            <a:ln w="31750">
              <a:solidFill>
                <a:srgbClr val="7AB13D"/>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474983" y="2237268"/>
              <a:ext cx="1594292" cy="1594292"/>
              <a:chOff x="403812" y="2768300"/>
              <a:chExt cx="1594292" cy="1594292"/>
            </a:xfrm>
          </p:grpSpPr>
          <p:sp>
            <p:nvSpPr>
              <p:cNvPr id="140" name="Oval 139"/>
              <p:cNvSpPr/>
              <p:nvPr/>
            </p:nvSpPr>
            <p:spPr>
              <a:xfrm>
                <a:off x="403812" y="2768300"/>
                <a:ext cx="1594292" cy="1594292"/>
              </a:xfrm>
              <a:prstGeom prst="ellipse">
                <a:avLst/>
              </a:prstGeom>
              <a:solidFill>
                <a:schemeClr val="bg1"/>
              </a:solidFill>
              <a:ln w="19050">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pic>
            <p:nvPicPr>
              <p:cNvPr id="141" name="Picture 140"/>
              <p:cNvPicPr>
                <a:picLocks noChangeAspect="1"/>
              </p:cNvPicPr>
              <p:nvPr/>
            </p:nvPicPr>
            <p:blipFill>
              <a:blip r:embed="rId4"/>
              <a:stretch>
                <a:fillRect/>
              </a:stretch>
            </p:blipFill>
            <p:spPr>
              <a:xfrm>
                <a:off x="616187" y="3193407"/>
                <a:ext cx="532817" cy="827086"/>
              </a:xfrm>
              <a:prstGeom prst="rect">
                <a:avLst/>
              </a:prstGeom>
            </p:spPr>
          </p:pic>
          <p:pic>
            <p:nvPicPr>
              <p:cNvPr id="142" name="Picture 141"/>
              <p:cNvPicPr>
                <a:picLocks noChangeAspect="1"/>
              </p:cNvPicPr>
              <p:nvPr/>
            </p:nvPicPr>
            <p:blipFill>
              <a:blip r:embed="rId5"/>
              <a:stretch>
                <a:fillRect/>
              </a:stretch>
            </p:blipFill>
            <p:spPr>
              <a:xfrm>
                <a:off x="1215798" y="3560255"/>
                <a:ext cx="478439" cy="486113"/>
              </a:xfrm>
              <a:prstGeom prst="rect">
                <a:avLst/>
              </a:prstGeom>
            </p:spPr>
          </p:pic>
          <p:sp>
            <p:nvSpPr>
              <p:cNvPr id="143" name="TextBox 171"/>
              <p:cNvSpPr txBox="1"/>
              <p:nvPr/>
            </p:nvSpPr>
            <p:spPr>
              <a:xfrm>
                <a:off x="1149004" y="3125912"/>
                <a:ext cx="64767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pc="-30" dirty="0">
                    <a:solidFill>
                      <a:prstClr val="black">
                        <a:lumMod val="75000"/>
                        <a:lumOff val="25000"/>
                      </a:prstClr>
                    </a:solidFill>
                    <a:latin typeface="Segoe UI Semibold" panose="020B0702040204020203" pitchFamily="34" charset="0"/>
                  </a:rPr>
                  <a:t>Site 1</a:t>
                </a:r>
              </a:p>
            </p:txBody>
          </p:sp>
        </p:grpSp>
        <p:grpSp>
          <p:nvGrpSpPr>
            <p:cNvPr id="128" name="Group 127"/>
            <p:cNvGrpSpPr/>
            <p:nvPr/>
          </p:nvGrpSpPr>
          <p:grpSpPr>
            <a:xfrm>
              <a:off x="2577394" y="2237268"/>
              <a:ext cx="1594292" cy="1594292"/>
              <a:chOff x="2185369" y="2874575"/>
              <a:chExt cx="1594292" cy="1594292"/>
            </a:xfrm>
          </p:grpSpPr>
          <p:sp>
            <p:nvSpPr>
              <p:cNvPr id="137" name="Oval 136"/>
              <p:cNvSpPr/>
              <p:nvPr/>
            </p:nvSpPr>
            <p:spPr>
              <a:xfrm>
                <a:off x="2185369" y="2874575"/>
                <a:ext cx="1594292" cy="1594292"/>
              </a:xfrm>
              <a:prstGeom prst="ellipse">
                <a:avLst/>
              </a:prstGeom>
              <a:solidFill>
                <a:schemeClr val="bg1"/>
              </a:solidFill>
              <a:ln w="19050">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sp>
            <p:nvSpPr>
              <p:cNvPr id="138" name="Freeform 23"/>
              <p:cNvSpPr>
                <a:spLocks noEditPoints="1"/>
              </p:cNvSpPr>
              <p:nvPr/>
            </p:nvSpPr>
            <p:spPr bwMode="auto">
              <a:xfrm>
                <a:off x="2684241" y="3336314"/>
                <a:ext cx="435339" cy="841646"/>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tx1">
                  <a:lumMod val="50000"/>
                  <a:lumOff val="5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39" name="TextBox 171"/>
              <p:cNvSpPr txBox="1"/>
              <p:nvPr/>
            </p:nvSpPr>
            <p:spPr>
              <a:xfrm>
                <a:off x="2386514" y="3026569"/>
                <a:ext cx="122110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spc="-30" dirty="0" err="1">
                    <a:solidFill>
                      <a:prstClr val="black">
                        <a:lumMod val="75000"/>
                        <a:lumOff val="25000"/>
                      </a:prstClr>
                    </a:solidFill>
                    <a:latin typeface="Segoe UI Semibold" panose="020B0702040204020203" pitchFamily="34" charset="0"/>
                  </a:rPr>
                  <a:t>ExpressRoute</a:t>
                </a:r>
                <a:endParaRPr lang="en-US" sz="1400" spc="-30" dirty="0">
                  <a:solidFill>
                    <a:prstClr val="black">
                      <a:lumMod val="75000"/>
                      <a:lumOff val="25000"/>
                    </a:prstClr>
                  </a:solidFill>
                  <a:latin typeface="Segoe UI Semibold" panose="020B0702040204020203" pitchFamily="34" charset="0"/>
                </a:endParaRPr>
              </a:p>
              <a:p>
                <a:pPr algn="r"/>
                <a:r>
                  <a:rPr lang="en-US" sz="1400" spc="-30" dirty="0">
                    <a:solidFill>
                      <a:prstClr val="black">
                        <a:lumMod val="75000"/>
                        <a:lumOff val="25000"/>
                      </a:prstClr>
                    </a:solidFill>
                    <a:latin typeface="Segoe UI Semibold" panose="020B0702040204020203" pitchFamily="34" charset="0"/>
                  </a:rPr>
                  <a:t>Peer</a:t>
                </a:r>
              </a:p>
            </p:txBody>
          </p:sp>
        </p:grpSp>
        <p:grpSp>
          <p:nvGrpSpPr>
            <p:cNvPr id="131" name="Group 130"/>
            <p:cNvGrpSpPr/>
            <p:nvPr/>
          </p:nvGrpSpPr>
          <p:grpSpPr>
            <a:xfrm>
              <a:off x="482941" y="4661924"/>
              <a:ext cx="1594292" cy="1594292"/>
              <a:chOff x="403812" y="2768300"/>
              <a:chExt cx="1594292" cy="1594292"/>
            </a:xfrm>
          </p:grpSpPr>
          <p:sp>
            <p:nvSpPr>
              <p:cNvPr id="133" name="Oval 132"/>
              <p:cNvSpPr/>
              <p:nvPr/>
            </p:nvSpPr>
            <p:spPr>
              <a:xfrm>
                <a:off x="403812" y="2768300"/>
                <a:ext cx="1594292" cy="1594292"/>
              </a:xfrm>
              <a:prstGeom prst="ellipse">
                <a:avLst/>
              </a:prstGeom>
              <a:solidFill>
                <a:schemeClr val="bg1"/>
              </a:solidFill>
              <a:ln w="19050">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Segoe UI Semibold" panose="020B0702040204020203" pitchFamily="34" charset="0"/>
                </a:endParaRPr>
              </a:p>
            </p:txBody>
          </p:sp>
          <p:pic>
            <p:nvPicPr>
              <p:cNvPr id="134" name="Picture 133"/>
              <p:cNvPicPr>
                <a:picLocks noChangeAspect="1"/>
              </p:cNvPicPr>
              <p:nvPr/>
            </p:nvPicPr>
            <p:blipFill>
              <a:blip r:embed="rId4"/>
              <a:stretch>
                <a:fillRect/>
              </a:stretch>
            </p:blipFill>
            <p:spPr>
              <a:xfrm>
                <a:off x="616187" y="3193407"/>
                <a:ext cx="532817" cy="827086"/>
              </a:xfrm>
              <a:prstGeom prst="rect">
                <a:avLst/>
              </a:prstGeom>
            </p:spPr>
          </p:pic>
          <p:pic>
            <p:nvPicPr>
              <p:cNvPr id="135" name="Picture 134"/>
              <p:cNvPicPr>
                <a:picLocks noChangeAspect="1"/>
              </p:cNvPicPr>
              <p:nvPr/>
            </p:nvPicPr>
            <p:blipFill>
              <a:blip r:embed="rId5"/>
              <a:stretch>
                <a:fillRect/>
              </a:stretch>
            </p:blipFill>
            <p:spPr>
              <a:xfrm>
                <a:off x="1215798" y="3560255"/>
                <a:ext cx="478439" cy="486113"/>
              </a:xfrm>
              <a:prstGeom prst="rect">
                <a:avLst/>
              </a:prstGeom>
            </p:spPr>
          </p:pic>
          <p:sp>
            <p:nvSpPr>
              <p:cNvPr id="136" name="TextBox 171"/>
              <p:cNvSpPr txBox="1"/>
              <p:nvPr/>
            </p:nvSpPr>
            <p:spPr>
              <a:xfrm>
                <a:off x="1149004" y="3125912"/>
                <a:ext cx="678134"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spc="-30" dirty="0">
                    <a:solidFill>
                      <a:prstClr val="black">
                        <a:lumMod val="75000"/>
                        <a:lumOff val="25000"/>
                      </a:prstClr>
                    </a:solidFill>
                    <a:latin typeface="Segoe UI Semibold" panose="020B0702040204020203" pitchFamily="34" charset="0"/>
                  </a:rPr>
                  <a:t>Site 2</a:t>
                </a:r>
              </a:p>
            </p:txBody>
          </p:sp>
        </p:grpSp>
        <p:cxnSp>
          <p:nvCxnSpPr>
            <p:cNvPr id="132" name="Straight Connector 131"/>
            <p:cNvCxnSpPr/>
            <p:nvPr/>
          </p:nvCxnSpPr>
          <p:spPr>
            <a:xfrm flipV="1">
              <a:off x="3999643" y="4633604"/>
              <a:ext cx="1256346" cy="17054"/>
            </a:xfrm>
            <a:prstGeom prst="line">
              <a:avLst/>
            </a:prstGeom>
            <a:ln w="31750">
              <a:solidFill>
                <a:srgbClr val="7AB13D"/>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Freeform 539"/>
            <p:cNvSpPr>
              <a:spLocks noChangeAspect="1"/>
            </p:cNvSpPr>
            <p:nvPr/>
          </p:nvSpPr>
          <p:spPr bwMode="auto">
            <a:xfrm>
              <a:off x="2577394" y="4111249"/>
              <a:ext cx="1582339" cy="86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171B0"/>
            </a:solidFill>
            <a:ln>
              <a:noFill/>
            </a:ln>
            <a:extLst/>
          </p:spPr>
          <p:txBody>
            <a:bodyPr vert="horz" wrap="square" lIns="89642" tIns="44821" rIns="89642" bIns="44821" numCol="1" anchor="t" anchorCtr="0" compatLnSpc="1">
              <a:prstTxWarp prst="textNoShape">
                <a:avLst/>
              </a:prstTxWarp>
            </a:bodyPr>
            <a:lstStyle/>
            <a:p>
              <a:pPr defTabSz="914133"/>
              <a:endParaRPr lang="en-US" sz="1765" dirty="0">
                <a:solidFill>
                  <a:srgbClr val="505050"/>
                </a:solidFill>
              </a:endParaRPr>
            </a:p>
          </p:txBody>
        </p:sp>
        <p:sp>
          <p:nvSpPr>
            <p:cNvPr id="130" name="TextBox 50"/>
            <p:cNvSpPr txBox="1"/>
            <p:nvPr/>
          </p:nvSpPr>
          <p:spPr>
            <a:xfrm>
              <a:off x="2927063" y="4400055"/>
              <a:ext cx="850729" cy="501206"/>
            </a:xfrm>
            <a:prstGeom prst="rect">
              <a:avLst/>
            </a:prstGeom>
            <a:noFill/>
          </p:spPr>
          <p:txBody>
            <a:bodyPr wrap="none" lIns="175761" tIns="140609" rIns="175761" bIns="140609"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568" dirty="0">
                  <a:solidFill>
                    <a:schemeClr val="bg1"/>
                  </a:solidFill>
                </a:rPr>
                <a:t>WAN</a:t>
              </a:r>
            </a:p>
          </p:txBody>
        </p:sp>
      </p:grpSp>
      <p:sp>
        <p:nvSpPr>
          <p:cNvPr id="144" name="TextBox 7"/>
          <p:cNvSpPr txBox="1"/>
          <p:nvPr/>
        </p:nvSpPr>
        <p:spPr>
          <a:xfrm>
            <a:off x="7833606" y="1925068"/>
            <a:ext cx="3997838" cy="3547908"/>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fontAlgn="base">
              <a:lnSpc>
                <a:spcPts val="2200"/>
              </a:lnSpc>
              <a:spcBef>
                <a:spcPct val="20000"/>
              </a:spcBef>
              <a:spcAft>
                <a:spcPts val="300"/>
              </a:spcAft>
              <a:buSzPct val="80000"/>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Can establish connections to Azure at an ExpressRoute location (Exchange Provider facility) </a:t>
            </a:r>
          </a:p>
          <a:p>
            <a:pPr marL="342900" indent="-342900" fontAlgn="base">
              <a:lnSpc>
                <a:spcPts val="2200"/>
              </a:lnSpc>
              <a:spcBef>
                <a:spcPct val="20000"/>
              </a:spcBef>
              <a:spcAft>
                <a:spcPts val="300"/>
              </a:spcAft>
              <a:buSzPct val="80000"/>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base">
              <a:lnSpc>
                <a:spcPts val="2200"/>
              </a:lnSpc>
              <a:spcBef>
                <a:spcPct val="20000"/>
              </a:spcBef>
              <a:spcAft>
                <a:spcPts val="300"/>
              </a:spcAft>
              <a:buSzPct val="80000"/>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Can directly connect to Azure from your existing WAN network (such as a MPLS VPN) provided by a network service provider</a:t>
            </a:r>
          </a:p>
          <a:p>
            <a:pPr marL="342900" indent="-342900" fontAlgn="base">
              <a:lnSpc>
                <a:spcPts val="2200"/>
              </a:lnSpc>
              <a:spcBef>
                <a:spcPct val="20000"/>
              </a:spcBef>
              <a:spcAft>
                <a:spcPts val="300"/>
              </a:spcAft>
              <a:buSzPct val="80000"/>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fontAlgn="base">
              <a:lnSpc>
                <a:spcPts val="2200"/>
              </a:lnSpc>
              <a:spcBef>
                <a:spcPct val="20000"/>
              </a:spcBef>
              <a:spcAft>
                <a:spcPts val="300"/>
              </a:spcAft>
              <a:buSzPct val="80000"/>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You own and manage certificates, policies, and user access</a:t>
            </a:r>
          </a:p>
        </p:txBody>
      </p:sp>
      <p:sp>
        <p:nvSpPr>
          <p:cNvPr id="2" name="Title 1"/>
          <p:cNvSpPr>
            <a:spLocks noGrp="1"/>
          </p:cNvSpPr>
          <p:nvPr>
            <p:ph type="title"/>
          </p:nvPr>
        </p:nvSpPr>
        <p:spPr/>
        <p:txBody>
          <a:bodyPr/>
          <a:lstStyle/>
          <a:p>
            <a:r>
              <a:rPr lang="en-US" dirty="0">
                <a:solidFill>
                  <a:srgbClr val="247BC2"/>
                </a:solidFill>
              </a:rPr>
              <a:t>Azure ExpressRoute</a:t>
            </a:r>
            <a:endParaRPr lang="en-US" dirty="0"/>
          </a:p>
        </p:txBody>
      </p:sp>
      <p:grpSp>
        <p:nvGrpSpPr>
          <p:cNvPr id="36" name="Group 35"/>
          <p:cNvGrpSpPr/>
          <p:nvPr/>
        </p:nvGrpSpPr>
        <p:grpSpPr>
          <a:xfrm>
            <a:off x="0" y="6512578"/>
            <a:ext cx="12192000" cy="345422"/>
            <a:chOff x="0" y="6520441"/>
            <a:chExt cx="12319257" cy="337559"/>
          </a:xfrm>
        </p:grpSpPr>
        <p:sp>
          <p:nvSpPr>
            <p:cNvPr id="37" name="Rectangle 36"/>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38" name="Rectangle 37"/>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39" name="Rectangle 38"/>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40" name="Rectangle 39"/>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147147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arn(outHorizontal)">
                                      <p:cBhvr>
                                        <p:cTn id="7" dur="500"/>
                                        <p:tgtEl>
                                          <p:spTgt spid="10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barn(outHorizontal)">
                                      <p:cBhvr>
                                        <p:cTn id="1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Trusted by Leading Companies</a:t>
            </a:r>
            <a:endParaRPr lang="en-US" dirty="0"/>
          </a:p>
        </p:txBody>
      </p:sp>
      <p:pic>
        <p:nvPicPr>
          <p:cNvPr id="5" name="Picture 4"/>
          <p:cNvPicPr>
            <a:picLocks noChangeAspect="1"/>
          </p:cNvPicPr>
          <p:nvPr/>
        </p:nvPicPr>
        <p:blipFill>
          <a:blip r:embed="rId3"/>
          <a:stretch>
            <a:fillRect/>
          </a:stretch>
        </p:blipFill>
        <p:spPr>
          <a:xfrm>
            <a:off x="740027" y="1552059"/>
            <a:ext cx="10900593" cy="4419983"/>
          </a:xfrm>
          <a:prstGeom prst="rect">
            <a:avLst/>
          </a:prstGeom>
        </p:spPr>
      </p:pic>
      <p:grpSp>
        <p:nvGrpSpPr>
          <p:cNvPr id="4" name="Group 3"/>
          <p:cNvGrpSpPr/>
          <p:nvPr/>
        </p:nvGrpSpPr>
        <p:grpSpPr>
          <a:xfrm>
            <a:off x="0" y="6512578"/>
            <a:ext cx="12192000" cy="345422"/>
            <a:chOff x="0" y="6520441"/>
            <a:chExt cx="12319257" cy="337559"/>
          </a:xfrm>
        </p:grpSpPr>
        <p:sp>
          <p:nvSpPr>
            <p:cNvPr id="6" name="Rectangle 5"/>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7" name="Rectangle 6"/>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8" name="Rectangle 7"/>
            <p:cNvSpPr/>
            <p:nvPr/>
          </p:nvSpPr>
          <p:spPr bwMode="auto">
            <a:xfrm>
              <a:off x="6186732" y="6520441"/>
              <a:ext cx="3042726" cy="337559"/>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9" name="Rectangle 8"/>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267498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 name="Object 18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40400"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grpSp>
        <p:nvGrpSpPr>
          <p:cNvPr id="12" name="Group 11"/>
          <p:cNvGrpSpPr/>
          <p:nvPr/>
        </p:nvGrpSpPr>
        <p:grpSpPr>
          <a:xfrm>
            <a:off x="654695" y="2249527"/>
            <a:ext cx="1559995" cy="3281396"/>
            <a:chOff x="719810" y="2167177"/>
            <a:chExt cx="1536192" cy="2488417"/>
          </a:xfrm>
        </p:grpSpPr>
        <p:sp>
          <p:nvSpPr>
            <p:cNvPr id="436" name="Rectangle 435"/>
            <p:cNvSpPr/>
            <p:nvPr/>
          </p:nvSpPr>
          <p:spPr bwMode="auto">
            <a:xfrm>
              <a:off x="719810" y="2248844"/>
              <a:ext cx="1536192" cy="240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defTabSz="914367">
                <a:spcBef>
                  <a:spcPts val="392"/>
                </a:spcBef>
              </a:pPr>
              <a:endParaRPr lang="en-IN" sz="1176" dirty="0">
                <a:solidFill>
                  <a:srgbClr val="505050"/>
                </a:solidFill>
              </a:endParaRPr>
            </a:p>
            <a:p>
              <a:pPr defTabSz="914367">
                <a:spcBef>
                  <a:spcPts val="392"/>
                </a:spcBef>
                <a:buClr>
                  <a:srgbClr val="00ABEC"/>
                </a:buClr>
              </a:pPr>
              <a:r>
                <a:rPr lang="en-IN" sz="1176" dirty="0">
                  <a:solidFill>
                    <a:srgbClr val="505050"/>
                  </a:solidFill>
                </a:rPr>
                <a:t>Virtual machines</a:t>
              </a:r>
            </a:p>
            <a:p>
              <a:pPr marL="168072" indent="-168072" defTabSz="914367">
                <a:spcBef>
                  <a:spcPts val="392"/>
                </a:spcBef>
                <a:spcAft>
                  <a:spcPts val="98"/>
                </a:spcAft>
                <a:buClr>
                  <a:srgbClr val="00ABEC"/>
                </a:buClr>
                <a:buFont typeface="Arial" panose="020B0604020202020204" pitchFamily="34" charset="0"/>
                <a:buChar char="•"/>
              </a:pPr>
              <a:r>
                <a:rPr lang="en-IN" sz="1176" dirty="0">
                  <a:solidFill>
                    <a:srgbClr val="505050"/>
                  </a:solidFill>
                </a:rPr>
                <a:t>Kaspersky</a:t>
              </a:r>
            </a:p>
            <a:p>
              <a:pPr marL="168072" indent="-168072" defTabSz="914367">
                <a:spcBef>
                  <a:spcPts val="392"/>
                </a:spcBef>
                <a:spcAft>
                  <a:spcPts val="98"/>
                </a:spcAft>
                <a:buClr>
                  <a:srgbClr val="00ABEC"/>
                </a:buClr>
                <a:buFont typeface="Arial" panose="020B0604020202020204" pitchFamily="34" charset="0"/>
                <a:buChar char="•"/>
              </a:pPr>
              <a:r>
                <a:rPr lang="en-IN" sz="1176" dirty="0">
                  <a:solidFill>
                    <a:srgbClr val="505050"/>
                  </a:solidFill>
                </a:rPr>
                <a:t>Trend Micro</a:t>
              </a:r>
            </a:p>
            <a:p>
              <a:pPr defTabSz="914367">
                <a:spcBef>
                  <a:spcPts val="392"/>
                </a:spcBef>
                <a:buClr>
                  <a:srgbClr val="00ABEC"/>
                </a:buClr>
              </a:pPr>
              <a:r>
                <a:rPr lang="en-IN" sz="1176" dirty="0">
                  <a:solidFill>
                    <a:srgbClr val="505050"/>
                  </a:solidFill>
                </a:rPr>
                <a:t>Active Directory integrations</a:t>
              </a:r>
            </a:p>
            <a:p>
              <a:pPr marL="168072" indent="-168072" defTabSz="914367">
                <a:spcBef>
                  <a:spcPts val="392"/>
                </a:spcBef>
                <a:spcAft>
                  <a:spcPts val="98"/>
                </a:spcAft>
                <a:buClr>
                  <a:srgbClr val="00ABEC"/>
                </a:buClr>
                <a:buFont typeface="Arial" panose="020B0604020202020204" pitchFamily="34" charset="0"/>
                <a:buChar char="•"/>
              </a:pPr>
              <a:r>
                <a:rPr lang="en-IN" sz="1176" dirty="0">
                  <a:solidFill>
                    <a:srgbClr val="505050"/>
                  </a:solidFill>
                </a:rPr>
                <a:t>Symantec</a:t>
              </a:r>
            </a:p>
            <a:p>
              <a:pPr marL="168072" indent="-168072" defTabSz="914367">
                <a:spcBef>
                  <a:spcPts val="392"/>
                </a:spcBef>
                <a:spcAft>
                  <a:spcPts val="98"/>
                </a:spcAft>
                <a:buClr>
                  <a:srgbClr val="00ABEC"/>
                </a:buClr>
                <a:buFont typeface="Arial" panose="020B0604020202020204" pitchFamily="34" charset="0"/>
                <a:buChar char="•"/>
              </a:pPr>
              <a:r>
                <a:rPr lang="en-IN" sz="1176" dirty="0">
                  <a:solidFill>
                    <a:srgbClr val="505050"/>
                  </a:solidFill>
                </a:rPr>
                <a:t>McAfee</a:t>
              </a:r>
            </a:p>
          </p:txBody>
        </p:sp>
        <p:grpSp>
          <p:nvGrpSpPr>
            <p:cNvPr id="437" name="Group 436"/>
            <p:cNvGrpSpPr/>
            <p:nvPr/>
          </p:nvGrpSpPr>
          <p:grpSpPr>
            <a:xfrm>
              <a:off x="719810" y="2167177"/>
              <a:ext cx="1536192" cy="676752"/>
              <a:chOff x="719810" y="2411143"/>
              <a:chExt cx="1536192" cy="676752"/>
            </a:xfrm>
          </p:grpSpPr>
          <p:sp>
            <p:nvSpPr>
              <p:cNvPr id="441" name="Round Same Side Corner Rectangle 440"/>
              <p:cNvSpPr/>
              <p:nvPr/>
            </p:nvSpPr>
            <p:spPr bwMode="auto">
              <a:xfrm>
                <a:off x="719810"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442" name="Pentagon 441"/>
              <p:cNvSpPr/>
              <p:nvPr/>
            </p:nvSpPr>
            <p:spPr bwMode="auto">
              <a:xfrm rot="5400000">
                <a:off x="1136646" y="2049431"/>
                <a:ext cx="676750" cy="1400178"/>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Antimalware</a:t>
                </a:r>
              </a:p>
            </p:txBody>
          </p:sp>
        </p:grpSp>
      </p:grpSp>
      <p:grpSp>
        <p:nvGrpSpPr>
          <p:cNvPr id="13" name="Group 12"/>
          <p:cNvGrpSpPr/>
          <p:nvPr/>
        </p:nvGrpSpPr>
        <p:grpSpPr>
          <a:xfrm>
            <a:off x="2313719" y="2249527"/>
            <a:ext cx="1505994" cy="3281396"/>
            <a:chOff x="2203006" y="2167177"/>
            <a:chExt cx="1536192" cy="3032309"/>
          </a:xfrm>
        </p:grpSpPr>
        <p:sp>
          <p:nvSpPr>
            <p:cNvPr id="444" name="Rectangle 443"/>
            <p:cNvSpPr/>
            <p:nvPr/>
          </p:nvSpPr>
          <p:spPr bwMode="auto">
            <a:xfrm>
              <a:off x="2203006" y="2268777"/>
              <a:ext cx="1536192" cy="2930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aiScaler</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Barracuda</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Check Point</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Riverbed</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Cohesive Networks</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F5</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Cisco</a:t>
              </a:r>
            </a:p>
            <a:p>
              <a:pPr marL="168072" indent="-168072" defTabSz="914367">
                <a:spcBef>
                  <a:spcPts val="392"/>
                </a:spcBef>
                <a:buClr>
                  <a:srgbClr val="00ABEC"/>
                </a:buClr>
                <a:buFont typeface="Arial" panose="020B0604020202020204" pitchFamily="34" charset="0"/>
                <a:buChar char="•"/>
              </a:pPr>
              <a:r>
                <a:rPr lang="en-IN" sz="1176" dirty="0" err="1">
                  <a:solidFill>
                    <a:srgbClr val="505050"/>
                  </a:solidFill>
                </a:rPr>
                <a:t>CloudFlare</a:t>
              </a:r>
              <a:endParaRPr lang="en-IN" sz="1176" dirty="0">
                <a:solidFill>
                  <a:srgbClr val="505050"/>
                </a:solidFill>
              </a:endParaRPr>
            </a:p>
            <a:p>
              <a:pPr marL="168072" indent="-168072" defTabSz="914367">
                <a:spcBef>
                  <a:spcPts val="392"/>
                </a:spcBef>
                <a:buClr>
                  <a:srgbClr val="00ABEC"/>
                </a:buClr>
                <a:buFont typeface="Arial" panose="020B0604020202020204" pitchFamily="34" charset="0"/>
                <a:buChar char="•"/>
              </a:pPr>
              <a:r>
                <a:rPr lang="en-IN" sz="1176" dirty="0" err="1">
                  <a:solidFill>
                    <a:srgbClr val="505050"/>
                  </a:solidFill>
                </a:rPr>
                <a:t>Imperva</a:t>
              </a:r>
              <a:endParaRPr lang="en-IN" sz="1176" dirty="0">
                <a:solidFill>
                  <a:srgbClr val="505050"/>
                </a:solidFill>
              </a:endParaRP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Fortinet</a:t>
              </a:r>
            </a:p>
            <a:p>
              <a:pPr marL="168072" indent="-168072" defTabSz="914367">
                <a:spcBef>
                  <a:spcPts val="392"/>
                </a:spcBef>
                <a:buClr>
                  <a:srgbClr val="00ABEC"/>
                </a:buClr>
                <a:buFont typeface="Arial" panose="020B0604020202020204" pitchFamily="34" charset="0"/>
                <a:buChar char="•"/>
              </a:pPr>
              <a:endParaRPr lang="en-IN" sz="1176" dirty="0">
                <a:solidFill>
                  <a:srgbClr val="505050"/>
                </a:solidFill>
              </a:endParaRPr>
            </a:p>
          </p:txBody>
        </p:sp>
        <p:grpSp>
          <p:nvGrpSpPr>
            <p:cNvPr id="445" name="Group 444"/>
            <p:cNvGrpSpPr/>
            <p:nvPr/>
          </p:nvGrpSpPr>
          <p:grpSpPr>
            <a:xfrm>
              <a:off x="2203006" y="2167177"/>
              <a:ext cx="1536192" cy="676753"/>
              <a:chOff x="2203006" y="2411143"/>
              <a:chExt cx="1536192" cy="676753"/>
            </a:xfrm>
          </p:grpSpPr>
          <p:sp>
            <p:nvSpPr>
              <p:cNvPr id="449" name="Round Same Side Corner Rectangle 448"/>
              <p:cNvSpPr/>
              <p:nvPr/>
            </p:nvSpPr>
            <p:spPr bwMode="auto">
              <a:xfrm>
                <a:off x="2203006"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450" name="Pentagon 449"/>
              <p:cNvSpPr/>
              <p:nvPr/>
            </p:nvSpPr>
            <p:spPr bwMode="auto">
              <a:xfrm rot="5400000">
                <a:off x="2632727" y="2050005"/>
                <a:ext cx="676751" cy="1399032"/>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Networking security</a:t>
                </a:r>
              </a:p>
            </p:txBody>
          </p:sp>
        </p:grpSp>
      </p:grpSp>
      <p:grpSp>
        <p:nvGrpSpPr>
          <p:cNvPr id="14" name="Group 13"/>
          <p:cNvGrpSpPr/>
          <p:nvPr/>
        </p:nvGrpSpPr>
        <p:grpSpPr>
          <a:xfrm>
            <a:off x="3874800" y="2249528"/>
            <a:ext cx="1520987" cy="3281395"/>
            <a:chOff x="3826574" y="2167177"/>
            <a:chExt cx="1551486" cy="3347193"/>
          </a:xfrm>
        </p:grpSpPr>
        <p:sp>
          <p:nvSpPr>
            <p:cNvPr id="452" name="Rectangle 451"/>
            <p:cNvSpPr/>
            <p:nvPr/>
          </p:nvSpPr>
          <p:spPr bwMode="auto">
            <a:xfrm>
              <a:off x="3841868" y="2248792"/>
              <a:ext cx="1536192" cy="32655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CloudLink</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Townsend Security</a:t>
              </a:r>
            </a:p>
          </p:txBody>
        </p:sp>
        <p:grpSp>
          <p:nvGrpSpPr>
            <p:cNvPr id="453" name="Group 452"/>
            <p:cNvGrpSpPr/>
            <p:nvPr/>
          </p:nvGrpSpPr>
          <p:grpSpPr>
            <a:xfrm>
              <a:off x="3826574" y="2167177"/>
              <a:ext cx="1536192" cy="676753"/>
              <a:chOff x="3826574" y="2411143"/>
              <a:chExt cx="1536192" cy="676753"/>
            </a:xfrm>
          </p:grpSpPr>
          <p:sp>
            <p:nvSpPr>
              <p:cNvPr id="461" name="Round Same Side Corner Rectangle 460"/>
              <p:cNvSpPr/>
              <p:nvPr/>
            </p:nvSpPr>
            <p:spPr bwMode="auto">
              <a:xfrm>
                <a:off x="3826574"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462" name="Pentagon 461"/>
              <p:cNvSpPr/>
              <p:nvPr/>
            </p:nvSpPr>
            <p:spPr bwMode="auto">
              <a:xfrm rot="5400000">
                <a:off x="4256295" y="2050005"/>
                <a:ext cx="676751" cy="1399032"/>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Encryption</a:t>
                </a:r>
              </a:p>
            </p:txBody>
          </p:sp>
        </p:grpSp>
      </p:grpSp>
      <p:grpSp>
        <p:nvGrpSpPr>
          <p:cNvPr id="15" name="Group 14"/>
          <p:cNvGrpSpPr/>
          <p:nvPr/>
        </p:nvGrpSpPr>
        <p:grpSpPr>
          <a:xfrm>
            <a:off x="5466453" y="2249528"/>
            <a:ext cx="1505994" cy="2161380"/>
            <a:chOff x="5450142" y="2167177"/>
            <a:chExt cx="1536192" cy="2204720"/>
          </a:xfrm>
        </p:grpSpPr>
        <p:sp>
          <p:nvSpPr>
            <p:cNvPr id="464" name="Rectangle 463"/>
            <p:cNvSpPr/>
            <p:nvPr/>
          </p:nvSpPr>
          <p:spPr bwMode="auto">
            <a:xfrm>
              <a:off x="5450142" y="2268777"/>
              <a:ext cx="1536192" cy="2103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Alert Logic</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Derdack</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Nagios</a:t>
              </a:r>
            </a:p>
            <a:p>
              <a:pPr marL="168072" indent="-168072" defTabSz="914367">
                <a:spcBef>
                  <a:spcPts val="392"/>
                </a:spcBef>
                <a:buClr>
                  <a:srgbClr val="00ABEC"/>
                </a:buClr>
                <a:buFont typeface="Arial" panose="020B0604020202020204" pitchFamily="34" charset="0"/>
                <a:buChar char="•"/>
              </a:pPr>
              <a:r>
                <a:rPr lang="en-IN" sz="1176" dirty="0" err="1">
                  <a:solidFill>
                    <a:srgbClr val="505050"/>
                  </a:solidFill>
                </a:rPr>
                <a:t>Imperva</a:t>
              </a:r>
              <a:endParaRPr lang="en-IN" sz="1176" dirty="0">
                <a:solidFill>
                  <a:srgbClr val="505050"/>
                </a:solidFill>
              </a:endParaRPr>
            </a:p>
          </p:txBody>
        </p:sp>
        <p:grpSp>
          <p:nvGrpSpPr>
            <p:cNvPr id="465" name="Group 464"/>
            <p:cNvGrpSpPr/>
            <p:nvPr/>
          </p:nvGrpSpPr>
          <p:grpSpPr>
            <a:xfrm>
              <a:off x="5450142" y="2167177"/>
              <a:ext cx="1536192" cy="676753"/>
              <a:chOff x="5450142" y="2411143"/>
              <a:chExt cx="1536192" cy="676753"/>
            </a:xfrm>
          </p:grpSpPr>
          <p:sp>
            <p:nvSpPr>
              <p:cNvPr id="469" name="Round Same Side Corner Rectangle 468"/>
              <p:cNvSpPr/>
              <p:nvPr/>
            </p:nvSpPr>
            <p:spPr bwMode="auto">
              <a:xfrm>
                <a:off x="5450142"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470" name="Pentagon 469"/>
              <p:cNvSpPr/>
              <p:nvPr/>
            </p:nvSpPr>
            <p:spPr bwMode="auto">
              <a:xfrm rot="5400000">
                <a:off x="5879863" y="2050005"/>
                <a:ext cx="676751" cy="1399032"/>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Monitoring </a:t>
                </a:r>
                <a:b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b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and alerts</a:t>
                </a:r>
              </a:p>
            </p:txBody>
          </p:sp>
        </p:grpSp>
      </p:grpSp>
      <p:grpSp>
        <p:nvGrpSpPr>
          <p:cNvPr id="16" name="Group 15"/>
          <p:cNvGrpSpPr/>
          <p:nvPr/>
        </p:nvGrpSpPr>
        <p:grpSpPr>
          <a:xfrm>
            <a:off x="7058105" y="2249528"/>
            <a:ext cx="1505994" cy="2161380"/>
            <a:chOff x="7073710" y="2167177"/>
            <a:chExt cx="1536192" cy="2204720"/>
          </a:xfrm>
        </p:grpSpPr>
        <p:sp>
          <p:nvSpPr>
            <p:cNvPr id="472" name="Rectangle 471"/>
            <p:cNvSpPr/>
            <p:nvPr/>
          </p:nvSpPr>
          <p:spPr bwMode="auto">
            <a:xfrm>
              <a:off x="7073710" y="2268777"/>
              <a:ext cx="1536192" cy="2103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Kaspersky</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Barracuda</a:t>
              </a:r>
            </a:p>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Trend Micro</a:t>
              </a:r>
            </a:p>
          </p:txBody>
        </p:sp>
        <p:grpSp>
          <p:nvGrpSpPr>
            <p:cNvPr id="473" name="Group 472"/>
            <p:cNvGrpSpPr/>
            <p:nvPr/>
          </p:nvGrpSpPr>
          <p:grpSpPr>
            <a:xfrm>
              <a:off x="7073710" y="2167177"/>
              <a:ext cx="1536192" cy="676753"/>
              <a:chOff x="7073710" y="2411143"/>
              <a:chExt cx="1536192" cy="676753"/>
            </a:xfrm>
          </p:grpSpPr>
          <p:sp>
            <p:nvSpPr>
              <p:cNvPr id="484" name="Round Same Side Corner Rectangle 483"/>
              <p:cNvSpPr/>
              <p:nvPr/>
            </p:nvSpPr>
            <p:spPr bwMode="auto">
              <a:xfrm>
                <a:off x="7073710"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485" name="Pentagon 484"/>
              <p:cNvSpPr/>
              <p:nvPr/>
            </p:nvSpPr>
            <p:spPr bwMode="auto">
              <a:xfrm rot="5400000">
                <a:off x="7503431" y="2050005"/>
                <a:ext cx="676751" cy="1399032"/>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Messaging Security</a:t>
                </a:r>
              </a:p>
            </p:txBody>
          </p:sp>
        </p:grpSp>
      </p:grpSp>
      <p:grpSp>
        <p:nvGrpSpPr>
          <p:cNvPr id="17" name="Group 16"/>
          <p:cNvGrpSpPr/>
          <p:nvPr/>
        </p:nvGrpSpPr>
        <p:grpSpPr>
          <a:xfrm>
            <a:off x="8649757" y="2249528"/>
            <a:ext cx="1505994" cy="2161380"/>
            <a:chOff x="8697278" y="2167177"/>
            <a:chExt cx="1536192" cy="2204720"/>
          </a:xfrm>
        </p:grpSpPr>
        <p:sp>
          <p:nvSpPr>
            <p:cNvPr id="487" name="Rectangle 486"/>
            <p:cNvSpPr/>
            <p:nvPr/>
          </p:nvSpPr>
          <p:spPr bwMode="auto">
            <a:xfrm>
              <a:off x="8697278" y="2268777"/>
              <a:ext cx="1536192" cy="2103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Waratek</a:t>
              </a:r>
            </a:p>
          </p:txBody>
        </p:sp>
        <p:grpSp>
          <p:nvGrpSpPr>
            <p:cNvPr id="488" name="Group 487"/>
            <p:cNvGrpSpPr/>
            <p:nvPr/>
          </p:nvGrpSpPr>
          <p:grpSpPr>
            <a:xfrm>
              <a:off x="8697278" y="2167177"/>
              <a:ext cx="1536192" cy="676753"/>
              <a:chOff x="8697278" y="2411143"/>
              <a:chExt cx="1536192" cy="676753"/>
            </a:xfrm>
          </p:grpSpPr>
          <p:sp>
            <p:nvSpPr>
              <p:cNvPr id="530" name="Round Same Side Corner Rectangle 529"/>
              <p:cNvSpPr/>
              <p:nvPr/>
            </p:nvSpPr>
            <p:spPr bwMode="auto">
              <a:xfrm>
                <a:off x="8697278"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531" name="Pentagon 530"/>
              <p:cNvSpPr/>
              <p:nvPr/>
            </p:nvSpPr>
            <p:spPr bwMode="auto">
              <a:xfrm rot="5400000">
                <a:off x="9126999" y="2050005"/>
                <a:ext cx="676751" cy="1399032"/>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Application Security</a:t>
                </a:r>
              </a:p>
            </p:txBody>
          </p:sp>
        </p:grpSp>
      </p:grpSp>
      <p:grpSp>
        <p:nvGrpSpPr>
          <p:cNvPr id="18" name="Group 17"/>
          <p:cNvGrpSpPr/>
          <p:nvPr/>
        </p:nvGrpSpPr>
        <p:grpSpPr>
          <a:xfrm>
            <a:off x="10241409" y="2249528"/>
            <a:ext cx="1505994" cy="2161380"/>
            <a:chOff x="10320846" y="2167177"/>
            <a:chExt cx="1536192" cy="2204720"/>
          </a:xfrm>
        </p:grpSpPr>
        <p:sp>
          <p:nvSpPr>
            <p:cNvPr id="533" name="Rectangle 532"/>
            <p:cNvSpPr/>
            <p:nvPr/>
          </p:nvSpPr>
          <p:spPr bwMode="auto">
            <a:xfrm>
              <a:off x="10320846" y="2268777"/>
              <a:ext cx="1536192" cy="2103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627497" rIns="89642" bIns="44821" numCol="1" spcCol="0" rtlCol="0" fromWordArt="0" anchor="t" anchorCtr="0" forceAA="0" compatLnSpc="1">
              <a:prstTxWarp prst="textNoShape">
                <a:avLst/>
              </a:prstTxWarp>
              <a:noAutofit/>
            </a:bodyPr>
            <a:lstStyle/>
            <a:p>
              <a:pPr marL="168072" indent="-168072" defTabSz="914367">
                <a:spcBef>
                  <a:spcPts val="392"/>
                </a:spcBef>
                <a:buClr>
                  <a:srgbClr val="00ABEC"/>
                </a:buClr>
                <a:buFont typeface="Arial" panose="020B0604020202020204" pitchFamily="34" charset="0"/>
                <a:buChar char="•"/>
              </a:pPr>
              <a:r>
                <a:rPr lang="en-IN" sz="1176" dirty="0">
                  <a:solidFill>
                    <a:srgbClr val="505050"/>
                  </a:solidFill>
                </a:rPr>
                <a:t>Login People</a:t>
              </a:r>
            </a:p>
          </p:txBody>
        </p:sp>
        <p:grpSp>
          <p:nvGrpSpPr>
            <p:cNvPr id="534" name="Group 533"/>
            <p:cNvGrpSpPr/>
            <p:nvPr/>
          </p:nvGrpSpPr>
          <p:grpSpPr>
            <a:xfrm>
              <a:off x="10320846" y="2167177"/>
              <a:ext cx="1536192" cy="676753"/>
              <a:chOff x="10320846" y="2411143"/>
              <a:chExt cx="1536192" cy="676753"/>
            </a:xfrm>
          </p:grpSpPr>
          <p:sp>
            <p:nvSpPr>
              <p:cNvPr id="536" name="Round Same Side Corner Rectangle 535"/>
              <p:cNvSpPr/>
              <p:nvPr/>
            </p:nvSpPr>
            <p:spPr bwMode="auto">
              <a:xfrm>
                <a:off x="10320846" y="2411143"/>
                <a:ext cx="1536192" cy="101601"/>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537" name="Pentagon 536"/>
              <p:cNvSpPr/>
              <p:nvPr/>
            </p:nvSpPr>
            <p:spPr bwMode="auto">
              <a:xfrm rot="5400000">
                <a:off x="10750567" y="2050005"/>
                <a:ext cx="676751" cy="1399032"/>
              </a:xfrm>
              <a:prstGeom prst="homePlate">
                <a:avLst>
                  <a:gd name="adj" fmla="val 28040"/>
                </a:avLst>
              </a:prstGeom>
              <a:solidFill>
                <a:srgbClr val="247BC2"/>
              </a:solidFill>
              <a:ln>
                <a:noFill/>
                <a:headEnd type="none" w="med" len="med"/>
                <a:tailEnd type="none" w="med" len="med"/>
              </a:ln>
              <a:effectLst>
                <a:outerShdw blurRad="25400" dist="12700" dir="5400000" sx="99000" sy="99000" algn="t"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134464"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Authentication</a:t>
                </a:r>
              </a:p>
            </p:txBody>
          </p:sp>
        </p:grpSp>
      </p:grpSp>
      <p:grpSp>
        <p:nvGrpSpPr>
          <p:cNvPr id="11" name="Group 10"/>
          <p:cNvGrpSpPr/>
          <p:nvPr/>
        </p:nvGrpSpPr>
        <p:grpSpPr>
          <a:xfrm>
            <a:off x="1" y="3988401"/>
            <a:ext cx="12199110" cy="2471577"/>
            <a:chOff x="0" y="4473389"/>
            <a:chExt cx="12443728" cy="2521137"/>
          </a:xfrm>
        </p:grpSpPr>
        <p:grpSp>
          <p:nvGrpSpPr>
            <p:cNvPr id="567" name="Group 566"/>
            <p:cNvGrpSpPr/>
            <p:nvPr/>
          </p:nvGrpSpPr>
          <p:grpSpPr>
            <a:xfrm>
              <a:off x="2" y="5620895"/>
              <a:ext cx="5378058" cy="1373630"/>
              <a:chOff x="2" y="5629279"/>
              <a:chExt cx="5378058" cy="1373630"/>
            </a:xfrm>
          </p:grpSpPr>
          <p:sp>
            <p:nvSpPr>
              <p:cNvPr id="568" name="Freeform 5"/>
              <p:cNvSpPr>
                <a:spLocks/>
              </p:cNvSpPr>
              <p:nvPr/>
            </p:nvSpPr>
            <p:spPr bwMode="auto">
              <a:xfrm>
                <a:off x="274638" y="5781679"/>
                <a:ext cx="529512" cy="34749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247BC2"/>
              </a:solidFill>
              <a:ln>
                <a:noFill/>
              </a:ln>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569" name="Freeform 5"/>
              <p:cNvSpPr>
                <a:spLocks/>
              </p:cNvSpPr>
              <p:nvPr/>
            </p:nvSpPr>
            <p:spPr bwMode="auto">
              <a:xfrm>
                <a:off x="122238" y="5629279"/>
                <a:ext cx="529512" cy="34749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grpSp>
            <p:nvGrpSpPr>
              <p:cNvPr id="570" name="Group 569"/>
              <p:cNvGrpSpPr/>
              <p:nvPr/>
            </p:nvGrpSpPr>
            <p:grpSpPr>
              <a:xfrm>
                <a:off x="2" y="6113677"/>
                <a:ext cx="5378058" cy="889232"/>
                <a:chOff x="-104693" y="5602741"/>
                <a:chExt cx="8468154" cy="1400162"/>
              </a:xfrm>
            </p:grpSpPr>
            <p:sp>
              <p:nvSpPr>
                <p:cNvPr id="572" name="Rectangle 5"/>
                <p:cNvSpPr>
                  <a:spLocks noChangeArrowheads="1"/>
                </p:cNvSpPr>
                <p:nvPr/>
              </p:nvSpPr>
              <p:spPr bwMode="auto">
                <a:xfrm flipH="1">
                  <a:off x="3418306" y="5868865"/>
                  <a:ext cx="550363" cy="53060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3" name="Rectangle 6"/>
                <p:cNvSpPr>
                  <a:spLocks noChangeArrowheads="1"/>
                </p:cNvSpPr>
                <p:nvPr/>
              </p:nvSpPr>
              <p:spPr bwMode="auto">
                <a:xfrm flipH="1">
                  <a:off x="3506923" y="5706386"/>
                  <a:ext cx="238802" cy="603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4" name="Rectangle 7"/>
                <p:cNvSpPr>
                  <a:spLocks noChangeArrowheads="1"/>
                </p:cNvSpPr>
                <p:nvPr/>
              </p:nvSpPr>
              <p:spPr bwMode="auto">
                <a:xfrm flipH="1">
                  <a:off x="5208386" y="6427624"/>
                  <a:ext cx="352605" cy="2835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5" name="Rectangle 8"/>
                <p:cNvSpPr>
                  <a:spLocks noChangeArrowheads="1"/>
                </p:cNvSpPr>
                <p:nvPr/>
              </p:nvSpPr>
              <p:spPr bwMode="auto">
                <a:xfrm flipH="1">
                  <a:off x="5067531" y="6297029"/>
                  <a:ext cx="349807" cy="41417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6" name="Rectangle 9"/>
                <p:cNvSpPr>
                  <a:spLocks noChangeArrowheads="1"/>
                </p:cNvSpPr>
                <p:nvPr/>
              </p:nvSpPr>
              <p:spPr bwMode="auto">
                <a:xfrm flipH="1">
                  <a:off x="1592780" y="6089908"/>
                  <a:ext cx="546632" cy="7031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7" name="Rectangle 10"/>
                <p:cNvSpPr>
                  <a:spLocks noChangeArrowheads="1"/>
                </p:cNvSpPr>
                <p:nvPr/>
              </p:nvSpPr>
              <p:spPr bwMode="auto">
                <a:xfrm flipH="1">
                  <a:off x="1370769" y="5665510"/>
                  <a:ext cx="546632" cy="1127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8" name="Freeform 11"/>
                <p:cNvSpPr>
                  <a:spLocks/>
                </p:cNvSpPr>
                <p:nvPr/>
              </p:nvSpPr>
              <p:spPr bwMode="auto">
                <a:xfrm flipH="1">
                  <a:off x="4392841" y="6489852"/>
                  <a:ext cx="3970620" cy="51025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79" name="Freeform 18"/>
                <p:cNvSpPr>
                  <a:spLocks/>
                </p:cNvSpPr>
                <p:nvPr/>
              </p:nvSpPr>
              <p:spPr bwMode="auto">
                <a:xfrm flipH="1">
                  <a:off x="984" y="6027174"/>
                  <a:ext cx="6091253" cy="97293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80" name="Freeform 29"/>
                <p:cNvSpPr>
                  <a:spLocks/>
                </p:cNvSpPr>
                <p:nvPr/>
              </p:nvSpPr>
              <p:spPr bwMode="auto">
                <a:xfrm flipH="1">
                  <a:off x="432647" y="6571940"/>
                  <a:ext cx="3340253" cy="42816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81" name="AutoShape 3"/>
                <p:cNvSpPr>
                  <a:spLocks noChangeAspect="1" noChangeArrowheads="1" noTextEdit="1"/>
                </p:cNvSpPr>
                <p:nvPr/>
              </p:nvSpPr>
              <p:spPr bwMode="auto">
                <a:xfrm flipH="1">
                  <a:off x="984" y="5602741"/>
                  <a:ext cx="4298430" cy="1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nvGrpSpPr>
                <p:cNvPr id="582" name="Group 581"/>
                <p:cNvGrpSpPr/>
                <p:nvPr/>
              </p:nvGrpSpPr>
              <p:grpSpPr>
                <a:xfrm flipH="1">
                  <a:off x="4803495" y="6266909"/>
                  <a:ext cx="188333" cy="365034"/>
                  <a:chOff x="6229350" y="5232400"/>
                  <a:chExt cx="539750" cy="1046162"/>
                </a:xfrm>
              </p:grpSpPr>
              <p:sp>
                <p:nvSpPr>
                  <p:cNvPr id="588"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89"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90"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sp>
              <p:nvSpPr>
                <p:cNvPr id="583" name="Freeform 17"/>
                <p:cNvSpPr>
                  <a:spLocks/>
                </p:cNvSpPr>
                <p:nvPr/>
              </p:nvSpPr>
              <p:spPr bwMode="auto">
                <a:xfrm flipH="1">
                  <a:off x="-104693" y="6414293"/>
                  <a:ext cx="1545276" cy="58581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nvGrpSpPr>
                <p:cNvPr id="584" name="Group 583"/>
                <p:cNvGrpSpPr/>
                <p:nvPr/>
              </p:nvGrpSpPr>
              <p:grpSpPr>
                <a:xfrm flipH="1">
                  <a:off x="4579666" y="6201145"/>
                  <a:ext cx="188333" cy="365034"/>
                  <a:chOff x="6229350" y="5232400"/>
                  <a:chExt cx="539750" cy="1046162"/>
                </a:xfrm>
              </p:grpSpPr>
              <p:sp>
                <p:nvSpPr>
                  <p:cNvPr id="58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8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8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grpSp>
          <p:sp>
            <p:nvSpPr>
              <p:cNvPr id="571" name="Freeform 155"/>
              <p:cNvSpPr>
                <a:spLocks/>
              </p:cNvSpPr>
              <p:nvPr/>
            </p:nvSpPr>
            <p:spPr bwMode="auto">
              <a:xfrm>
                <a:off x="1644030" y="5983503"/>
                <a:ext cx="289869" cy="859513"/>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949"/>
                <a:endParaRPr lang="en-US" sz="1765" kern="0" dirty="0">
                  <a:solidFill>
                    <a:srgbClr val="000000"/>
                  </a:solidFill>
                </a:endParaRPr>
              </a:p>
            </p:txBody>
          </p:sp>
        </p:grpSp>
        <p:grpSp>
          <p:nvGrpSpPr>
            <p:cNvPr id="9" name="Group 8"/>
            <p:cNvGrpSpPr/>
            <p:nvPr/>
          </p:nvGrpSpPr>
          <p:grpSpPr>
            <a:xfrm>
              <a:off x="0" y="4473389"/>
              <a:ext cx="12443728" cy="2521137"/>
              <a:chOff x="3185836" y="5118853"/>
              <a:chExt cx="9257901" cy="1875679"/>
            </a:xfrm>
          </p:grpSpPr>
          <p:sp>
            <p:nvSpPr>
              <p:cNvPr id="538" name="Rectangle 537"/>
              <p:cNvSpPr>
                <a:spLocks noChangeArrowheads="1"/>
              </p:cNvSpPr>
              <p:nvPr/>
            </p:nvSpPr>
            <p:spPr bwMode="auto">
              <a:xfrm>
                <a:off x="3185836" y="6941108"/>
                <a:ext cx="9252032" cy="5342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0" name="Freeform 539"/>
              <p:cNvSpPr>
                <a:spLocks/>
              </p:cNvSpPr>
              <p:nvPr/>
            </p:nvSpPr>
            <p:spPr bwMode="auto">
              <a:xfrm>
                <a:off x="11528554" y="5213676"/>
                <a:ext cx="415482" cy="634618"/>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1" name="Oval 540"/>
              <p:cNvSpPr>
                <a:spLocks noChangeArrowheads="1"/>
              </p:cNvSpPr>
              <p:nvPr/>
            </p:nvSpPr>
            <p:spPr bwMode="auto">
              <a:xfrm>
                <a:off x="12161419" y="6008701"/>
                <a:ext cx="12272" cy="1227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2" name="Oval 541"/>
              <p:cNvSpPr>
                <a:spLocks noChangeArrowheads="1"/>
              </p:cNvSpPr>
              <p:nvPr/>
            </p:nvSpPr>
            <p:spPr bwMode="auto">
              <a:xfrm>
                <a:off x="11974715" y="5993799"/>
                <a:ext cx="12272" cy="1227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3" name="Oval 542"/>
              <p:cNvSpPr>
                <a:spLocks noChangeArrowheads="1"/>
              </p:cNvSpPr>
              <p:nvPr/>
            </p:nvSpPr>
            <p:spPr bwMode="auto">
              <a:xfrm>
                <a:off x="12088664" y="6079701"/>
                <a:ext cx="12272" cy="1227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4" name="Oval 543"/>
              <p:cNvSpPr>
                <a:spLocks noChangeArrowheads="1"/>
              </p:cNvSpPr>
              <p:nvPr/>
            </p:nvSpPr>
            <p:spPr bwMode="auto">
              <a:xfrm>
                <a:off x="11504011" y="6079701"/>
                <a:ext cx="12272" cy="1227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5" name="Oval 544"/>
              <p:cNvSpPr>
                <a:spLocks noChangeArrowheads="1"/>
              </p:cNvSpPr>
              <p:nvPr/>
            </p:nvSpPr>
            <p:spPr bwMode="auto">
              <a:xfrm>
                <a:off x="11407591" y="5987664"/>
                <a:ext cx="11395" cy="1227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6" name="Oval 545"/>
              <p:cNvSpPr>
                <a:spLocks noChangeArrowheads="1"/>
              </p:cNvSpPr>
              <p:nvPr/>
            </p:nvSpPr>
            <p:spPr bwMode="auto">
              <a:xfrm>
                <a:off x="11378665" y="6102491"/>
                <a:ext cx="12272" cy="113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7" name="Freeform 546"/>
              <p:cNvSpPr>
                <a:spLocks noEditPoints="1"/>
              </p:cNvSpPr>
              <p:nvPr/>
            </p:nvSpPr>
            <p:spPr bwMode="auto">
              <a:xfrm>
                <a:off x="11333962" y="5168971"/>
                <a:ext cx="865148" cy="693347"/>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w="9525">
                <a:solidFill>
                  <a:schemeClr val="accent1"/>
                </a:solidFill>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548" name="Freeform 547"/>
              <p:cNvSpPr>
                <a:spLocks noChangeArrowheads="1"/>
              </p:cNvSpPr>
              <p:nvPr/>
            </p:nvSpPr>
            <p:spPr bwMode="auto">
              <a:xfrm>
                <a:off x="11707882" y="6002328"/>
                <a:ext cx="204358" cy="947876"/>
              </a:xfrm>
              <a:custGeom>
                <a:avLst/>
                <a:gdLst>
                  <a:gd name="connsiteX0" fmla="*/ 622314 w 622314"/>
                  <a:gd name="connsiteY0" fmla="*/ 0 h 2886480"/>
                  <a:gd name="connsiteX1" fmla="*/ 622314 w 622314"/>
                  <a:gd name="connsiteY1" fmla="*/ 2886480 h 2886480"/>
                  <a:gd name="connsiteX2" fmla="*/ 0 w 622314"/>
                  <a:gd name="connsiteY2" fmla="*/ 2886480 h 2886480"/>
                  <a:gd name="connsiteX3" fmla="*/ 0 w 622314"/>
                  <a:gd name="connsiteY3" fmla="*/ 0 h 2886480"/>
                  <a:gd name="connsiteX4" fmla="*/ 79779 w 622314"/>
                  <a:gd name="connsiteY4" fmla="*/ 9367 h 2886480"/>
                  <a:gd name="connsiteX5" fmla="*/ 542531 w 622314"/>
                  <a:gd name="connsiteY5" fmla="*/ 9367 h 28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14" h="2886480">
                    <a:moveTo>
                      <a:pt x="622314" y="0"/>
                    </a:moveTo>
                    <a:lnTo>
                      <a:pt x="622314" y="2886480"/>
                    </a:lnTo>
                    <a:lnTo>
                      <a:pt x="0" y="2886480"/>
                    </a:lnTo>
                    <a:lnTo>
                      <a:pt x="0" y="0"/>
                    </a:lnTo>
                    <a:lnTo>
                      <a:pt x="79779" y="9367"/>
                    </a:lnTo>
                    <a:cubicBezTo>
                      <a:pt x="232138" y="20995"/>
                      <a:pt x="390172" y="20995"/>
                      <a:pt x="542531" y="9367"/>
                    </a:cubicBezTo>
                    <a:close/>
                  </a:path>
                </a:pathLst>
              </a:custGeom>
              <a:solidFill>
                <a:srgbClr val="247BC2"/>
              </a:solidFill>
              <a:ln>
                <a:noFill/>
              </a:ln>
              <a:extLst/>
            </p:spPr>
            <p:txBody>
              <a:bodyPr vert="horz" wrap="square" lIns="87880" tIns="43940" rIns="87880" bIns="439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549" name="Rectangle 548"/>
              <p:cNvSpPr>
                <a:spLocks noChangeArrowheads="1"/>
              </p:cNvSpPr>
              <p:nvPr/>
            </p:nvSpPr>
            <p:spPr bwMode="auto">
              <a:xfrm>
                <a:off x="11342591" y="6380979"/>
                <a:ext cx="160128" cy="435075"/>
              </a:xfrm>
              <a:prstGeom prst="rect">
                <a:avLst/>
              </a:prstGeom>
              <a:solidFill>
                <a:schemeClr val="accent5"/>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550" name="Rectangle 549"/>
              <p:cNvSpPr>
                <a:spLocks noChangeArrowheads="1"/>
              </p:cNvSpPr>
              <p:nvPr/>
            </p:nvSpPr>
            <p:spPr bwMode="auto">
              <a:xfrm>
                <a:off x="12091881" y="6529506"/>
                <a:ext cx="250226" cy="347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551" name="Freeform 550"/>
              <p:cNvSpPr>
                <a:spLocks/>
              </p:cNvSpPr>
              <p:nvPr/>
            </p:nvSpPr>
            <p:spPr bwMode="auto">
              <a:xfrm>
                <a:off x="11781873" y="6665046"/>
                <a:ext cx="661861" cy="327383"/>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552" name="Freeform 551"/>
              <p:cNvSpPr>
                <a:spLocks/>
              </p:cNvSpPr>
              <p:nvPr/>
            </p:nvSpPr>
            <p:spPr bwMode="auto">
              <a:xfrm>
                <a:off x="10997110" y="6474417"/>
                <a:ext cx="1446627" cy="51801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553" name="Freeform 552"/>
              <p:cNvSpPr>
                <a:spLocks/>
              </p:cNvSpPr>
              <p:nvPr/>
            </p:nvSpPr>
            <p:spPr bwMode="auto">
              <a:xfrm>
                <a:off x="11503471" y="6753149"/>
                <a:ext cx="832664" cy="23928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sp>
            <p:nvSpPr>
              <p:cNvPr id="554" name="Round Same Side Corner Rectangle 2"/>
              <p:cNvSpPr/>
              <p:nvPr/>
            </p:nvSpPr>
            <p:spPr>
              <a:xfrm flipH="1">
                <a:off x="11469935" y="5118853"/>
                <a:ext cx="81540" cy="165313"/>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30" dirty="0">
                  <a:solidFill>
                    <a:srgbClr val="FFFFFF"/>
                  </a:solidFill>
                </a:endParaRPr>
              </a:p>
            </p:txBody>
          </p:sp>
          <p:sp>
            <p:nvSpPr>
              <p:cNvPr id="555" name="Oval 20"/>
              <p:cNvSpPr/>
              <p:nvPr/>
            </p:nvSpPr>
            <p:spPr bwMode="auto">
              <a:xfrm flipH="1">
                <a:off x="11288650" y="5418127"/>
                <a:ext cx="136675" cy="152346"/>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7880" tIns="43940" rIns="43940" bIns="8788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878438" fontAlgn="base">
                  <a:spcBef>
                    <a:spcPct val="0"/>
                  </a:spcBef>
                  <a:spcAft>
                    <a:spcPct val="0"/>
                  </a:spcAft>
                </a:pPr>
                <a:endParaRPr lang="en-US" sz="1730" spc="-48" dirty="0">
                  <a:gradFill>
                    <a:gsLst>
                      <a:gs pos="0">
                        <a:srgbClr val="FFFFFF"/>
                      </a:gs>
                      <a:gs pos="100000">
                        <a:srgbClr val="FFFFFF"/>
                      </a:gs>
                    </a:gsLst>
                    <a:lin ang="5400000" scaled="0"/>
                  </a:gradFill>
                  <a:ea typeface="Segoe UI" pitchFamily="34" charset="0"/>
                  <a:cs typeface="Segoe UI" pitchFamily="34" charset="0"/>
                </a:endParaRPr>
              </a:p>
            </p:txBody>
          </p:sp>
          <p:sp>
            <p:nvSpPr>
              <p:cNvPr id="556" name="Freeform 555"/>
              <p:cNvSpPr>
                <a:spLocks noEditPoints="1"/>
              </p:cNvSpPr>
              <p:nvPr/>
            </p:nvSpPr>
            <p:spPr bwMode="auto">
              <a:xfrm>
                <a:off x="11669683" y="5848295"/>
                <a:ext cx="273482" cy="353248"/>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grpSp>
            <p:nvGrpSpPr>
              <p:cNvPr id="557" name="Group 556"/>
              <p:cNvGrpSpPr/>
              <p:nvPr/>
            </p:nvGrpSpPr>
            <p:grpSpPr>
              <a:xfrm flipH="1">
                <a:off x="11422993" y="5765630"/>
                <a:ext cx="199630" cy="178075"/>
                <a:chOff x="6807044" y="4500374"/>
                <a:chExt cx="636686" cy="567940"/>
              </a:xfrm>
              <a:solidFill>
                <a:schemeClr val="tx2"/>
              </a:solidFill>
            </p:grpSpPr>
            <p:sp>
              <p:nvSpPr>
                <p:cNvPr id="563" name="Freeform 562"/>
                <p:cNvSpPr/>
                <p:nvPr/>
              </p:nvSpPr>
              <p:spPr bwMode="auto">
                <a:xfrm>
                  <a:off x="7137772"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horz" wrap="square" lIns="87880" tIns="43940" rIns="87880" bIns="439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30" dirty="0">
                    <a:solidFill>
                      <a:srgbClr val="FFFFFF"/>
                    </a:solidFill>
                  </a:endParaRPr>
                </a:p>
              </p:txBody>
            </p:sp>
            <p:sp>
              <p:nvSpPr>
                <p:cNvPr id="564" name="Freeform 563"/>
                <p:cNvSpPr/>
                <p:nvPr/>
              </p:nvSpPr>
              <p:spPr bwMode="auto">
                <a:xfrm>
                  <a:off x="6807044"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horz" wrap="square" lIns="87880" tIns="43940" rIns="87880" bIns="439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30" dirty="0">
                    <a:solidFill>
                      <a:srgbClr val="FFFFFF"/>
                    </a:solidFill>
                  </a:endParaRPr>
                </a:p>
              </p:txBody>
            </p:sp>
            <p:sp>
              <p:nvSpPr>
                <p:cNvPr id="565" name="Freeform 564"/>
                <p:cNvSpPr/>
                <p:nvPr/>
              </p:nvSpPr>
              <p:spPr bwMode="auto">
                <a:xfrm>
                  <a:off x="6972975" y="4767441"/>
                  <a:ext cx="305958" cy="300873"/>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horz" wrap="square" lIns="87880" tIns="43940" rIns="87880" bIns="439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30" dirty="0">
                    <a:solidFill>
                      <a:srgbClr val="FFFFFF"/>
                    </a:solidFill>
                  </a:endParaRPr>
                </a:p>
              </p:txBody>
            </p:sp>
          </p:grpSp>
          <p:grpSp>
            <p:nvGrpSpPr>
              <p:cNvPr id="558" name="Group 557"/>
              <p:cNvGrpSpPr/>
              <p:nvPr/>
            </p:nvGrpSpPr>
            <p:grpSpPr>
              <a:xfrm>
                <a:off x="12025876" y="5761983"/>
                <a:ext cx="191845" cy="181722"/>
                <a:chOff x="207736" y="182563"/>
                <a:chExt cx="1925638" cy="1824038"/>
              </a:xfrm>
              <a:solidFill>
                <a:schemeClr val="accent6"/>
              </a:solidFill>
            </p:grpSpPr>
            <p:sp>
              <p:nvSpPr>
                <p:cNvPr id="561" name="Freeform 560"/>
                <p:cNvSpPr>
                  <a:spLocks/>
                </p:cNvSpPr>
                <p:nvPr/>
              </p:nvSpPr>
              <p:spPr bwMode="auto">
                <a:xfrm>
                  <a:off x="207736" y="182563"/>
                  <a:ext cx="1925638" cy="1824038"/>
                </a:xfrm>
                <a:custGeom>
                  <a:avLst/>
                  <a:gdLst>
                    <a:gd name="T0" fmla="*/ 2338 w 2426"/>
                    <a:gd name="T1" fmla="*/ 1870 h 2298"/>
                    <a:gd name="T2" fmla="*/ 2154 w 2426"/>
                    <a:gd name="T3" fmla="*/ 1830 h 2298"/>
                    <a:gd name="T4" fmla="*/ 2015 w 2426"/>
                    <a:gd name="T5" fmla="*/ 1833 h 2298"/>
                    <a:gd name="T6" fmla="*/ 1985 w 2426"/>
                    <a:gd name="T7" fmla="*/ 1852 h 2298"/>
                    <a:gd name="T8" fmla="*/ 2001 w 2426"/>
                    <a:gd name="T9" fmla="*/ 1878 h 2298"/>
                    <a:gd name="T10" fmla="*/ 2048 w 2426"/>
                    <a:gd name="T11" fmla="*/ 1903 h 2298"/>
                    <a:gd name="T12" fmla="*/ 2071 w 2426"/>
                    <a:gd name="T13" fmla="*/ 1929 h 2298"/>
                    <a:gd name="T14" fmla="*/ 2004 w 2426"/>
                    <a:gd name="T15" fmla="*/ 1955 h 2298"/>
                    <a:gd name="T16" fmla="*/ 1888 w 2426"/>
                    <a:gd name="T17" fmla="*/ 1938 h 2298"/>
                    <a:gd name="T18" fmla="*/ 1877 w 2426"/>
                    <a:gd name="T19" fmla="*/ 1520 h 2298"/>
                    <a:gd name="T20" fmla="*/ 1394 w 2426"/>
                    <a:gd name="T21" fmla="*/ 140 h 2298"/>
                    <a:gd name="T22" fmla="*/ 1606 w 2426"/>
                    <a:gd name="T23" fmla="*/ 146 h 2298"/>
                    <a:gd name="T24" fmla="*/ 1690 w 2426"/>
                    <a:gd name="T25" fmla="*/ 151 h 2298"/>
                    <a:gd name="T26" fmla="*/ 1706 w 2426"/>
                    <a:gd name="T27" fmla="*/ 940 h 2298"/>
                    <a:gd name="T28" fmla="*/ 1661 w 2426"/>
                    <a:gd name="T29" fmla="*/ 1339 h 2298"/>
                    <a:gd name="T30" fmla="*/ 1433 w 2426"/>
                    <a:gd name="T31" fmla="*/ 1347 h 2298"/>
                    <a:gd name="T32" fmla="*/ 1031 w 2426"/>
                    <a:gd name="T33" fmla="*/ 1353 h 2298"/>
                    <a:gd name="T34" fmla="*/ 754 w 2426"/>
                    <a:gd name="T35" fmla="*/ 1352 h 2298"/>
                    <a:gd name="T36" fmla="*/ 546 w 2426"/>
                    <a:gd name="T37" fmla="*/ 1348 h 2298"/>
                    <a:gd name="T38" fmla="*/ 378 w 2426"/>
                    <a:gd name="T39" fmla="*/ 1345 h 2298"/>
                    <a:gd name="T40" fmla="*/ 257 w 2426"/>
                    <a:gd name="T41" fmla="*/ 1341 h 2298"/>
                    <a:gd name="T42" fmla="*/ 193 w 2426"/>
                    <a:gd name="T43" fmla="*/ 1338 h 2298"/>
                    <a:gd name="T44" fmla="*/ 171 w 2426"/>
                    <a:gd name="T45" fmla="*/ 952 h 2298"/>
                    <a:gd name="T46" fmla="*/ 187 w 2426"/>
                    <a:gd name="T47" fmla="*/ 151 h 2298"/>
                    <a:gd name="T48" fmla="*/ 301 w 2426"/>
                    <a:gd name="T49" fmla="*/ 145 h 2298"/>
                    <a:gd name="T50" fmla="*/ 578 w 2426"/>
                    <a:gd name="T51" fmla="*/ 138 h 2298"/>
                    <a:gd name="T52" fmla="*/ 831 w 2426"/>
                    <a:gd name="T53" fmla="*/ 136 h 2298"/>
                    <a:gd name="T54" fmla="*/ 953 w 2426"/>
                    <a:gd name="T55" fmla="*/ 135 h 2298"/>
                    <a:gd name="T56" fmla="*/ 1076 w 2426"/>
                    <a:gd name="T57" fmla="*/ 135 h 2298"/>
                    <a:gd name="T58" fmla="*/ 1191 w 2426"/>
                    <a:gd name="T59" fmla="*/ 136 h 2298"/>
                    <a:gd name="T60" fmla="*/ 0 w 2426"/>
                    <a:gd name="T61" fmla="*/ 0 h 2298"/>
                    <a:gd name="T62" fmla="*/ 2 w 2426"/>
                    <a:gd name="T63" fmla="*/ 1938 h 2298"/>
                    <a:gd name="T64" fmla="*/ 1962 w 2426"/>
                    <a:gd name="T65" fmla="*/ 1972 h 2298"/>
                    <a:gd name="T66" fmla="*/ 2076 w 2426"/>
                    <a:gd name="T67" fmla="*/ 1946 h 2298"/>
                    <a:gd name="T68" fmla="*/ 2076 w 2426"/>
                    <a:gd name="T69" fmla="*/ 1905 h 2298"/>
                    <a:gd name="T70" fmla="*/ 2023 w 2426"/>
                    <a:gd name="T71" fmla="*/ 1872 h 2298"/>
                    <a:gd name="T72" fmla="*/ 2015 w 2426"/>
                    <a:gd name="T73" fmla="*/ 1850 h 2298"/>
                    <a:gd name="T74" fmla="*/ 2154 w 2426"/>
                    <a:gd name="T75" fmla="*/ 1846 h 2298"/>
                    <a:gd name="T76" fmla="*/ 2329 w 2426"/>
                    <a:gd name="T77" fmla="*/ 1883 h 2298"/>
                    <a:gd name="T78" fmla="*/ 2410 w 2426"/>
                    <a:gd name="T79" fmla="*/ 1939 h 2298"/>
                    <a:gd name="T80" fmla="*/ 2310 w 2426"/>
                    <a:gd name="T81" fmla="*/ 2001 h 2298"/>
                    <a:gd name="T82" fmla="*/ 2193 w 2426"/>
                    <a:gd name="T83" fmla="*/ 2029 h 2298"/>
                    <a:gd name="T84" fmla="*/ 2127 w 2426"/>
                    <a:gd name="T85" fmla="*/ 2057 h 2298"/>
                    <a:gd name="T86" fmla="*/ 2081 w 2426"/>
                    <a:gd name="T87" fmla="*/ 2105 h 2298"/>
                    <a:gd name="T88" fmla="*/ 2033 w 2426"/>
                    <a:gd name="T89" fmla="*/ 2105 h 2298"/>
                    <a:gd name="T90" fmla="*/ 1907 w 2426"/>
                    <a:gd name="T91" fmla="*/ 2091 h 2298"/>
                    <a:gd name="T92" fmla="*/ 1758 w 2426"/>
                    <a:gd name="T93" fmla="*/ 2126 h 2298"/>
                    <a:gd name="T94" fmla="*/ 1675 w 2426"/>
                    <a:gd name="T95" fmla="*/ 2192 h 2298"/>
                    <a:gd name="T96" fmla="*/ 1764 w 2426"/>
                    <a:gd name="T97" fmla="*/ 2287 h 2298"/>
                    <a:gd name="T98" fmla="*/ 1900 w 2426"/>
                    <a:gd name="T99" fmla="*/ 2282 h 2298"/>
                    <a:gd name="T100" fmla="*/ 2003 w 2426"/>
                    <a:gd name="T101" fmla="*/ 2217 h 2298"/>
                    <a:gd name="T102" fmla="*/ 2060 w 2426"/>
                    <a:gd name="T103" fmla="*/ 2152 h 2298"/>
                    <a:gd name="T104" fmla="*/ 2090 w 2426"/>
                    <a:gd name="T105" fmla="*/ 2118 h 2298"/>
                    <a:gd name="T106" fmla="*/ 2140 w 2426"/>
                    <a:gd name="T107" fmla="*/ 2066 h 2298"/>
                    <a:gd name="T108" fmla="*/ 2197 w 2426"/>
                    <a:gd name="T109" fmla="*/ 2044 h 2298"/>
                    <a:gd name="T110" fmla="*/ 2316 w 2426"/>
                    <a:gd name="T111" fmla="*/ 2016 h 2298"/>
                    <a:gd name="T112" fmla="*/ 2419 w 2426"/>
                    <a:gd name="T113" fmla="*/ 1956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6" h="2298">
                      <a:moveTo>
                        <a:pt x="2423" y="1925"/>
                      </a:moveTo>
                      <a:lnTo>
                        <a:pt x="2415" y="1913"/>
                      </a:lnTo>
                      <a:lnTo>
                        <a:pt x="2403" y="1901"/>
                      </a:lnTo>
                      <a:lnTo>
                        <a:pt x="2384" y="1890"/>
                      </a:lnTo>
                      <a:lnTo>
                        <a:pt x="2362" y="1879"/>
                      </a:lnTo>
                      <a:lnTo>
                        <a:pt x="2338" y="1870"/>
                      </a:lnTo>
                      <a:lnTo>
                        <a:pt x="2310" y="1861"/>
                      </a:lnTo>
                      <a:lnTo>
                        <a:pt x="2280" y="1853"/>
                      </a:lnTo>
                      <a:lnTo>
                        <a:pt x="2249" y="1845"/>
                      </a:lnTo>
                      <a:lnTo>
                        <a:pt x="2217" y="1839"/>
                      </a:lnTo>
                      <a:lnTo>
                        <a:pt x="2186" y="1834"/>
                      </a:lnTo>
                      <a:lnTo>
                        <a:pt x="2154" y="1830"/>
                      </a:lnTo>
                      <a:lnTo>
                        <a:pt x="2124" y="1827"/>
                      </a:lnTo>
                      <a:lnTo>
                        <a:pt x="2095" y="1826"/>
                      </a:lnTo>
                      <a:lnTo>
                        <a:pt x="2068" y="1826"/>
                      </a:lnTo>
                      <a:lnTo>
                        <a:pt x="2044" y="1827"/>
                      </a:lnTo>
                      <a:lnTo>
                        <a:pt x="2024" y="1831"/>
                      </a:lnTo>
                      <a:lnTo>
                        <a:pt x="2015" y="1833"/>
                      </a:lnTo>
                      <a:lnTo>
                        <a:pt x="2007" y="1837"/>
                      </a:lnTo>
                      <a:lnTo>
                        <a:pt x="2000" y="1839"/>
                      </a:lnTo>
                      <a:lnTo>
                        <a:pt x="1995" y="1841"/>
                      </a:lnTo>
                      <a:lnTo>
                        <a:pt x="1990" y="1845"/>
                      </a:lnTo>
                      <a:lnTo>
                        <a:pt x="1988" y="1848"/>
                      </a:lnTo>
                      <a:lnTo>
                        <a:pt x="1985" y="1852"/>
                      </a:lnTo>
                      <a:lnTo>
                        <a:pt x="1984" y="1855"/>
                      </a:lnTo>
                      <a:lnTo>
                        <a:pt x="1984" y="1860"/>
                      </a:lnTo>
                      <a:lnTo>
                        <a:pt x="1986" y="1865"/>
                      </a:lnTo>
                      <a:lnTo>
                        <a:pt x="1990" y="1869"/>
                      </a:lnTo>
                      <a:lnTo>
                        <a:pt x="1996" y="1873"/>
                      </a:lnTo>
                      <a:lnTo>
                        <a:pt x="2001" y="1878"/>
                      </a:lnTo>
                      <a:lnTo>
                        <a:pt x="2008" y="1883"/>
                      </a:lnTo>
                      <a:lnTo>
                        <a:pt x="2016" y="1887"/>
                      </a:lnTo>
                      <a:lnTo>
                        <a:pt x="2026" y="1892"/>
                      </a:lnTo>
                      <a:lnTo>
                        <a:pt x="2033" y="1895"/>
                      </a:lnTo>
                      <a:lnTo>
                        <a:pt x="2041" y="1900"/>
                      </a:lnTo>
                      <a:lnTo>
                        <a:pt x="2048" y="1903"/>
                      </a:lnTo>
                      <a:lnTo>
                        <a:pt x="2056" y="1908"/>
                      </a:lnTo>
                      <a:lnTo>
                        <a:pt x="2061" y="1913"/>
                      </a:lnTo>
                      <a:lnTo>
                        <a:pt x="2066" y="1917"/>
                      </a:lnTo>
                      <a:lnTo>
                        <a:pt x="2069" y="1921"/>
                      </a:lnTo>
                      <a:lnTo>
                        <a:pt x="2071" y="1925"/>
                      </a:lnTo>
                      <a:lnTo>
                        <a:pt x="2071" y="1929"/>
                      </a:lnTo>
                      <a:lnTo>
                        <a:pt x="2068" y="1932"/>
                      </a:lnTo>
                      <a:lnTo>
                        <a:pt x="2065" y="1936"/>
                      </a:lnTo>
                      <a:lnTo>
                        <a:pt x="2059" y="1939"/>
                      </a:lnTo>
                      <a:lnTo>
                        <a:pt x="2043" y="1947"/>
                      </a:lnTo>
                      <a:lnTo>
                        <a:pt x="2024" y="1952"/>
                      </a:lnTo>
                      <a:lnTo>
                        <a:pt x="2004" y="1955"/>
                      </a:lnTo>
                      <a:lnTo>
                        <a:pt x="1982" y="1956"/>
                      </a:lnTo>
                      <a:lnTo>
                        <a:pt x="1959" y="1956"/>
                      </a:lnTo>
                      <a:lnTo>
                        <a:pt x="1935" y="1954"/>
                      </a:lnTo>
                      <a:lnTo>
                        <a:pt x="1912" y="1952"/>
                      </a:lnTo>
                      <a:lnTo>
                        <a:pt x="1888" y="1948"/>
                      </a:lnTo>
                      <a:lnTo>
                        <a:pt x="1888" y="1938"/>
                      </a:lnTo>
                      <a:lnTo>
                        <a:pt x="1891" y="1938"/>
                      </a:lnTo>
                      <a:lnTo>
                        <a:pt x="1619" y="1729"/>
                      </a:lnTo>
                      <a:lnTo>
                        <a:pt x="1619" y="1612"/>
                      </a:lnTo>
                      <a:lnTo>
                        <a:pt x="1290" y="1612"/>
                      </a:lnTo>
                      <a:lnTo>
                        <a:pt x="1290" y="1520"/>
                      </a:lnTo>
                      <a:lnTo>
                        <a:pt x="1877" y="1520"/>
                      </a:lnTo>
                      <a:lnTo>
                        <a:pt x="1877" y="0"/>
                      </a:lnTo>
                      <a:lnTo>
                        <a:pt x="1242" y="0"/>
                      </a:lnTo>
                      <a:lnTo>
                        <a:pt x="1242" y="137"/>
                      </a:lnTo>
                      <a:lnTo>
                        <a:pt x="1296" y="138"/>
                      </a:lnTo>
                      <a:lnTo>
                        <a:pt x="1347" y="139"/>
                      </a:lnTo>
                      <a:lnTo>
                        <a:pt x="1394" y="140"/>
                      </a:lnTo>
                      <a:lnTo>
                        <a:pt x="1438" y="142"/>
                      </a:lnTo>
                      <a:lnTo>
                        <a:pt x="1478" y="143"/>
                      </a:lnTo>
                      <a:lnTo>
                        <a:pt x="1516" y="144"/>
                      </a:lnTo>
                      <a:lnTo>
                        <a:pt x="1549" y="145"/>
                      </a:lnTo>
                      <a:lnTo>
                        <a:pt x="1579" y="145"/>
                      </a:lnTo>
                      <a:lnTo>
                        <a:pt x="1606" y="146"/>
                      </a:lnTo>
                      <a:lnTo>
                        <a:pt x="1629" y="147"/>
                      </a:lnTo>
                      <a:lnTo>
                        <a:pt x="1647" y="149"/>
                      </a:lnTo>
                      <a:lnTo>
                        <a:pt x="1664" y="150"/>
                      </a:lnTo>
                      <a:lnTo>
                        <a:pt x="1676" y="150"/>
                      </a:lnTo>
                      <a:lnTo>
                        <a:pt x="1686" y="151"/>
                      </a:lnTo>
                      <a:lnTo>
                        <a:pt x="1690" y="151"/>
                      </a:lnTo>
                      <a:lnTo>
                        <a:pt x="1692" y="151"/>
                      </a:lnTo>
                      <a:lnTo>
                        <a:pt x="1695" y="199"/>
                      </a:lnTo>
                      <a:lnTo>
                        <a:pt x="1701" y="328"/>
                      </a:lnTo>
                      <a:lnTo>
                        <a:pt x="1706" y="511"/>
                      </a:lnTo>
                      <a:lnTo>
                        <a:pt x="1709" y="722"/>
                      </a:lnTo>
                      <a:lnTo>
                        <a:pt x="1706" y="940"/>
                      </a:lnTo>
                      <a:lnTo>
                        <a:pt x="1701" y="1139"/>
                      </a:lnTo>
                      <a:lnTo>
                        <a:pt x="1695" y="1283"/>
                      </a:lnTo>
                      <a:lnTo>
                        <a:pt x="1692" y="1338"/>
                      </a:lnTo>
                      <a:lnTo>
                        <a:pt x="1689" y="1338"/>
                      </a:lnTo>
                      <a:lnTo>
                        <a:pt x="1679" y="1339"/>
                      </a:lnTo>
                      <a:lnTo>
                        <a:pt x="1661" y="1339"/>
                      </a:lnTo>
                      <a:lnTo>
                        <a:pt x="1638" y="1340"/>
                      </a:lnTo>
                      <a:lnTo>
                        <a:pt x="1608" y="1341"/>
                      </a:lnTo>
                      <a:lnTo>
                        <a:pt x="1573" y="1343"/>
                      </a:lnTo>
                      <a:lnTo>
                        <a:pt x="1531" y="1344"/>
                      </a:lnTo>
                      <a:lnTo>
                        <a:pt x="1485" y="1345"/>
                      </a:lnTo>
                      <a:lnTo>
                        <a:pt x="1433" y="1347"/>
                      </a:lnTo>
                      <a:lnTo>
                        <a:pt x="1377" y="1348"/>
                      </a:lnTo>
                      <a:lnTo>
                        <a:pt x="1315" y="1350"/>
                      </a:lnTo>
                      <a:lnTo>
                        <a:pt x="1250" y="1351"/>
                      </a:lnTo>
                      <a:lnTo>
                        <a:pt x="1181" y="1352"/>
                      </a:lnTo>
                      <a:lnTo>
                        <a:pt x="1107" y="1352"/>
                      </a:lnTo>
                      <a:lnTo>
                        <a:pt x="1031" y="1353"/>
                      </a:lnTo>
                      <a:lnTo>
                        <a:pt x="950" y="1353"/>
                      </a:lnTo>
                      <a:lnTo>
                        <a:pt x="910" y="1353"/>
                      </a:lnTo>
                      <a:lnTo>
                        <a:pt x="869" y="1353"/>
                      </a:lnTo>
                      <a:lnTo>
                        <a:pt x="830" y="1353"/>
                      </a:lnTo>
                      <a:lnTo>
                        <a:pt x="791" y="1352"/>
                      </a:lnTo>
                      <a:lnTo>
                        <a:pt x="754" y="1352"/>
                      </a:lnTo>
                      <a:lnTo>
                        <a:pt x="717" y="1352"/>
                      </a:lnTo>
                      <a:lnTo>
                        <a:pt x="680" y="1351"/>
                      </a:lnTo>
                      <a:lnTo>
                        <a:pt x="646" y="1351"/>
                      </a:lnTo>
                      <a:lnTo>
                        <a:pt x="611" y="1350"/>
                      </a:lnTo>
                      <a:lnTo>
                        <a:pt x="579" y="1350"/>
                      </a:lnTo>
                      <a:lnTo>
                        <a:pt x="546" y="1348"/>
                      </a:lnTo>
                      <a:lnTo>
                        <a:pt x="515" y="1348"/>
                      </a:lnTo>
                      <a:lnTo>
                        <a:pt x="485" y="1347"/>
                      </a:lnTo>
                      <a:lnTo>
                        <a:pt x="457" y="1347"/>
                      </a:lnTo>
                      <a:lnTo>
                        <a:pt x="429" y="1346"/>
                      </a:lnTo>
                      <a:lnTo>
                        <a:pt x="404" y="1345"/>
                      </a:lnTo>
                      <a:lnTo>
                        <a:pt x="378" y="1345"/>
                      </a:lnTo>
                      <a:lnTo>
                        <a:pt x="354" y="1344"/>
                      </a:lnTo>
                      <a:lnTo>
                        <a:pt x="332" y="1344"/>
                      </a:lnTo>
                      <a:lnTo>
                        <a:pt x="311" y="1343"/>
                      </a:lnTo>
                      <a:lnTo>
                        <a:pt x="292" y="1343"/>
                      </a:lnTo>
                      <a:lnTo>
                        <a:pt x="273" y="1341"/>
                      </a:lnTo>
                      <a:lnTo>
                        <a:pt x="257" y="1341"/>
                      </a:lnTo>
                      <a:lnTo>
                        <a:pt x="242" y="1340"/>
                      </a:lnTo>
                      <a:lnTo>
                        <a:pt x="229" y="1340"/>
                      </a:lnTo>
                      <a:lnTo>
                        <a:pt x="218" y="1339"/>
                      </a:lnTo>
                      <a:lnTo>
                        <a:pt x="208" y="1339"/>
                      </a:lnTo>
                      <a:lnTo>
                        <a:pt x="199" y="1339"/>
                      </a:lnTo>
                      <a:lnTo>
                        <a:pt x="193" y="1338"/>
                      </a:lnTo>
                      <a:lnTo>
                        <a:pt x="188" y="1338"/>
                      </a:lnTo>
                      <a:lnTo>
                        <a:pt x="186" y="1338"/>
                      </a:lnTo>
                      <a:lnTo>
                        <a:pt x="184" y="1338"/>
                      </a:lnTo>
                      <a:lnTo>
                        <a:pt x="182" y="1285"/>
                      </a:lnTo>
                      <a:lnTo>
                        <a:pt x="176" y="1146"/>
                      </a:lnTo>
                      <a:lnTo>
                        <a:pt x="171" y="952"/>
                      </a:lnTo>
                      <a:lnTo>
                        <a:pt x="168" y="737"/>
                      </a:lnTo>
                      <a:lnTo>
                        <a:pt x="171" y="524"/>
                      </a:lnTo>
                      <a:lnTo>
                        <a:pt x="176" y="336"/>
                      </a:lnTo>
                      <a:lnTo>
                        <a:pt x="182" y="202"/>
                      </a:lnTo>
                      <a:lnTo>
                        <a:pt x="184" y="151"/>
                      </a:lnTo>
                      <a:lnTo>
                        <a:pt x="187" y="151"/>
                      </a:lnTo>
                      <a:lnTo>
                        <a:pt x="194" y="151"/>
                      </a:lnTo>
                      <a:lnTo>
                        <a:pt x="206" y="150"/>
                      </a:lnTo>
                      <a:lnTo>
                        <a:pt x="223" y="149"/>
                      </a:lnTo>
                      <a:lnTo>
                        <a:pt x="244" y="147"/>
                      </a:lnTo>
                      <a:lnTo>
                        <a:pt x="271" y="146"/>
                      </a:lnTo>
                      <a:lnTo>
                        <a:pt x="301" y="145"/>
                      </a:lnTo>
                      <a:lnTo>
                        <a:pt x="337" y="144"/>
                      </a:lnTo>
                      <a:lnTo>
                        <a:pt x="376" y="143"/>
                      </a:lnTo>
                      <a:lnTo>
                        <a:pt x="420" y="142"/>
                      </a:lnTo>
                      <a:lnTo>
                        <a:pt x="468" y="140"/>
                      </a:lnTo>
                      <a:lnTo>
                        <a:pt x="521" y="139"/>
                      </a:lnTo>
                      <a:lnTo>
                        <a:pt x="578" y="138"/>
                      </a:lnTo>
                      <a:lnTo>
                        <a:pt x="639" y="137"/>
                      </a:lnTo>
                      <a:lnTo>
                        <a:pt x="704" y="136"/>
                      </a:lnTo>
                      <a:lnTo>
                        <a:pt x="774" y="136"/>
                      </a:lnTo>
                      <a:lnTo>
                        <a:pt x="792" y="136"/>
                      </a:lnTo>
                      <a:lnTo>
                        <a:pt x="812" y="136"/>
                      </a:lnTo>
                      <a:lnTo>
                        <a:pt x="831" y="136"/>
                      </a:lnTo>
                      <a:lnTo>
                        <a:pt x="851" y="135"/>
                      </a:lnTo>
                      <a:lnTo>
                        <a:pt x="870" y="135"/>
                      </a:lnTo>
                      <a:lnTo>
                        <a:pt x="891" y="135"/>
                      </a:lnTo>
                      <a:lnTo>
                        <a:pt x="912" y="135"/>
                      </a:lnTo>
                      <a:lnTo>
                        <a:pt x="934" y="135"/>
                      </a:lnTo>
                      <a:lnTo>
                        <a:pt x="953" y="135"/>
                      </a:lnTo>
                      <a:lnTo>
                        <a:pt x="974" y="135"/>
                      </a:lnTo>
                      <a:lnTo>
                        <a:pt x="995" y="135"/>
                      </a:lnTo>
                      <a:lnTo>
                        <a:pt x="1015" y="135"/>
                      </a:lnTo>
                      <a:lnTo>
                        <a:pt x="1035" y="135"/>
                      </a:lnTo>
                      <a:lnTo>
                        <a:pt x="1056" y="135"/>
                      </a:lnTo>
                      <a:lnTo>
                        <a:pt x="1076" y="135"/>
                      </a:lnTo>
                      <a:lnTo>
                        <a:pt x="1096" y="136"/>
                      </a:lnTo>
                      <a:lnTo>
                        <a:pt x="1116" y="136"/>
                      </a:lnTo>
                      <a:lnTo>
                        <a:pt x="1136" y="136"/>
                      </a:lnTo>
                      <a:lnTo>
                        <a:pt x="1154" y="136"/>
                      </a:lnTo>
                      <a:lnTo>
                        <a:pt x="1172" y="136"/>
                      </a:lnTo>
                      <a:lnTo>
                        <a:pt x="1191" y="136"/>
                      </a:lnTo>
                      <a:lnTo>
                        <a:pt x="1208" y="137"/>
                      </a:lnTo>
                      <a:lnTo>
                        <a:pt x="1226" y="137"/>
                      </a:lnTo>
                      <a:lnTo>
                        <a:pt x="1242" y="137"/>
                      </a:lnTo>
                      <a:lnTo>
                        <a:pt x="1242" y="0"/>
                      </a:lnTo>
                      <a:lnTo>
                        <a:pt x="774" y="0"/>
                      </a:lnTo>
                      <a:lnTo>
                        <a:pt x="0" y="0"/>
                      </a:lnTo>
                      <a:lnTo>
                        <a:pt x="0" y="1520"/>
                      </a:lnTo>
                      <a:lnTo>
                        <a:pt x="587" y="1520"/>
                      </a:lnTo>
                      <a:lnTo>
                        <a:pt x="587" y="1612"/>
                      </a:lnTo>
                      <a:lnTo>
                        <a:pt x="258" y="1612"/>
                      </a:lnTo>
                      <a:lnTo>
                        <a:pt x="258" y="1729"/>
                      </a:lnTo>
                      <a:lnTo>
                        <a:pt x="2" y="1938"/>
                      </a:lnTo>
                      <a:lnTo>
                        <a:pt x="2" y="2058"/>
                      </a:lnTo>
                      <a:lnTo>
                        <a:pt x="1888" y="2058"/>
                      </a:lnTo>
                      <a:lnTo>
                        <a:pt x="1888" y="1964"/>
                      </a:lnTo>
                      <a:lnTo>
                        <a:pt x="1913" y="1968"/>
                      </a:lnTo>
                      <a:lnTo>
                        <a:pt x="1937" y="1970"/>
                      </a:lnTo>
                      <a:lnTo>
                        <a:pt x="1962" y="1972"/>
                      </a:lnTo>
                      <a:lnTo>
                        <a:pt x="1986" y="1972"/>
                      </a:lnTo>
                      <a:lnTo>
                        <a:pt x="2009" y="1971"/>
                      </a:lnTo>
                      <a:lnTo>
                        <a:pt x="2031" y="1968"/>
                      </a:lnTo>
                      <a:lnTo>
                        <a:pt x="2051" y="1961"/>
                      </a:lnTo>
                      <a:lnTo>
                        <a:pt x="2068" y="1953"/>
                      </a:lnTo>
                      <a:lnTo>
                        <a:pt x="2076" y="1946"/>
                      </a:lnTo>
                      <a:lnTo>
                        <a:pt x="2083" y="1939"/>
                      </a:lnTo>
                      <a:lnTo>
                        <a:pt x="2086" y="1932"/>
                      </a:lnTo>
                      <a:lnTo>
                        <a:pt x="2087" y="1925"/>
                      </a:lnTo>
                      <a:lnTo>
                        <a:pt x="2086" y="1918"/>
                      </a:lnTo>
                      <a:lnTo>
                        <a:pt x="2082" y="1911"/>
                      </a:lnTo>
                      <a:lnTo>
                        <a:pt x="2076" y="1905"/>
                      </a:lnTo>
                      <a:lnTo>
                        <a:pt x="2069" y="1899"/>
                      </a:lnTo>
                      <a:lnTo>
                        <a:pt x="2061" y="1893"/>
                      </a:lnTo>
                      <a:lnTo>
                        <a:pt x="2052" y="1887"/>
                      </a:lnTo>
                      <a:lnTo>
                        <a:pt x="2043" y="1883"/>
                      </a:lnTo>
                      <a:lnTo>
                        <a:pt x="2033" y="1877"/>
                      </a:lnTo>
                      <a:lnTo>
                        <a:pt x="2023" y="1872"/>
                      </a:lnTo>
                      <a:lnTo>
                        <a:pt x="2013" y="1867"/>
                      </a:lnTo>
                      <a:lnTo>
                        <a:pt x="2005" y="1862"/>
                      </a:lnTo>
                      <a:lnTo>
                        <a:pt x="2000" y="1857"/>
                      </a:lnTo>
                      <a:lnTo>
                        <a:pt x="2003" y="1856"/>
                      </a:lnTo>
                      <a:lnTo>
                        <a:pt x="2007" y="1854"/>
                      </a:lnTo>
                      <a:lnTo>
                        <a:pt x="2015" y="1850"/>
                      </a:lnTo>
                      <a:lnTo>
                        <a:pt x="2028" y="1847"/>
                      </a:lnTo>
                      <a:lnTo>
                        <a:pt x="2048" y="1843"/>
                      </a:lnTo>
                      <a:lnTo>
                        <a:pt x="2071" y="1842"/>
                      </a:lnTo>
                      <a:lnTo>
                        <a:pt x="2096" y="1842"/>
                      </a:lnTo>
                      <a:lnTo>
                        <a:pt x="2124" y="1843"/>
                      </a:lnTo>
                      <a:lnTo>
                        <a:pt x="2154" y="1846"/>
                      </a:lnTo>
                      <a:lnTo>
                        <a:pt x="2184" y="1849"/>
                      </a:lnTo>
                      <a:lnTo>
                        <a:pt x="2215" y="1854"/>
                      </a:lnTo>
                      <a:lnTo>
                        <a:pt x="2245" y="1860"/>
                      </a:lnTo>
                      <a:lnTo>
                        <a:pt x="2275" y="1867"/>
                      </a:lnTo>
                      <a:lnTo>
                        <a:pt x="2302" y="1875"/>
                      </a:lnTo>
                      <a:lnTo>
                        <a:pt x="2329" y="1883"/>
                      </a:lnTo>
                      <a:lnTo>
                        <a:pt x="2353" y="1892"/>
                      </a:lnTo>
                      <a:lnTo>
                        <a:pt x="2373" y="1901"/>
                      </a:lnTo>
                      <a:lnTo>
                        <a:pt x="2389" y="1910"/>
                      </a:lnTo>
                      <a:lnTo>
                        <a:pt x="2401" y="1921"/>
                      </a:lnTo>
                      <a:lnTo>
                        <a:pt x="2408" y="1931"/>
                      </a:lnTo>
                      <a:lnTo>
                        <a:pt x="2410" y="1939"/>
                      </a:lnTo>
                      <a:lnTo>
                        <a:pt x="2406" y="1948"/>
                      </a:lnTo>
                      <a:lnTo>
                        <a:pt x="2398" y="1956"/>
                      </a:lnTo>
                      <a:lnTo>
                        <a:pt x="2385" y="1966"/>
                      </a:lnTo>
                      <a:lnTo>
                        <a:pt x="2360" y="1979"/>
                      </a:lnTo>
                      <a:lnTo>
                        <a:pt x="2335" y="1991"/>
                      </a:lnTo>
                      <a:lnTo>
                        <a:pt x="2310" y="2001"/>
                      </a:lnTo>
                      <a:lnTo>
                        <a:pt x="2287" y="2008"/>
                      </a:lnTo>
                      <a:lnTo>
                        <a:pt x="2265" y="2015"/>
                      </a:lnTo>
                      <a:lnTo>
                        <a:pt x="2245" y="2020"/>
                      </a:lnTo>
                      <a:lnTo>
                        <a:pt x="2226" y="2023"/>
                      </a:lnTo>
                      <a:lnTo>
                        <a:pt x="2208" y="2027"/>
                      </a:lnTo>
                      <a:lnTo>
                        <a:pt x="2193" y="2029"/>
                      </a:lnTo>
                      <a:lnTo>
                        <a:pt x="2179" y="2032"/>
                      </a:lnTo>
                      <a:lnTo>
                        <a:pt x="2166" y="2035"/>
                      </a:lnTo>
                      <a:lnTo>
                        <a:pt x="2155" y="2038"/>
                      </a:lnTo>
                      <a:lnTo>
                        <a:pt x="2144" y="2043"/>
                      </a:lnTo>
                      <a:lnTo>
                        <a:pt x="2135" y="2048"/>
                      </a:lnTo>
                      <a:lnTo>
                        <a:pt x="2127" y="2057"/>
                      </a:lnTo>
                      <a:lnTo>
                        <a:pt x="2121" y="2065"/>
                      </a:lnTo>
                      <a:lnTo>
                        <a:pt x="2116" y="2074"/>
                      </a:lnTo>
                      <a:lnTo>
                        <a:pt x="2107" y="2083"/>
                      </a:lnTo>
                      <a:lnTo>
                        <a:pt x="2099" y="2091"/>
                      </a:lnTo>
                      <a:lnTo>
                        <a:pt x="2090" y="2098"/>
                      </a:lnTo>
                      <a:lnTo>
                        <a:pt x="2081" y="2105"/>
                      </a:lnTo>
                      <a:lnTo>
                        <a:pt x="2072" y="2112"/>
                      </a:lnTo>
                      <a:lnTo>
                        <a:pt x="2063" y="2118"/>
                      </a:lnTo>
                      <a:lnTo>
                        <a:pt x="2053" y="2122"/>
                      </a:lnTo>
                      <a:lnTo>
                        <a:pt x="2049" y="2116"/>
                      </a:lnTo>
                      <a:lnTo>
                        <a:pt x="2042" y="2111"/>
                      </a:lnTo>
                      <a:lnTo>
                        <a:pt x="2033" y="2105"/>
                      </a:lnTo>
                      <a:lnTo>
                        <a:pt x="2020" y="2099"/>
                      </a:lnTo>
                      <a:lnTo>
                        <a:pt x="2004" y="2094"/>
                      </a:lnTo>
                      <a:lnTo>
                        <a:pt x="1984" y="2091"/>
                      </a:lnTo>
                      <a:lnTo>
                        <a:pt x="1960" y="2090"/>
                      </a:lnTo>
                      <a:lnTo>
                        <a:pt x="1930" y="2090"/>
                      </a:lnTo>
                      <a:lnTo>
                        <a:pt x="1907" y="2091"/>
                      </a:lnTo>
                      <a:lnTo>
                        <a:pt x="1882" y="2094"/>
                      </a:lnTo>
                      <a:lnTo>
                        <a:pt x="1856" y="2098"/>
                      </a:lnTo>
                      <a:lnTo>
                        <a:pt x="1831" y="2104"/>
                      </a:lnTo>
                      <a:lnTo>
                        <a:pt x="1805" y="2109"/>
                      </a:lnTo>
                      <a:lnTo>
                        <a:pt x="1781" y="2118"/>
                      </a:lnTo>
                      <a:lnTo>
                        <a:pt x="1758" y="2126"/>
                      </a:lnTo>
                      <a:lnTo>
                        <a:pt x="1737" y="2135"/>
                      </a:lnTo>
                      <a:lnTo>
                        <a:pt x="1718" y="2145"/>
                      </a:lnTo>
                      <a:lnTo>
                        <a:pt x="1702" y="2156"/>
                      </a:lnTo>
                      <a:lnTo>
                        <a:pt x="1689" y="2168"/>
                      </a:lnTo>
                      <a:lnTo>
                        <a:pt x="1680" y="2180"/>
                      </a:lnTo>
                      <a:lnTo>
                        <a:pt x="1675" y="2192"/>
                      </a:lnTo>
                      <a:lnTo>
                        <a:pt x="1675" y="2206"/>
                      </a:lnTo>
                      <a:lnTo>
                        <a:pt x="1680" y="2220"/>
                      </a:lnTo>
                      <a:lnTo>
                        <a:pt x="1690" y="2234"/>
                      </a:lnTo>
                      <a:lnTo>
                        <a:pt x="1716" y="2257"/>
                      </a:lnTo>
                      <a:lnTo>
                        <a:pt x="1740" y="2274"/>
                      </a:lnTo>
                      <a:lnTo>
                        <a:pt x="1764" y="2287"/>
                      </a:lnTo>
                      <a:lnTo>
                        <a:pt x="1788" y="2295"/>
                      </a:lnTo>
                      <a:lnTo>
                        <a:pt x="1812" y="2298"/>
                      </a:lnTo>
                      <a:lnTo>
                        <a:pt x="1835" y="2298"/>
                      </a:lnTo>
                      <a:lnTo>
                        <a:pt x="1857" y="2296"/>
                      </a:lnTo>
                      <a:lnTo>
                        <a:pt x="1879" y="2290"/>
                      </a:lnTo>
                      <a:lnTo>
                        <a:pt x="1900" y="2282"/>
                      </a:lnTo>
                      <a:lnTo>
                        <a:pt x="1920" y="2273"/>
                      </a:lnTo>
                      <a:lnTo>
                        <a:pt x="1939" y="2263"/>
                      </a:lnTo>
                      <a:lnTo>
                        <a:pt x="1956" y="2251"/>
                      </a:lnTo>
                      <a:lnTo>
                        <a:pt x="1973" y="2240"/>
                      </a:lnTo>
                      <a:lnTo>
                        <a:pt x="1989" y="2228"/>
                      </a:lnTo>
                      <a:lnTo>
                        <a:pt x="2003" y="2217"/>
                      </a:lnTo>
                      <a:lnTo>
                        <a:pt x="2015" y="2207"/>
                      </a:lnTo>
                      <a:lnTo>
                        <a:pt x="2031" y="2194"/>
                      </a:lnTo>
                      <a:lnTo>
                        <a:pt x="2044" y="2182"/>
                      </a:lnTo>
                      <a:lnTo>
                        <a:pt x="2052" y="2170"/>
                      </a:lnTo>
                      <a:lnTo>
                        <a:pt x="2058" y="2161"/>
                      </a:lnTo>
                      <a:lnTo>
                        <a:pt x="2060" y="2152"/>
                      </a:lnTo>
                      <a:lnTo>
                        <a:pt x="2061" y="2145"/>
                      </a:lnTo>
                      <a:lnTo>
                        <a:pt x="2061" y="2141"/>
                      </a:lnTo>
                      <a:lnTo>
                        <a:pt x="2060" y="2136"/>
                      </a:lnTo>
                      <a:lnTo>
                        <a:pt x="2069" y="2131"/>
                      </a:lnTo>
                      <a:lnTo>
                        <a:pt x="2080" y="2124"/>
                      </a:lnTo>
                      <a:lnTo>
                        <a:pt x="2090" y="2118"/>
                      </a:lnTo>
                      <a:lnTo>
                        <a:pt x="2101" y="2111"/>
                      </a:lnTo>
                      <a:lnTo>
                        <a:pt x="2111" y="2101"/>
                      </a:lnTo>
                      <a:lnTo>
                        <a:pt x="2120" y="2093"/>
                      </a:lnTo>
                      <a:lnTo>
                        <a:pt x="2128" y="2083"/>
                      </a:lnTo>
                      <a:lnTo>
                        <a:pt x="2135" y="2073"/>
                      </a:lnTo>
                      <a:lnTo>
                        <a:pt x="2140" y="2066"/>
                      </a:lnTo>
                      <a:lnTo>
                        <a:pt x="2146" y="2060"/>
                      </a:lnTo>
                      <a:lnTo>
                        <a:pt x="2154" y="2057"/>
                      </a:lnTo>
                      <a:lnTo>
                        <a:pt x="2163" y="2052"/>
                      </a:lnTo>
                      <a:lnTo>
                        <a:pt x="2173" y="2050"/>
                      </a:lnTo>
                      <a:lnTo>
                        <a:pt x="2185" y="2046"/>
                      </a:lnTo>
                      <a:lnTo>
                        <a:pt x="2197" y="2044"/>
                      </a:lnTo>
                      <a:lnTo>
                        <a:pt x="2211" y="2042"/>
                      </a:lnTo>
                      <a:lnTo>
                        <a:pt x="2230" y="2038"/>
                      </a:lnTo>
                      <a:lnTo>
                        <a:pt x="2249" y="2035"/>
                      </a:lnTo>
                      <a:lnTo>
                        <a:pt x="2270" y="2030"/>
                      </a:lnTo>
                      <a:lnTo>
                        <a:pt x="2292" y="2024"/>
                      </a:lnTo>
                      <a:lnTo>
                        <a:pt x="2316" y="2016"/>
                      </a:lnTo>
                      <a:lnTo>
                        <a:pt x="2340" y="2006"/>
                      </a:lnTo>
                      <a:lnTo>
                        <a:pt x="2367" y="1994"/>
                      </a:lnTo>
                      <a:lnTo>
                        <a:pt x="2393" y="1979"/>
                      </a:lnTo>
                      <a:lnTo>
                        <a:pt x="2405" y="1971"/>
                      </a:lnTo>
                      <a:lnTo>
                        <a:pt x="2413" y="1964"/>
                      </a:lnTo>
                      <a:lnTo>
                        <a:pt x="2419" y="1956"/>
                      </a:lnTo>
                      <a:lnTo>
                        <a:pt x="2423" y="1949"/>
                      </a:lnTo>
                      <a:lnTo>
                        <a:pt x="2425" y="1943"/>
                      </a:lnTo>
                      <a:lnTo>
                        <a:pt x="2426" y="1937"/>
                      </a:lnTo>
                      <a:lnTo>
                        <a:pt x="2425" y="1931"/>
                      </a:lnTo>
                      <a:lnTo>
                        <a:pt x="2423" y="1925"/>
                      </a:ln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sp>
              <p:nvSpPr>
                <p:cNvPr id="562" name="Freeform 561"/>
                <p:cNvSpPr>
                  <a:spLocks/>
                </p:cNvSpPr>
                <p:nvPr/>
              </p:nvSpPr>
              <p:spPr bwMode="auto">
                <a:xfrm>
                  <a:off x="412524" y="372269"/>
                  <a:ext cx="1084262" cy="779463"/>
                </a:xfrm>
                <a:custGeom>
                  <a:avLst/>
                  <a:gdLst/>
                  <a:ahLst/>
                  <a:cxnLst/>
                  <a:rect l="l" t="t" r="r" b="b"/>
                  <a:pathLst>
                    <a:path w="1084262" h="779463">
                      <a:moveTo>
                        <a:pt x="412277" y="700088"/>
                      </a:moveTo>
                      <a:lnTo>
                        <a:pt x="420353" y="707478"/>
                      </a:lnTo>
                      <a:lnTo>
                        <a:pt x="430046" y="714047"/>
                      </a:lnTo>
                      <a:lnTo>
                        <a:pt x="438122" y="720616"/>
                      </a:lnTo>
                      <a:lnTo>
                        <a:pt x="447814" y="726364"/>
                      </a:lnTo>
                      <a:lnTo>
                        <a:pt x="456699" y="732933"/>
                      </a:lnTo>
                      <a:lnTo>
                        <a:pt x="466391" y="737860"/>
                      </a:lnTo>
                      <a:lnTo>
                        <a:pt x="476891" y="743608"/>
                      </a:lnTo>
                      <a:lnTo>
                        <a:pt x="485775" y="747713"/>
                      </a:lnTo>
                      <a:lnTo>
                        <a:pt x="473660" y="744429"/>
                      </a:lnTo>
                      <a:lnTo>
                        <a:pt x="461545" y="740323"/>
                      </a:lnTo>
                      <a:lnTo>
                        <a:pt x="449430" y="735396"/>
                      </a:lnTo>
                      <a:lnTo>
                        <a:pt x="437315" y="731291"/>
                      </a:lnTo>
                      <a:lnTo>
                        <a:pt x="426007" y="726364"/>
                      </a:lnTo>
                      <a:lnTo>
                        <a:pt x="414700" y="720616"/>
                      </a:lnTo>
                      <a:lnTo>
                        <a:pt x="404200" y="714868"/>
                      </a:lnTo>
                      <a:lnTo>
                        <a:pt x="393700" y="709120"/>
                      </a:lnTo>
                      <a:lnTo>
                        <a:pt x="398546" y="706657"/>
                      </a:lnTo>
                      <a:lnTo>
                        <a:pt x="404200" y="704194"/>
                      </a:lnTo>
                      <a:lnTo>
                        <a:pt x="408238" y="701730"/>
                      </a:lnTo>
                      <a:close/>
                      <a:moveTo>
                        <a:pt x="454548" y="681038"/>
                      </a:moveTo>
                      <a:lnTo>
                        <a:pt x="458473" y="688182"/>
                      </a:lnTo>
                      <a:lnTo>
                        <a:pt x="462398" y="692944"/>
                      </a:lnTo>
                      <a:lnTo>
                        <a:pt x="466324" y="698501"/>
                      </a:lnTo>
                      <a:lnTo>
                        <a:pt x="471034" y="704057"/>
                      </a:lnTo>
                      <a:lnTo>
                        <a:pt x="474174" y="709613"/>
                      </a:lnTo>
                      <a:lnTo>
                        <a:pt x="478884" y="714376"/>
                      </a:lnTo>
                      <a:lnTo>
                        <a:pt x="483594" y="719138"/>
                      </a:lnTo>
                      <a:lnTo>
                        <a:pt x="488305" y="723107"/>
                      </a:lnTo>
                      <a:lnTo>
                        <a:pt x="491445" y="727076"/>
                      </a:lnTo>
                      <a:lnTo>
                        <a:pt x="495370" y="730251"/>
                      </a:lnTo>
                      <a:lnTo>
                        <a:pt x="497725" y="733426"/>
                      </a:lnTo>
                      <a:lnTo>
                        <a:pt x="501650" y="736601"/>
                      </a:lnTo>
                      <a:lnTo>
                        <a:pt x="492230" y="732632"/>
                      </a:lnTo>
                      <a:lnTo>
                        <a:pt x="482809" y="727870"/>
                      </a:lnTo>
                      <a:lnTo>
                        <a:pt x="473389" y="723107"/>
                      </a:lnTo>
                      <a:lnTo>
                        <a:pt x="464754" y="718345"/>
                      </a:lnTo>
                      <a:lnTo>
                        <a:pt x="456118" y="712788"/>
                      </a:lnTo>
                      <a:lnTo>
                        <a:pt x="447483" y="707232"/>
                      </a:lnTo>
                      <a:lnTo>
                        <a:pt x="438062" y="700882"/>
                      </a:lnTo>
                      <a:lnTo>
                        <a:pt x="430212" y="692944"/>
                      </a:lnTo>
                      <a:lnTo>
                        <a:pt x="436492" y="690563"/>
                      </a:lnTo>
                      <a:lnTo>
                        <a:pt x="442773" y="688182"/>
                      </a:lnTo>
                      <a:lnTo>
                        <a:pt x="448268" y="685007"/>
                      </a:lnTo>
                      <a:close/>
                      <a:moveTo>
                        <a:pt x="522769" y="649288"/>
                      </a:moveTo>
                      <a:lnTo>
                        <a:pt x="526774" y="665692"/>
                      </a:lnTo>
                      <a:lnTo>
                        <a:pt x="530779" y="679753"/>
                      </a:lnTo>
                      <a:lnTo>
                        <a:pt x="533983" y="694595"/>
                      </a:lnTo>
                      <a:lnTo>
                        <a:pt x="538789" y="707093"/>
                      </a:lnTo>
                      <a:lnTo>
                        <a:pt x="543596" y="718811"/>
                      </a:lnTo>
                      <a:lnTo>
                        <a:pt x="548402" y="729747"/>
                      </a:lnTo>
                      <a:lnTo>
                        <a:pt x="552407" y="739120"/>
                      </a:lnTo>
                      <a:lnTo>
                        <a:pt x="557213" y="747713"/>
                      </a:lnTo>
                      <a:lnTo>
                        <a:pt x="550004" y="744589"/>
                      </a:lnTo>
                      <a:lnTo>
                        <a:pt x="542795" y="742245"/>
                      </a:lnTo>
                      <a:lnTo>
                        <a:pt x="534784" y="738339"/>
                      </a:lnTo>
                      <a:lnTo>
                        <a:pt x="528376" y="733652"/>
                      </a:lnTo>
                      <a:lnTo>
                        <a:pt x="521167" y="729747"/>
                      </a:lnTo>
                      <a:lnTo>
                        <a:pt x="513957" y="724279"/>
                      </a:lnTo>
                      <a:lnTo>
                        <a:pt x="507549" y="718811"/>
                      </a:lnTo>
                      <a:lnTo>
                        <a:pt x="500340" y="712561"/>
                      </a:lnTo>
                      <a:lnTo>
                        <a:pt x="496334" y="707874"/>
                      </a:lnTo>
                      <a:lnTo>
                        <a:pt x="492329" y="703969"/>
                      </a:lnTo>
                      <a:lnTo>
                        <a:pt x="488324" y="700063"/>
                      </a:lnTo>
                      <a:lnTo>
                        <a:pt x="484319" y="695376"/>
                      </a:lnTo>
                      <a:lnTo>
                        <a:pt x="480314" y="689908"/>
                      </a:lnTo>
                      <a:lnTo>
                        <a:pt x="477109" y="685221"/>
                      </a:lnTo>
                      <a:lnTo>
                        <a:pt x="473104" y="680534"/>
                      </a:lnTo>
                      <a:lnTo>
                        <a:pt x="469900" y="675066"/>
                      </a:lnTo>
                      <a:lnTo>
                        <a:pt x="476308" y="671941"/>
                      </a:lnTo>
                      <a:lnTo>
                        <a:pt x="482717" y="668817"/>
                      </a:lnTo>
                      <a:lnTo>
                        <a:pt x="489926" y="665692"/>
                      </a:lnTo>
                      <a:lnTo>
                        <a:pt x="496334" y="661787"/>
                      </a:lnTo>
                      <a:lnTo>
                        <a:pt x="502743" y="659443"/>
                      </a:lnTo>
                      <a:lnTo>
                        <a:pt x="509952" y="655537"/>
                      </a:lnTo>
                      <a:lnTo>
                        <a:pt x="516360" y="653194"/>
                      </a:lnTo>
                      <a:close/>
                      <a:moveTo>
                        <a:pt x="833647" y="614363"/>
                      </a:moveTo>
                      <a:lnTo>
                        <a:pt x="840762" y="615157"/>
                      </a:lnTo>
                      <a:lnTo>
                        <a:pt x="847085" y="616744"/>
                      </a:lnTo>
                      <a:lnTo>
                        <a:pt x="853409" y="617538"/>
                      </a:lnTo>
                      <a:lnTo>
                        <a:pt x="859733" y="619126"/>
                      </a:lnTo>
                      <a:lnTo>
                        <a:pt x="866057" y="619919"/>
                      </a:lnTo>
                      <a:lnTo>
                        <a:pt x="871590" y="620713"/>
                      </a:lnTo>
                      <a:lnTo>
                        <a:pt x="877914" y="623094"/>
                      </a:lnTo>
                      <a:lnTo>
                        <a:pt x="884238" y="623888"/>
                      </a:lnTo>
                      <a:lnTo>
                        <a:pt x="873962" y="635001"/>
                      </a:lnTo>
                      <a:lnTo>
                        <a:pt x="865267" y="645319"/>
                      </a:lnTo>
                      <a:lnTo>
                        <a:pt x="854200" y="655638"/>
                      </a:lnTo>
                      <a:lnTo>
                        <a:pt x="843923" y="665163"/>
                      </a:lnTo>
                      <a:lnTo>
                        <a:pt x="832066" y="674688"/>
                      </a:lnTo>
                      <a:lnTo>
                        <a:pt x="820999" y="684213"/>
                      </a:lnTo>
                      <a:lnTo>
                        <a:pt x="809142" y="692151"/>
                      </a:lnTo>
                      <a:lnTo>
                        <a:pt x="797285" y="700882"/>
                      </a:lnTo>
                      <a:lnTo>
                        <a:pt x="785428" y="708026"/>
                      </a:lnTo>
                      <a:lnTo>
                        <a:pt x="772780" y="715169"/>
                      </a:lnTo>
                      <a:lnTo>
                        <a:pt x="760132" y="721519"/>
                      </a:lnTo>
                      <a:lnTo>
                        <a:pt x="746694" y="727869"/>
                      </a:lnTo>
                      <a:lnTo>
                        <a:pt x="734046" y="733426"/>
                      </a:lnTo>
                      <a:lnTo>
                        <a:pt x="719817" y="738982"/>
                      </a:lnTo>
                      <a:lnTo>
                        <a:pt x="705589" y="743744"/>
                      </a:lnTo>
                      <a:lnTo>
                        <a:pt x="692150" y="747713"/>
                      </a:lnTo>
                      <a:lnTo>
                        <a:pt x="702427" y="742157"/>
                      </a:lnTo>
                      <a:lnTo>
                        <a:pt x="714284" y="735807"/>
                      </a:lnTo>
                      <a:lnTo>
                        <a:pt x="725351" y="729457"/>
                      </a:lnTo>
                      <a:lnTo>
                        <a:pt x="736417" y="722313"/>
                      </a:lnTo>
                      <a:lnTo>
                        <a:pt x="746694" y="714376"/>
                      </a:lnTo>
                      <a:lnTo>
                        <a:pt x="757761" y="705644"/>
                      </a:lnTo>
                      <a:lnTo>
                        <a:pt x="767246" y="697707"/>
                      </a:lnTo>
                      <a:lnTo>
                        <a:pt x="777523" y="687388"/>
                      </a:lnTo>
                      <a:lnTo>
                        <a:pt x="785428" y="679451"/>
                      </a:lnTo>
                      <a:lnTo>
                        <a:pt x="793332" y="671513"/>
                      </a:lnTo>
                      <a:lnTo>
                        <a:pt x="800447" y="661988"/>
                      </a:lnTo>
                      <a:lnTo>
                        <a:pt x="807561" y="654051"/>
                      </a:lnTo>
                      <a:lnTo>
                        <a:pt x="814676" y="643732"/>
                      </a:lnTo>
                      <a:lnTo>
                        <a:pt x="820999" y="635001"/>
                      </a:lnTo>
                      <a:lnTo>
                        <a:pt x="827323" y="624682"/>
                      </a:lnTo>
                      <a:close/>
                      <a:moveTo>
                        <a:pt x="341381" y="614363"/>
                      </a:moveTo>
                      <a:lnTo>
                        <a:pt x="346225" y="622896"/>
                      </a:lnTo>
                      <a:lnTo>
                        <a:pt x="351878" y="629877"/>
                      </a:lnTo>
                      <a:lnTo>
                        <a:pt x="356722" y="636859"/>
                      </a:lnTo>
                      <a:lnTo>
                        <a:pt x="361567" y="643840"/>
                      </a:lnTo>
                      <a:lnTo>
                        <a:pt x="367219" y="650822"/>
                      </a:lnTo>
                      <a:lnTo>
                        <a:pt x="372871" y="658579"/>
                      </a:lnTo>
                      <a:lnTo>
                        <a:pt x="378523" y="664785"/>
                      </a:lnTo>
                      <a:lnTo>
                        <a:pt x="384175" y="671766"/>
                      </a:lnTo>
                      <a:lnTo>
                        <a:pt x="380138" y="672542"/>
                      </a:lnTo>
                      <a:lnTo>
                        <a:pt x="376908" y="674093"/>
                      </a:lnTo>
                      <a:lnTo>
                        <a:pt x="372871" y="675645"/>
                      </a:lnTo>
                      <a:lnTo>
                        <a:pt x="369641" y="677196"/>
                      </a:lnTo>
                      <a:lnTo>
                        <a:pt x="365604" y="677972"/>
                      </a:lnTo>
                      <a:lnTo>
                        <a:pt x="361567" y="679523"/>
                      </a:lnTo>
                      <a:lnTo>
                        <a:pt x="358337" y="680299"/>
                      </a:lnTo>
                      <a:lnTo>
                        <a:pt x="354300" y="682626"/>
                      </a:lnTo>
                      <a:lnTo>
                        <a:pt x="346225" y="676420"/>
                      </a:lnTo>
                      <a:lnTo>
                        <a:pt x="337344" y="669439"/>
                      </a:lnTo>
                      <a:lnTo>
                        <a:pt x="329269" y="661682"/>
                      </a:lnTo>
                      <a:lnTo>
                        <a:pt x="321195" y="654700"/>
                      </a:lnTo>
                      <a:lnTo>
                        <a:pt x="312313" y="646943"/>
                      </a:lnTo>
                      <a:lnTo>
                        <a:pt x="305046" y="639962"/>
                      </a:lnTo>
                      <a:lnTo>
                        <a:pt x="297779" y="631429"/>
                      </a:lnTo>
                      <a:lnTo>
                        <a:pt x="290512" y="623672"/>
                      </a:lnTo>
                      <a:lnTo>
                        <a:pt x="296972" y="622896"/>
                      </a:lnTo>
                      <a:lnTo>
                        <a:pt x="303431" y="620569"/>
                      </a:lnTo>
                      <a:lnTo>
                        <a:pt x="309083" y="619793"/>
                      </a:lnTo>
                      <a:lnTo>
                        <a:pt x="315543" y="619017"/>
                      </a:lnTo>
                      <a:lnTo>
                        <a:pt x="322002" y="617466"/>
                      </a:lnTo>
                      <a:lnTo>
                        <a:pt x="328462" y="616690"/>
                      </a:lnTo>
                      <a:lnTo>
                        <a:pt x="334921" y="615139"/>
                      </a:lnTo>
                      <a:close/>
                      <a:moveTo>
                        <a:pt x="759304" y="603250"/>
                      </a:moveTo>
                      <a:lnTo>
                        <a:pt x="766488" y="604049"/>
                      </a:lnTo>
                      <a:lnTo>
                        <a:pt x="773671" y="604847"/>
                      </a:lnTo>
                      <a:lnTo>
                        <a:pt x="781653" y="605646"/>
                      </a:lnTo>
                      <a:lnTo>
                        <a:pt x="788039" y="606444"/>
                      </a:lnTo>
                      <a:lnTo>
                        <a:pt x="795222" y="607243"/>
                      </a:lnTo>
                      <a:lnTo>
                        <a:pt x="802406" y="608840"/>
                      </a:lnTo>
                      <a:lnTo>
                        <a:pt x="808792" y="609638"/>
                      </a:lnTo>
                      <a:lnTo>
                        <a:pt x="815975" y="610437"/>
                      </a:lnTo>
                      <a:lnTo>
                        <a:pt x="801608" y="631198"/>
                      </a:lnTo>
                      <a:lnTo>
                        <a:pt x="785644" y="651959"/>
                      </a:lnTo>
                      <a:lnTo>
                        <a:pt x="769681" y="670324"/>
                      </a:lnTo>
                      <a:lnTo>
                        <a:pt x="752121" y="686294"/>
                      </a:lnTo>
                      <a:lnTo>
                        <a:pt x="733762" y="702264"/>
                      </a:lnTo>
                      <a:lnTo>
                        <a:pt x="713808" y="715041"/>
                      </a:lnTo>
                      <a:lnTo>
                        <a:pt x="693853" y="727018"/>
                      </a:lnTo>
                      <a:lnTo>
                        <a:pt x="673100" y="736600"/>
                      </a:lnTo>
                      <a:lnTo>
                        <a:pt x="676293" y="733406"/>
                      </a:lnTo>
                      <a:lnTo>
                        <a:pt x="680284" y="730212"/>
                      </a:lnTo>
                      <a:lnTo>
                        <a:pt x="683477" y="727018"/>
                      </a:lnTo>
                      <a:lnTo>
                        <a:pt x="687468" y="723026"/>
                      </a:lnTo>
                      <a:lnTo>
                        <a:pt x="697844" y="712645"/>
                      </a:lnTo>
                      <a:lnTo>
                        <a:pt x="707422" y="699869"/>
                      </a:lnTo>
                      <a:lnTo>
                        <a:pt x="717799" y="685496"/>
                      </a:lnTo>
                      <a:lnTo>
                        <a:pt x="727377" y="671123"/>
                      </a:lnTo>
                      <a:lnTo>
                        <a:pt x="736157" y="655153"/>
                      </a:lnTo>
                      <a:lnTo>
                        <a:pt x="744139" y="639183"/>
                      </a:lnTo>
                      <a:lnTo>
                        <a:pt x="752121" y="621616"/>
                      </a:lnTo>
                      <a:close/>
                      <a:moveTo>
                        <a:pt x="416923" y="603250"/>
                      </a:moveTo>
                      <a:lnTo>
                        <a:pt x="420851" y="615311"/>
                      </a:lnTo>
                      <a:lnTo>
                        <a:pt x="425564" y="627372"/>
                      </a:lnTo>
                      <a:lnTo>
                        <a:pt x="431063" y="639433"/>
                      </a:lnTo>
                      <a:lnTo>
                        <a:pt x="436562" y="649886"/>
                      </a:lnTo>
                      <a:lnTo>
                        <a:pt x="431849" y="652298"/>
                      </a:lnTo>
                      <a:lnTo>
                        <a:pt x="427135" y="653906"/>
                      </a:lnTo>
                      <a:lnTo>
                        <a:pt x="423207" y="655514"/>
                      </a:lnTo>
                      <a:lnTo>
                        <a:pt x="418494" y="657927"/>
                      </a:lnTo>
                      <a:lnTo>
                        <a:pt x="413781" y="659535"/>
                      </a:lnTo>
                      <a:lnTo>
                        <a:pt x="409067" y="661143"/>
                      </a:lnTo>
                      <a:lnTo>
                        <a:pt x="405925" y="662751"/>
                      </a:lnTo>
                      <a:lnTo>
                        <a:pt x="401212" y="665163"/>
                      </a:lnTo>
                      <a:lnTo>
                        <a:pt x="395713" y="658731"/>
                      </a:lnTo>
                      <a:lnTo>
                        <a:pt x="390214" y="652298"/>
                      </a:lnTo>
                      <a:lnTo>
                        <a:pt x="384715" y="645866"/>
                      </a:lnTo>
                      <a:lnTo>
                        <a:pt x="379216" y="639433"/>
                      </a:lnTo>
                      <a:lnTo>
                        <a:pt x="373717" y="631392"/>
                      </a:lnTo>
                      <a:lnTo>
                        <a:pt x="369789" y="624960"/>
                      </a:lnTo>
                      <a:lnTo>
                        <a:pt x="365076" y="617723"/>
                      </a:lnTo>
                      <a:lnTo>
                        <a:pt x="360362" y="610487"/>
                      </a:lnTo>
                      <a:lnTo>
                        <a:pt x="367432" y="609683"/>
                      </a:lnTo>
                      <a:lnTo>
                        <a:pt x="373717" y="608879"/>
                      </a:lnTo>
                      <a:lnTo>
                        <a:pt x="381572" y="607270"/>
                      </a:lnTo>
                      <a:lnTo>
                        <a:pt x="388643" y="606466"/>
                      </a:lnTo>
                      <a:lnTo>
                        <a:pt x="394927" y="605662"/>
                      </a:lnTo>
                      <a:lnTo>
                        <a:pt x="401997" y="604858"/>
                      </a:lnTo>
                      <a:lnTo>
                        <a:pt x="409067" y="604054"/>
                      </a:lnTo>
                      <a:close/>
                      <a:moveTo>
                        <a:pt x="661740" y="596900"/>
                      </a:moveTo>
                      <a:lnTo>
                        <a:pt x="671389" y="598471"/>
                      </a:lnTo>
                      <a:lnTo>
                        <a:pt x="681842" y="598471"/>
                      </a:lnTo>
                      <a:lnTo>
                        <a:pt x="693099" y="599257"/>
                      </a:lnTo>
                      <a:lnTo>
                        <a:pt x="702747" y="600042"/>
                      </a:lnTo>
                      <a:lnTo>
                        <a:pt x="713200" y="600828"/>
                      </a:lnTo>
                      <a:lnTo>
                        <a:pt x="723653" y="600828"/>
                      </a:lnTo>
                      <a:lnTo>
                        <a:pt x="732497" y="601613"/>
                      </a:lnTo>
                      <a:lnTo>
                        <a:pt x="742950" y="602399"/>
                      </a:lnTo>
                      <a:lnTo>
                        <a:pt x="731693" y="629890"/>
                      </a:lnTo>
                      <a:lnTo>
                        <a:pt x="718828" y="655026"/>
                      </a:lnTo>
                      <a:lnTo>
                        <a:pt x="704355" y="677805"/>
                      </a:lnTo>
                      <a:lnTo>
                        <a:pt x="689078" y="697442"/>
                      </a:lnTo>
                      <a:lnTo>
                        <a:pt x="672193" y="714723"/>
                      </a:lnTo>
                      <a:lnTo>
                        <a:pt x="656112" y="728076"/>
                      </a:lnTo>
                      <a:lnTo>
                        <a:pt x="637619" y="739073"/>
                      </a:lnTo>
                      <a:lnTo>
                        <a:pt x="619125" y="747713"/>
                      </a:lnTo>
                      <a:lnTo>
                        <a:pt x="625558" y="735931"/>
                      </a:lnTo>
                      <a:lnTo>
                        <a:pt x="631990" y="721792"/>
                      </a:lnTo>
                      <a:lnTo>
                        <a:pt x="637619" y="706868"/>
                      </a:lnTo>
                      <a:lnTo>
                        <a:pt x="643247" y="688802"/>
                      </a:lnTo>
                      <a:lnTo>
                        <a:pt x="648071" y="667594"/>
                      </a:lnTo>
                      <a:lnTo>
                        <a:pt x="652896" y="646386"/>
                      </a:lnTo>
                      <a:lnTo>
                        <a:pt x="657720" y="622821"/>
                      </a:lnTo>
                      <a:close/>
                      <a:moveTo>
                        <a:pt x="514350" y="596900"/>
                      </a:moveTo>
                      <a:lnTo>
                        <a:pt x="515144" y="601663"/>
                      </a:lnTo>
                      <a:lnTo>
                        <a:pt x="515938" y="606425"/>
                      </a:lnTo>
                      <a:lnTo>
                        <a:pt x="515938" y="610394"/>
                      </a:lnTo>
                      <a:lnTo>
                        <a:pt x="517525" y="614363"/>
                      </a:lnTo>
                      <a:lnTo>
                        <a:pt x="508794" y="618331"/>
                      </a:lnTo>
                      <a:lnTo>
                        <a:pt x="500856" y="621506"/>
                      </a:lnTo>
                      <a:lnTo>
                        <a:pt x="492125" y="625475"/>
                      </a:lnTo>
                      <a:lnTo>
                        <a:pt x="484187" y="629444"/>
                      </a:lnTo>
                      <a:lnTo>
                        <a:pt x="476250" y="633413"/>
                      </a:lnTo>
                      <a:lnTo>
                        <a:pt x="467519" y="637381"/>
                      </a:lnTo>
                      <a:lnTo>
                        <a:pt x="459581" y="641350"/>
                      </a:lnTo>
                      <a:lnTo>
                        <a:pt x="451643" y="644525"/>
                      </a:lnTo>
                      <a:lnTo>
                        <a:pt x="446881" y="635000"/>
                      </a:lnTo>
                      <a:lnTo>
                        <a:pt x="442118" y="623888"/>
                      </a:lnTo>
                      <a:lnTo>
                        <a:pt x="437356" y="613569"/>
                      </a:lnTo>
                      <a:lnTo>
                        <a:pt x="433387" y="602456"/>
                      </a:lnTo>
                      <a:lnTo>
                        <a:pt x="442912" y="601663"/>
                      </a:lnTo>
                      <a:lnTo>
                        <a:pt x="453231" y="600869"/>
                      </a:lnTo>
                      <a:lnTo>
                        <a:pt x="463550" y="600869"/>
                      </a:lnTo>
                      <a:lnTo>
                        <a:pt x="473075" y="600075"/>
                      </a:lnTo>
                      <a:lnTo>
                        <a:pt x="483394" y="599281"/>
                      </a:lnTo>
                      <a:lnTo>
                        <a:pt x="494506" y="598488"/>
                      </a:lnTo>
                      <a:lnTo>
                        <a:pt x="504031" y="598488"/>
                      </a:lnTo>
                      <a:close/>
                      <a:moveTo>
                        <a:pt x="617538" y="595313"/>
                      </a:moveTo>
                      <a:lnTo>
                        <a:pt x="623888" y="595313"/>
                      </a:lnTo>
                      <a:lnTo>
                        <a:pt x="631825" y="595313"/>
                      </a:lnTo>
                      <a:lnTo>
                        <a:pt x="638175" y="595313"/>
                      </a:lnTo>
                      <a:lnTo>
                        <a:pt x="644525" y="596107"/>
                      </a:lnTo>
                      <a:lnTo>
                        <a:pt x="638969" y="631826"/>
                      </a:lnTo>
                      <a:lnTo>
                        <a:pt x="632619" y="662782"/>
                      </a:lnTo>
                      <a:lnTo>
                        <a:pt x="624681" y="689770"/>
                      </a:lnTo>
                      <a:lnTo>
                        <a:pt x="617538" y="712788"/>
                      </a:lnTo>
                      <a:lnTo>
                        <a:pt x="610394" y="730251"/>
                      </a:lnTo>
                      <a:lnTo>
                        <a:pt x="603250" y="742951"/>
                      </a:lnTo>
                      <a:lnTo>
                        <a:pt x="596106" y="750095"/>
                      </a:lnTo>
                      <a:lnTo>
                        <a:pt x="588169" y="752476"/>
                      </a:lnTo>
                      <a:lnTo>
                        <a:pt x="586581" y="752476"/>
                      </a:lnTo>
                      <a:lnTo>
                        <a:pt x="584200" y="750889"/>
                      </a:lnTo>
                      <a:lnTo>
                        <a:pt x="581025" y="750095"/>
                      </a:lnTo>
                      <a:lnTo>
                        <a:pt x="578644" y="746920"/>
                      </a:lnTo>
                      <a:lnTo>
                        <a:pt x="573088" y="740570"/>
                      </a:lnTo>
                      <a:lnTo>
                        <a:pt x="568325" y="732632"/>
                      </a:lnTo>
                      <a:lnTo>
                        <a:pt x="562769" y="722314"/>
                      </a:lnTo>
                      <a:lnTo>
                        <a:pt x="558006" y="709613"/>
                      </a:lnTo>
                      <a:lnTo>
                        <a:pt x="554038" y="695326"/>
                      </a:lnTo>
                      <a:lnTo>
                        <a:pt x="549275" y="678657"/>
                      </a:lnTo>
                      <a:lnTo>
                        <a:pt x="544513" y="660401"/>
                      </a:lnTo>
                      <a:lnTo>
                        <a:pt x="539750" y="639763"/>
                      </a:lnTo>
                      <a:lnTo>
                        <a:pt x="550069" y="634207"/>
                      </a:lnTo>
                      <a:lnTo>
                        <a:pt x="558800" y="629444"/>
                      </a:lnTo>
                      <a:lnTo>
                        <a:pt x="569119" y="623888"/>
                      </a:lnTo>
                      <a:lnTo>
                        <a:pt x="579438" y="618332"/>
                      </a:lnTo>
                      <a:lnTo>
                        <a:pt x="588169" y="612776"/>
                      </a:lnTo>
                      <a:lnTo>
                        <a:pt x="598488" y="607219"/>
                      </a:lnTo>
                      <a:lnTo>
                        <a:pt x="608013" y="600869"/>
                      </a:lnTo>
                      <a:close/>
                      <a:moveTo>
                        <a:pt x="538751" y="595313"/>
                      </a:moveTo>
                      <a:lnTo>
                        <a:pt x="544101" y="595313"/>
                      </a:lnTo>
                      <a:lnTo>
                        <a:pt x="549452" y="595313"/>
                      </a:lnTo>
                      <a:lnTo>
                        <a:pt x="554038" y="595313"/>
                      </a:lnTo>
                      <a:lnTo>
                        <a:pt x="549452" y="598244"/>
                      </a:lnTo>
                      <a:lnTo>
                        <a:pt x="544101" y="600442"/>
                      </a:lnTo>
                      <a:lnTo>
                        <a:pt x="539515" y="603373"/>
                      </a:lnTo>
                      <a:lnTo>
                        <a:pt x="534165" y="604838"/>
                      </a:lnTo>
                      <a:lnTo>
                        <a:pt x="534165" y="603373"/>
                      </a:lnTo>
                      <a:lnTo>
                        <a:pt x="534165" y="600442"/>
                      </a:lnTo>
                      <a:lnTo>
                        <a:pt x="533400" y="598244"/>
                      </a:lnTo>
                      <a:lnTo>
                        <a:pt x="533400" y="596046"/>
                      </a:lnTo>
                      <a:close/>
                      <a:moveTo>
                        <a:pt x="878148" y="512763"/>
                      </a:moveTo>
                      <a:lnTo>
                        <a:pt x="885962" y="513570"/>
                      </a:lnTo>
                      <a:lnTo>
                        <a:pt x="895338" y="514378"/>
                      </a:lnTo>
                      <a:lnTo>
                        <a:pt x="903152" y="515185"/>
                      </a:lnTo>
                      <a:lnTo>
                        <a:pt x="910965" y="515992"/>
                      </a:lnTo>
                      <a:lnTo>
                        <a:pt x="920341" y="516799"/>
                      </a:lnTo>
                      <a:lnTo>
                        <a:pt x="928155" y="518414"/>
                      </a:lnTo>
                      <a:lnTo>
                        <a:pt x="936750" y="519221"/>
                      </a:lnTo>
                      <a:lnTo>
                        <a:pt x="944563" y="520028"/>
                      </a:lnTo>
                      <a:lnTo>
                        <a:pt x="939875" y="532136"/>
                      </a:lnTo>
                      <a:lnTo>
                        <a:pt x="934406" y="543437"/>
                      </a:lnTo>
                      <a:lnTo>
                        <a:pt x="928936" y="553930"/>
                      </a:lnTo>
                      <a:lnTo>
                        <a:pt x="923467" y="565231"/>
                      </a:lnTo>
                      <a:lnTo>
                        <a:pt x="917216" y="576532"/>
                      </a:lnTo>
                      <a:lnTo>
                        <a:pt x="910965" y="587833"/>
                      </a:lnTo>
                      <a:lnTo>
                        <a:pt x="903933" y="598327"/>
                      </a:lnTo>
                      <a:lnTo>
                        <a:pt x="896901" y="608013"/>
                      </a:lnTo>
                      <a:lnTo>
                        <a:pt x="890650" y="607206"/>
                      </a:lnTo>
                      <a:lnTo>
                        <a:pt x="884399" y="605592"/>
                      </a:lnTo>
                      <a:lnTo>
                        <a:pt x="878148" y="604784"/>
                      </a:lnTo>
                      <a:lnTo>
                        <a:pt x="870335" y="603170"/>
                      </a:lnTo>
                      <a:lnTo>
                        <a:pt x="864084" y="601555"/>
                      </a:lnTo>
                      <a:lnTo>
                        <a:pt x="857833" y="600748"/>
                      </a:lnTo>
                      <a:lnTo>
                        <a:pt x="850801" y="599941"/>
                      </a:lnTo>
                      <a:lnTo>
                        <a:pt x="844550" y="599134"/>
                      </a:lnTo>
                      <a:lnTo>
                        <a:pt x="850020" y="588640"/>
                      </a:lnTo>
                      <a:lnTo>
                        <a:pt x="854708" y="578147"/>
                      </a:lnTo>
                      <a:lnTo>
                        <a:pt x="858615" y="568460"/>
                      </a:lnTo>
                      <a:lnTo>
                        <a:pt x="863303" y="557159"/>
                      </a:lnTo>
                      <a:lnTo>
                        <a:pt x="867209" y="545858"/>
                      </a:lnTo>
                      <a:lnTo>
                        <a:pt x="871898" y="534558"/>
                      </a:lnTo>
                      <a:lnTo>
                        <a:pt x="874242" y="523257"/>
                      </a:lnTo>
                      <a:close/>
                      <a:moveTo>
                        <a:pt x="298181" y="512763"/>
                      </a:moveTo>
                      <a:lnTo>
                        <a:pt x="301307" y="523257"/>
                      </a:lnTo>
                      <a:lnTo>
                        <a:pt x="304433" y="534558"/>
                      </a:lnTo>
                      <a:lnTo>
                        <a:pt x="309123" y="545858"/>
                      </a:lnTo>
                      <a:lnTo>
                        <a:pt x="312249" y="557159"/>
                      </a:lnTo>
                      <a:lnTo>
                        <a:pt x="316938" y="567653"/>
                      </a:lnTo>
                      <a:lnTo>
                        <a:pt x="321627" y="577339"/>
                      </a:lnTo>
                      <a:lnTo>
                        <a:pt x="326316" y="587833"/>
                      </a:lnTo>
                      <a:lnTo>
                        <a:pt x="331787" y="598327"/>
                      </a:lnTo>
                      <a:lnTo>
                        <a:pt x="324753" y="599134"/>
                      </a:lnTo>
                      <a:lnTo>
                        <a:pt x="317719" y="600748"/>
                      </a:lnTo>
                      <a:lnTo>
                        <a:pt x="311467" y="601555"/>
                      </a:lnTo>
                      <a:lnTo>
                        <a:pt x="305215" y="602363"/>
                      </a:lnTo>
                      <a:lnTo>
                        <a:pt x="298181" y="604784"/>
                      </a:lnTo>
                      <a:lnTo>
                        <a:pt x="291928" y="605592"/>
                      </a:lnTo>
                      <a:lnTo>
                        <a:pt x="285676" y="607206"/>
                      </a:lnTo>
                      <a:lnTo>
                        <a:pt x="279424" y="608013"/>
                      </a:lnTo>
                      <a:lnTo>
                        <a:pt x="271608" y="598327"/>
                      </a:lnTo>
                      <a:lnTo>
                        <a:pt x="264575" y="587833"/>
                      </a:lnTo>
                      <a:lnTo>
                        <a:pt x="258322" y="576532"/>
                      </a:lnTo>
                      <a:lnTo>
                        <a:pt x="252070" y="565231"/>
                      </a:lnTo>
                      <a:lnTo>
                        <a:pt x="245818" y="553930"/>
                      </a:lnTo>
                      <a:lnTo>
                        <a:pt x="240347" y="543437"/>
                      </a:lnTo>
                      <a:lnTo>
                        <a:pt x="234876" y="532136"/>
                      </a:lnTo>
                      <a:lnTo>
                        <a:pt x="230187" y="520028"/>
                      </a:lnTo>
                      <a:lnTo>
                        <a:pt x="238784" y="519221"/>
                      </a:lnTo>
                      <a:lnTo>
                        <a:pt x="247381" y="518414"/>
                      </a:lnTo>
                      <a:lnTo>
                        <a:pt x="255978" y="516799"/>
                      </a:lnTo>
                      <a:lnTo>
                        <a:pt x="264575" y="515992"/>
                      </a:lnTo>
                      <a:lnTo>
                        <a:pt x="273171" y="515185"/>
                      </a:lnTo>
                      <a:lnTo>
                        <a:pt x="280987" y="514378"/>
                      </a:lnTo>
                      <a:lnTo>
                        <a:pt x="290365" y="513570"/>
                      </a:lnTo>
                      <a:close/>
                      <a:moveTo>
                        <a:pt x="786439" y="506413"/>
                      </a:moveTo>
                      <a:lnTo>
                        <a:pt x="795884" y="507221"/>
                      </a:lnTo>
                      <a:lnTo>
                        <a:pt x="804542" y="507221"/>
                      </a:lnTo>
                      <a:lnTo>
                        <a:pt x="813987" y="508029"/>
                      </a:lnTo>
                      <a:lnTo>
                        <a:pt x="824219" y="508838"/>
                      </a:lnTo>
                      <a:lnTo>
                        <a:pt x="832877" y="509646"/>
                      </a:lnTo>
                      <a:lnTo>
                        <a:pt x="842322" y="509646"/>
                      </a:lnTo>
                      <a:lnTo>
                        <a:pt x="850980" y="510454"/>
                      </a:lnTo>
                      <a:lnTo>
                        <a:pt x="860425" y="511262"/>
                      </a:lnTo>
                      <a:lnTo>
                        <a:pt x="856490" y="522577"/>
                      </a:lnTo>
                      <a:lnTo>
                        <a:pt x="853341" y="533891"/>
                      </a:lnTo>
                      <a:lnTo>
                        <a:pt x="849406" y="544398"/>
                      </a:lnTo>
                      <a:lnTo>
                        <a:pt x="844684" y="555712"/>
                      </a:lnTo>
                      <a:lnTo>
                        <a:pt x="839961" y="565410"/>
                      </a:lnTo>
                      <a:lnTo>
                        <a:pt x="836026" y="575917"/>
                      </a:lnTo>
                      <a:lnTo>
                        <a:pt x="831303" y="586423"/>
                      </a:lnTo>
                      <a:lnTo>
                        <a:pt x="825794" y="595313"/>
                      </a:lnTo>
                      <a:lnTo>
                        <a:pt x="818710" y="594505"/>
                      </a:lnTo>
                      <a:lnTo>
                        <a:pt x="811626" y="593697"/>
                      </a:lnTo>
                      <a:lnTo>
                        <a:pt x="803755" y="592889"/>
                      </a:lnTo>
                      <a:lnTo>
                        <a:pt x="796671" y="591272"/>
                      </a:lnTo>
                      <a:lnTo>
                        <a:pt x="789588" y="590464"/>
                      </a:lnTo>
                      <a:lnTo>
                        <a:pt x="780930" y="589656"/>
                      </a:lnTo>
                      <a:lnTo>
                        <a:pt x="773846" y="588848"/>
                      </a:lnTo>
                      <a:lnTo>
                        <a:pt x="766762" y="588039"/>
                      </a:lnTo>
                      <a:lnTo>
                        <a:pt x="772272" y="568643"/>
                      </a:lnTo>
                      <a:lnTo>
                        <a:pt x="777781" y="547630"/>
                      </a:lnTo>
                      <a:lnTo>
                        <a:pt x="782504" y="527426"/>
                      </a:lnTo>
                      <a:close/>
                      <a:moveTo>
                        <a:pt x="754959" y="506413"/>
                      </a:moveTo>
                      <a:lnTo>
                        <a:pt x="758898" y="506413"/>
                      </a:lnTo>
                      <a:lnTo>
                        <a:pt x="762049" y="506413"/>
                      </a:lnTo>
                      <a:lnTo>
                        <a:pt x="765199" y="506413"/>
                      </a:lnTo>
                      <a:lnTo>
                        <a:pt x="768350" y="506413"/>
                      </a:lnTo>
                      <a:lnTo>
                        <a:pt x="765199" y="527632"/>
                      </a:lnTo>
                      <a:lnTo>
                        <a:pt x="760473" y="547279"/>
                      </a:lnTo>
                      <a:lnTo>
                        <a:pt x="754959" y="566141"/>
                      </a:lnTo>
                      <a:lnTo>
                        <a:pt x="748658" y="585788"/>
                      </a:lnTo>
                      <a:lnTo>
                        <a:pt x="737630" y="584216"/>
                      </a:lnTo>
                      <a:lnTo>
                        <a:pt x="728178" y="583430"/>
                      </a:lnTo>
                      <a:lnTo>
                        <a:pt x="717150" y="582645"/>
                      </a:lnTo>
                      <a:lnTo>
                        <a:pt x="706910" y="581859"/>
                      </a:lnTo>
                      <a:lnTo>
                        <a:pt x="696670" y="581859"/>
                      </a:lnTo>
                      <a:lnTo>
                        <a:pt x="686430" y="581073"/>
                      </a:lnTo>
                      <a:lnTo>
                        <a:pt x="676190" y="580287"/>
                      </a:lnTo>
                      <a:lnTo>
                        <a:pt x="665162" y="580287"/>
                      </a:lnTo>
                      <a:lnTo>
                        <a:pt x="665162" y="576357"/>
                      </a:lnTo>
                      <a:lnTo>
                        <a:pt x="665950" y="572428"/>
                      </a:lnTo>
                      <a:lnTo>
                        <a:pt x="665950" y="570070"/>
                      </a:lnTo>
                      <a:lnTo>
                        <a:pt x="665950" y="566141"/>
                      </a:lnTo>
                      <a:lnTo>
                        <a:pt x="677765" y="558282"/>
                      </a:lnTo>
                      <a:lnTo>
                        <a:pt x="689581" y="551209"/>
                      </a:lnTo>
                      <a:lnTo>
                        <a:pt x="701396" y="544136"/>
                      </a:lnTo>
                      <a:lnTo>
                        <a:pt x="712424" y="535491"/>
                      </a:lnTo>
                      <a:lnTo>
                        <a:pt x="723452" y="528418"/>
                      </a:lnTo>
                      <a:lnTo>
                        <a:pt x="734479" y="521345"/>
                      </a:lnTo>
                      <a:lnTo>
                        <a:pt x="744719" y="514272"/>
                      </a:lnTo>
                      <a:close/>
                      <a:moveTo>
                        <a:pt x="389111" y="506413"/>
                      </a:moveTo>
                      <a:lnTo>
                        <a:pt x="393833" y="527426"/>
                      </a:lnTo>
                      <a:lnTo>
                        <a:pt x="398556" y="547630"/>
                      </a:lnTo>
                      <a:lnTo>
                        <a:pt x="404066" y="568643"/>
                      </a:lnTo>
                      <a:lnTo>
                        <a:pt x="409575" y="588039"/>
                      </a:lnTo>
                      <a:lnTo>
                        <a:pt x="401704" y="588848"/>
                      </a:lnTo>
                      <a:lnTo>
                        <a:pt x="394621" y="589656"/>
                      </a:lnTo>
                      <a:lnTo>
                        <a:pt x="386750" y="590464"/>
                      </a:lnTo>
                      <a:lnTo>
                        <a:pt x="378879" y="591272"/>
                      </a:lnTo>
                      <a:lnTo>
                        <a:pt x="371795" y="592889"/>
                      </a:lnTo>
                      <a:lnTo>
                        <a:pt x="364711" y="593697"/>
                      </a:lnTo>
                      <a:lnTo>
                        <a:pt x="356840" y="594505"/>
                      </a:lnTo>
                      <a:lnTo>
                        <a:pt x="348970" y="595313"/>
                      </a:lnTo>
                      <a:lnTo>
                        <a:pt x="344247" y="584807"/>
                      </a:lnTo>
                      <a:lnTo>
                        <a:pt x="339525" y="575917"/>
                      </a:lnTo>
                      <a:lnTo>
                        <a:pt x="334802" y="565410"/>
                      </a:lnTo>
                      <a:lnTo>
                        <a:pt x="330080" y="554096"/>
                      </a:lnTo>
                      <a:lnTo>
                        <a:pt x="326931" y="544398"/>
                      </a:lnTo>
                      <a:lnTo>
                        <a:pt x="322209" y="533891"/>
                      </a:lnTo>
                      <a:lnTo>
                        <a:pt x="319060" y="522577"/>
                      </a:lnTo>
                      <a:lnTo>
                        <a:pt x="315912" y="511262"/>
                      </a:lnTo>
                      <a:lnTo>
                        <a:pt x="324570" y="510454"/>
                      </a:lnTo>
                      <a:lnTo>
                        <a:pt x="334015" y="509646"/>
                      </a:lnTo>
                      <a:lnTo>
                        <a:pt x="342673" y="509646"/>
                      </a:lnTo>
                      <a:lnTo>
                        <a:pt x="352118" y="508838"/>
                      </a:lnTo>
                      <a:lnTo>
                        <a:pt x="360776" y="508029"/>
                      </a:lnTo>
                      <a:lnTo>
                        <a:pt x="370221" y="507221"/>
                      </a:lnTo>
                      <a:lnTo>
                        <a:pt x="380453" y="507221"/>
                      </a:lnTo>
                      <a:close/>
                      <a:moveTo>
                        <a:pt x="670818" y="501650"/>
                      </a:moveTo>
                      <a:lnTo>
                        <a:pt x="675779" y="501650"/>
                      </a:lnTo>
                      <a:lnTo>
                        <a:pt x="680740" y="502491"/>
                      </a:lnTo>
                      <a:lnTo>
                        <a:pt x="685701" y="502491"/>
                      </a:lnTo>
                      <a:lnTo>
                        <a:pt x="689835" y="502491"/>
                      </a:lnTo>
                      <a:lnTo>
                        <a:pt x="693969" y="502491"/>
                      </a:lnTo>
                      <a:lnTo>
                        <a:pt x="698930" y="502491"/>
                      </a:lnTo>
                      <a:lnTo>
                        <a:pt x="703064" y="502491"/>
                      </a:lnTo>
                      <a:lnTo>
                        <a:pt x="708025" y="502491"/>
                      </a:lnTo>
                      <a:lnTo>
                        <a:pt x="703064" y="506693"/>
                      </a:lnTo>
                      <a:lnTo>
                        <a:pt x="698930" y="509214"/>
                      </a:lnTo>
                      <a:lnTo>
                        <a:pt x="693969" y="513416"/>
                      </a:lnTo>
                      <a:lnTo>
                        <a:pt x="689008" y="515938"/>
                      </a:lnTo>
                      <a:lnTo>
                        <a:pt x="683220" y="520140"/>
                      </a:lnTo>
                      <a:lnTo>
                        <a:pt x="678259" y="523502"/>
                      </a:lnTo>
                      <a:lnTo>
                        <a:pt x="674125" y="526863"/>
                      </a:lnTo>
                      <a:lnTo>
                        <a:pt x="668337" y="530225"/>
                      </a:lnTo>
                      <a:lnTo>
                        <a:pt x="669164" y="522661"/>
                      </a:lnTo>
                      <a:lnTo>
                        <a:pt x="669991" y="515938"/>
                      </a:lnTo>
                      <a:lnTo>
                        <a:pt x="669991" y="508374"/>
                      </a:lnTo>
                      <a:close/>
                      <a:moveTo>
                        <a:pt x="538956" y="501650"/>
                      </a:moveTo>
                      <a:lnTo>
                        <a:pt x="546894" y="501650"/>
                      </a:lnTo>
                      <a:lnTo>
                        <a:pt x="555625" y="501650"/>
                      </a:lnTo>
                      <a:lnTo>
                        <a:pt x="563562" y="501650"/>
                      </a:lnTo>
                      <a:lnTo>
                        <a:pt x="572294" y="501650"/>
                      </a:lnTo>
                      <a:lnTo>
                        <a:pt x="580231" y="501650"/>
                      </a:lnTo>
                      <a:lnTo>
                        <a:pt x="588169" y="501650"/>
                      </a:lnTo>
                      <a:lnTo>
                        <a:pt x="596900" y="501650"/>
                      </a:lnTo>
                      <a:lnTo>
                        <a:pt x="604838" y="501650"/>
                      </a:lnTo>
                      <a:lnTo>
                        <a:pt x="612775" y="501650"/>
                      </a:lnTo>
                      <a:lnTo>
                        <a:pt x="621506" y="501650"/>
                      </a:lnTo>
                      <a:lnTo>
                        <a:pt x="629444" y="501650"/>
                      </a:lnTo>
                      <a:lnTo>
                        <a:pt x="638175" y="501650"/>
                      </a:lnTo>
                      <a:lnTo>
                        <a:pt x="646113" y="502444"/>
                      </a:lnTo>
                      <a:lnTo>
                        <a:pt x="654050" y="502444"/>
                      </a:lnTo>
                      <a:lnTo>
                        <a:pt x="653256" y="511969"/>
                      </a:lnTo>
                      <a:lnTo>
                        <a:pt x="653256" y="522288"/>
                      </a:lnTo>
                      <a:lnTo>
                        <a:pt x="652463" y="531813"/>
                      </a:lnTo>
                      <a:lnTo>
                        <a:pt x="651669" y="540544"/>
                      </a:lnTo>
                      <a:lnTo>
                        <a:pt x="647700" y="543719"/>
                      </a:lnTo>
                      <a:lnTo>
                        <a:pt x="644525" y="545307"/>
                      </a:lnTo>
                      <a:lnTo>
                        <a:pt x="640556" y="547688"/>
                      </a:lnTo>
                      <a:lnTo>
                        <a:pt x="636588" y="550069"/>
                      </a:lnTo>
                      <a:lnTo>
                        <a:pt x="631825" y="553244"/>
                      </a:lnTo>
                      <a:lnTo>
                        <a:pt x="624681" y="557213"/>
                      </a:lnTo>
                      <a:lnTo>
                        <a:pt x="618331" y="560388"/>
                      </a:lnTo>
                      <a:lnTo>
                        <a:pt x="612775" y="563563"/>
                      </a:lnTo>
                      <a:lnTo>
                        <a:pt x="606425" y="567532"/>
                      </a:lnTo>
                      <a:lnTo>
                        <a:pt x="600075" y="570707"/>
                      </a:lnTo>
                      <a:lnTo>
                        <a:pt x="593725" y="574676"/>
                      </a:lnTo>
                      <a:lnTo>
                        <a:pt x="587375" y="577851"/>
                      </a:lnTo>
                      <a:lnTo>
                        <a:pt x="580231" y="577851"/>
                      </a:lnTo>
                      <a:lnTo>
                        <a:pt x="573087" y="577851"/>
                      </a:lnTo>
                      <a:lnTo>
                        <a:pt x="565944" y="577851"/>
                      </a:lnTo>
                      <a:lnTo>
                        <a:pt x="558800" y="577851"/>
                      </a:lnTo>
                      <a:lnTo>
                        <a:pt x="551656" y="577851"/>
                      </a:lnTo>
                      <a:lnTo>
                        <a:pt x="544512" y="577851"/>
                      </a:lnTo>
                      <a:lnTo>
                        <a:pt x="537369" y="579438"/>
                      </a:lnTo>
                      <a:lnTo>
                        <a:pt x="530225" y="579438"/>
                      </a:lnTo>
                      <a:lnTo>
                        <a:pt x="527844" y="560388"/>
                      </a:lnTo>
                      <a:lnTo>
                        <a:pt x="526256" y="541338"/>
                      </a:lnTo>
                      <a:lnTo>
                        <a:pt x="524669" y="522288"/>
                      </a:lnTo>
                      <a:lnTo>
                        <a:pt x="522287" y="502444"/>
                      </a:lnTo>
                      <a:lnTo>
                        <a:pt x="531019" y="502444"/>
                      </a:lnTo>
                      <a:close/>
                      <a:moveTo>
                        <a:pt x="493068" y="501650"/>
                      </a:moveTo>
                      <a:lnTo>
                        <a:pt x="504884" y="501650"/>
                      </a:lnTo>
                      <a:lnTo>
                        <a:pt x="507248" y="521683"/>
                      </a:lnTo>
                      <a:lnTo>
                        <a:pt x="508823" y="541716"/>
                      </a:lnTo>
                      <a:lnTo>
                        <a:pt x="510399" y="561749"/>
                      </a:lnTo>
                      <a:lnTo>
                        <a:pt x="512762" y="580179"/>
                      </a:lnTo>
                      <a:lnTo>
                        <a:pt x="501733" y="580179"/>
                      </a:lnTo>
                      <a:lnTo>
                        <a:pt x="490704" y="580980"/>
                      </a:lnTo>
                      <a:lnTo>
                        <a:pt x="479675" y="581782"/>
                      </a:lnTo>
                      <a:lnTo>
                        <a:pt x="469434" y="581782"/>
                      </a:lnTo>
                      <a:lnTo>
                        <a:pt x="459193" y="582583"/>
                      </a:lnTo>
                      <a:lnTo>
                        <a:pt x="448952" y="583384"/>
                      </a:lnTo>
                      <a:lnTo>
                        <a:pt x="437923" y="584185"/>
                      </a:lnTo>
                      <a:lnTo>
                        <a:pt x="427682" y="585788"/>
                      </a:lnTo>
                      <a:lnTo>
                        <a:pt x="421379" y="565755"/>
                      </a:lnTo>
                      <a:lnTo>
                        <a:pt x="417441" y="546524"/>
                      </a:lnTo>
                      <a:lnTo>
                        <a:pt x="411926" y="526491"/>
                      </a:lnTo>
                      <a:lnTo>
                        <a:pt x="407987" y="504855"/>
                      </a:lnTo>
                      <a:lnTo>
                        <a:pt x="419804" y="504054"/>
                      </a:lnTo>
                      <a:lnTo>
                        <a:pt x="431621" y="504054"/>
                      </a:lnTo>
                      <a:lnTo>
                        <a:pt x="444225" y="503253"/>
                      </a:lnTo>
                      <a:lnTo>
                        <a:pt x="456042" y="503253"/>
                      </a:lnTo>
                      <a:lnTo>
                        <a:pt x="468646" y="502451"/>
                      </a:lnTo>
                      <a:lnTo>
                        <a:pt x="480463" y="502451"/>
                      </a:lnTo>
                      <a:close/>
                      <a:moveTo>
                        <a:pt x="173480" y="430213"/>
                      </a:moveTo>
                      <a:lnTo>
                        <a:pt x="142586" y="501651"/>
                      </a:lnTo>
                      <a:lnTo>
                        <a:pt x="126743" y="484982"/>
                      </a:lnTo>
                      <a:lnTo>
                        <a:pt x="105355" y="513557"/>
                      </a:lnTo>
                      <a:lnTo>
                        <a:pt x="87136" y="540544"/>
                      </a:lnTo>
                      <a:lnTo>
                        <a:pt x="72877" y="565151"/>
                      </a:lnTo>
                      <a:lnTo>
                        <a:pt x="63372" y="588963"/>
                      </a:lnTo>
                      <a:lnTo>
                        <a:pt x="57827" y="611982"/>
                      </a:lnTo>
                      <a:lnTo>
                        <a:pt x="57034" y="633413"/>
                      </a:lnTo>
                      <a:lnTo>
                        <a:pt x="59411" y="653257"/>
                      </a:lnTo>
                      <a:lnTo>
                        <a:pt x="65748" y="672307"/>
                      </a:lnTo>
                      <a:lnTo>
                        <a:pt x="72085" y="683419"/>
                      </a:lnTo>
                      <a:lnTo>
                        <a:pt x="80007" y="693738"/>
                      </a:lnTo>
                      <a:lnTo>
                        <a:pt x="90305" y="701676"/>
                      </a:lnTo>
                      <a:lnTo>
                        <a:pt x="102979" y="708819"/>
                      </a:lnTo>
                      <a:lnTo>
                        <a:pt x="115653" y="714376"/>
                      </a:lnTo>
                      <a:lnTo>
                        <a:pt x="131496" y="719138"/>
                      </a:lnTo>
                      <a:lnTo>
                        <a:pt x="148131" y="721519"/>
                      </a:lnTo>
                      <a:lnTo>
                        <a:pt x="166351" y="723901"/>
                      </a:lnTo>
                      <a:lnTo>
                        <a:pt x="186155" y="723901"/>
                      </a:lnTo>
                      <a:lnTo>
                        <a:pt x="207543" y="722313"/>
                      </a:lnTo>
                      <a:lnTo>
                        <a:pt x="228930" y="719932"/>
                      </a:lnTo>
                      <a:lnTo>
                        <a:pt x="251903" y="715963"/>
                      </a:lnTo>
                      <a:lnTo>
                        <a:pt x="276459" y="711994"/>
                      </a:lnTo>
                      <a:lnTo>
                        <a:pt x="301016" y="705644"/>
                      </a:lnTo>
                      <a:lnTo>
                        <a:pt x="327949" y="697707"/>
                      </a:lnTo>
                      <a:lnTo>
                        <a:pt x="354090" y="689769"/>
                      </a:lnTo>
                      <a:lnTo>
                        <a:pt x="358843" y="692151"/>
                      </a:lnTo>
                      <a:lnTo>
                        <a:pt x="363596" y="695326"/>
                      </a:lnTo>
                      <a:lnTo>
                        <a:pt x="368349" y="697707"/>
                      </a:lnTo>
                      <a:lnTo>
                        <a:pt x="372309" y="700882"/>
                      </a:lnTo>
                      <a:lnTo>
                        <a:pt x="377062" y="703263"/>
                      </a:lnTo>
                      <a:lnTo>
                        <a:pt x="382607" y="706438"/>
                      </a:lnTo>
                      <a:lnTo>
                        <a:pt x="387360" y="708819"/>
                      </a:lnTo>
                      <a:lnTo>
                        <a:pt x="392113" y="711994"/>
                      </a:lnTo>
                      <a:lnTo>
                        <a:pt x="356466" y="726282"/>
                      </a:lnTo>
                      <a:lnTo>
                        <a:pt x="321612" y="738982"/>
                      </a:lnTo>
                      <a:lnTo>
                        <a:pt x="287549" y="750094"/>
                      </a:lnTo>
                      <a:lnTo>
                        <a:pt x="255863" y="759619"/>
                      </a:lnTo>
                      <a:lnTo>
                        <a:pt x="224970" y="767557"/>
                      </a:lnTo>
                      <a:lnTo>
                        <a:pt x="194868" y="773113"/>
                      </a:lnTo>
                      <a:lnTo>
                        <a:pt x="167143" y="776288"/>
                      </a:lnTo>
                      <a:lnTo>
                        <a:pt x="141002" y="779463"/>
                      </a:lnTo>
                      <a:lnTo>
                        <a:pt x="115653" y="779463"/>
                      </a:lnTo>
                      <a:lnTo>
                        <a:pt x="94265" y="778669"/>
                      </a:lnTo>
                      <a:lnTo>
                        <a:pt x="73670" y="774701"/>
                      </a:lnTo>
                      <a:lnTo>
                        <a:pt x="55450" y="769144"/>
                      </a:lnTo>
                      <a:lnTo>
                        <a:pt x="40399" y="762001"/>
                      </a:lnTo>
                      <a:lnTo>
                        <a:pt x="26141" y="752476"/>
                      </a:lnTo>
                      <a:lnTo>
                        <a:pt x="16635" y="742157"/>
                      </a:lnTo>
                      <a:lnTo>
                        <a:pt x="7921" y="727869"/>
                      </a:lnTo>
                      <a:lnTo>
                        <a:pt x="792" y="704057"/>
                      </a:lnTo>
                      <a:lnTo>
                        <a:pt x="0" y="679451"/>
                      </a:lnTo>
                      <a:lnTo>
                        <a:pt x="5545" y="651669"/>
                      </a:lnTo>
                      <a:lnTo>
                        <a:pt x="17427" y="622301"/>
                      </a:lnTo>
                      <a:lnTo>
                        <a:pt x="34854" y="589757"/>
                      </a:lnTo>
                      <a:lnTo>
                        <a:pt x="58619" y="556419"/>
                      </a:lnTo>
                      <a:lnTo>
                        <a:pt x="88720" y="519907"/>
                      </a:lnTo>
                      <a:lnTo>
                        <a:pt x="124367" y="481013"/>
                      </a:lnTo>
                      <a:lnTo>
                        <a:pt x="106940" y="461963"/>
                      </a:lnTo>
                      <a:close/>
                      <a:moveTo>
                        <a:pt x="877887" y="407988"/>
                      </a:moveTo>
                      <a:lnTo>
                        <a:pt x="876314" y="430800"/>
                      </a:lnTo>
                      <a:lnTo>
                        <a:pt x="873167" y="452038"/>
                      </a:lnTo>
                      <a:lnTo>
                        <a:pt x="868447" y="474063"/>
                      </a:lnTo>
                      <a:lnTo>
                        <a:pt x="864513" y="495301"/>
                      </a:lnTo>
                      <a:lnTo>
                        <a:pt x="855072" y="493728"/>
                      </a:lnTo>
                      <a:lnTo>
                        <a:pt x="845631" y="493728"/>
                      </a:lnTo>
                      <a:lnTo>
                        <a:pt x="836191" y="492941"/>
                      </a:lnTo>
                      <a:lnTo>
                        <a:pt x="826750" y="492155"/>
                      </a:lnTo>
                      <a:lnTo>
                        <a:pt x="817309" y="491368"/>
                      </a:lnTo>
                      <a:lnTo>
                        <a:pt x="807869" y="491368"/>
                      </a:lnTo>
                      <a:lnTo>
                        <a:pt x="797641" y="490582"/>
                      </a:lnTo>
                      <a:lnTo>
                        <a:pt x="788987" y="490582"/>
                      </a:lnTo>
                      <a:lnTo>
                        <a:pt x="789774" y="487435"/>
                      </a:lnTo>
                      <a:lnTo>
                        <a:pt x="789774" y="485075"/>
                      </a:lnTo>
                      <a:lnTo>
                        <a:pt x="789774" y="481929"/>
                      </a:lnTo>
                      <a:lnTo>
                        <a:pt x="790561" y="480356"/>
                      </a:lnTo>
                      <a:lnTo>
                        <a:pt x="802362" y="471703"/>
                      </a:lnTo>
                      <a:lnTo>
                        <a:pt x="814162" y="462264"/>
                      </a:lnTo>
                      <a:lnTo>
                        <a:pt x="825177" y="453611"/>
                      </a:lnTo>
                      <a:lnTo>
                        <a:pt x="836191" y="444172"/>
                      </a:lnTo>
                      <a:lnTo>
                        <a:pt x="847205" y="435519"/>
                      </a:lnTo>
                      <a:lnTo>
                        <a:pt x="857432" y="426080"/>
                      </a:lnTo>
                      <a:lnTo>
                        <a:pt x="867660" y="417427"/>
                      </a:lnTo>
                      <a:close/>
                      <a:moveTo>
                        <a:pt x="902152" y="385763"/>
                      </a:moveTo>
                      <a:lnTo>
                        <a:pt x="973138" y="385763"/>
                      </a:lnTo>
                      <a:lnTo>
                        <a:pt x="970798" y="417300"/>
                      </a:lnTo>
                      <a:lnTo>
                        <a:pt x="966898" y="445683"/>
                      </a:lnTo>
                      <a:lnTo>
                        <a:pt x="960657" y="474855"/>
                      </a:lnTo>
                      <a:lnTo>
                        <a:pt x="951296" y="503238"/>
                      </a:lnTo>
                      <a:lnTo>
                        <a:pt x="943496" y="502450"/>
                      </a:lnTo>
                      <a:lnTo>
                        <a:pt x="934915" y="501661"/>
                      </a:lnTo>
                      <a:lnTo>
                        <a:pt x="926334" y="500873"/>
                      </a:lnTo>
                      <a:lnTo>
                        <a:pt x="917753" y="499296"/>
                      </a:lnTo>
                      <a:lnTo>
                        <a:pt x="909173" y="499296"/>
                      </a:lnTo>
                      <a:lnTo>
                        <a:pt x="899812" y="498508"/>
                      </a:lnTo>
                      <a:lnTo>
                        <a:pt x="892011" y="497719"/>
                      </a:lnTo>
                      <a:lnTo>
                        <a:pt x="882650" y="496931"/>
                      </a:lnTo>
                      <a:lnTo>
                        <a:pt x="888111" y="471701"/>
                      </a:lnTo>
                      <a:lnTo>
                        <a:pt x="892791" y="444895"/>
                      </a:lnTo>
                      <a:lnTo>
                        <a:pt x="895911" y="418088"/>
                      </a:lnTo>
                      <a:lnTo>
                        <a:pt x="897472" y="390494"/>
                      </a:lnTo>
                      <a:lnTo>
                        <a:pt x="898252" y="389705"/>
                      </a:lnTo>
                      <a:lnTo>
                        <a:pt x="899032" y="388128"/>
                      </a:lnTo>
                      <a:lnTo>
                        <a:pt x="900592" y="387340"/>
                      </a:lnTo>
                      <a:close/>
                      <a:moveTo>
                        <a:pt x="797718" y="385763"/>
                      </a:moveTo>
                      <a:lnTo>
                        <a:pt x="855662" y="385763"/>
                      </a:lnTo>
                      <a:lnTo>
                        <a:pt x="848518" y="392113"/>
                      </a:lnTo>
                      <a:lnTo>
                        <a:pt x="841375" y="399257"/>
                      </a:lnTo>
                      <a:lnTo>
                        <a:pt x="833437" y="405607"/>
                      </a:lnTo>
                      <a:lnTo>
                        <a:pt x="826293" y="411957"/>
                      </a:lnTo>
                      <a:lnTo>
                        <a:pt x="818356" y="419101"/>
                      </a:lnTo>
                      <a:lnTo>
                        <a:pt x="811212" y="425451"/>
                      </a:lnTo>
                      <a:lnTo>
                        <a:pt x="803275" y="431801"/>
                      </a:lnTo>
                      <a:lnTo>
                        <a:pt x="795337" y="438151"/>
                      </a:lnTo>
                      <a:lnTo>
                        <a:pt x="796131" y="425451"/>
                      </a:lnTo>
                      <a:lnTo>
                        <a:pt x="796925" y="411957"/>
                      </a:lnTo>
                      <a:lnTo>
                        <a:pt x="797718" y="399257"/>
                      </a:lnTo>
                      <a:close/>
                      <a:moveTo>
                        <a:pt x="676275" y="385763"/>
                      </a:moveTo>
                      <a:lnTo>
                        <a:pt x="781050" y="385763"/>
                      </a:lnTo>
                      <a:lnTo>
                        <a:pt x="781050" y="403090"/>
                      </a:lnTo>
                      <a:lnTo>
                        <a:pt x="780256" y="419630"/>
                      </a:lnTo>
                      <a:lnTo>
                        <a:pt x="778669" y="436169"/>
                      </a:lnTo>
                      <a:lnTo>
                        <a:pt x="777875" y="451921"/>
                      </a:lnTo>
                      <a:lnTo>
                        <a:pt x="772319" y="456647"/>
                      </a:lnTo>
                      <a:lnTo>
                        <a:pt x="765969" y="461372"/>
                      </a:lnTo>
                      <a:lnTo>
                        <a:pt x="760413" y="466098"/>
                      </a:lnTo>
                      <a:lnTo>
                        <a:pt x="754063" y="469248"/>
                      </a:lnTo>
                      <a:lnTo>
                        <a:pt x="748506" y="473974"/>
                      </a:lnTo>
                      <a:lnTo>
                        <a:pt x="742156" y="478700"/>
                      </a:lnTo>
                      <a:lnTo>
                        <a:pt x="736600" y="483425"/>
                      </a:lnTo>
                      <a:lnTo>
                        <a:pt x="730250" y="487363"/>
                      </a:lnTo>
                      <a:lnTo>
                        <a:pt x="723900" y="487363"/>
                      </a:lnTo>
                      <a:lnTo>
                        <a:pt x="716756" y="486576"/>
                      </a:lnTo>
                      <a:lnTo>
                        <a:pt x="710406" y="486576"/>
                      </a:lnTo>
                      <a:lnTo>
                        <a:pt x="702469" y="486576"/>
                      </a:lnTo>
                      <a:lnTo>
                        <a:pt x="695325" y="485788"/>
                      </a:lnTo>
                      <a:lnTo>
                        <a:pt x="688181" y="485788"/>
                      </a:lnTo>
                      <a:lnTo>
                        <a:pt x="681038" y="485788"/>
                      </a:lnTo>
                      <a:lnTo>
                        <a:pt x="673100" y="485788"/>
                      </a:lnTo>
                      <a:lnTo>
                        <a:pt x="674688" y="461372"/>
                      </a:lnTo>
                      <a:lnTo>
                        <a:pt x="675481" y="436957"/>
                      </a:lnTo>
                      <a:lnTo>
                        <a:pt x="676275" y="411754"/>
                      </a:lnTo>
                      <a:close/>
                      <a:moveTo>
                        <a:pt x="517525" y="385763"/>
                      </a:moveTo>
                      <a:lnTo>
                        <a:pt x="658813" y="385763"/>
                      </a:lnTo>
                      <a:lnTo>
                        <a:pt x="658813" y="412322"/>
                      </a:lnTo>
                      <a:lnTo>
                        <a:pt x="658015" y="436538"/>
                      </a:lnTo>
                      <a:lnTo>
                        <a:pt x="656419" y="460754"/>
                      </a:lnTo>
                      <a:lnTo>
                        <a:pt x="655620" y="484188"/>
                      </a:lnTo>
                      <a:lnTo>
                        <a:pt x="646840" y="484188"/>
                      </a:lnTo>
                      <a:lnTo>
                        <a:pt x="638857" y="484188"/>
                      </a:lnTo>
                      <a:lnTo>
                        <a:pt x="630077" y="484188"/>
                      </a:lnTo>
                      <a:lnTo>
                        <a:pt x="622094" y="483407"/>
                      </a:lnTo>
                      <a:lnTo>
                        <a:pt x="614112" y="483407"/>
                      </a:lnTo>
                      <a:lnTo>
                        <a:pt x="605331" y="483407"/>
                      </a:lnTo>
                      <a:lnTo>
                        <a:pt x="596551" y="483407"/>
                      </a:lnTo>
                      <a:lnTo>
                        <a:pt x="587770" y="483407"/>
                      </a:lnTo>
                      <a:lnTo>
                        <a:pt x="579788" y="483407"/>
                      </a:lnTo>
                      <a:lnTo>
                        <a:pt x="571805" y="483407"/>
                      </a:lnTo>
                      <a:lnTo>
                        <a:pt x="563025" y="483407"/>
                      </a:lnTo>
                      <a:lnTo>
                        <a:pt x="555042" y="483407"/>
                      </a:lnTo>
                      <a:lnTo>
                        <a:pt x="545464" y="484188"/>
                      </a:lnTo>
                      <a:lnTo>
                        <a:pt x="537481" y="484188"/>
                      </a:lnTo>
                      <a:lnTo>
                        <a:pt x="529499" y="484188"/>
                      </a:lnTo>
                      <a:lnTo>
                        <a:pt x="520718" y="484188"/>
                      </a:lnTo>
                      <a:lnTo>
                        <a:pt x="519920" y="460754"/>
                      </a:lnTo>
                      <a:lnTo>
                        <a:pt x="518323" y="436538"/>
                      </a:lnTo>
                      <a:lnTo>
                        <a:pt x="517525" y="412322"/>
                      </a:lnTo>
                      <a:close/>
                      <a:moveTo>
                        <a:pt x="395287" y="385763"/>
                      </a:moveTo>
                      <a:lnTo>
                        <a:pt x="502426" y="385763"/>
                      </a:lnTo>
                      <a:lnTo>
                        <a:pt x="502426" y="411560"/>
                      </a:lnTo>
                      <a:lnTo>
                        <a:pt x="503226" y="436575"/>
                      </a:lnTo>
                      <a:lnTo>
                        <a:pt x="504026" y="460809"/>
                      </a:lnTo>
                      <a:lnTo>
                        <a:pt x="504825" y="485042"/>
                      </a:lnTo>
                      <a:lnTo>
                        <a:pt x="492032" y="485042"/>
                      </a:lnTo>
                      <a:lnTo>
                        <a:pt x="479240" y="485824"/>
                      </a:lnTo>
                      <a:lnTo>
                        <a:pt x="467246" y="485824"/>
                      </a:lnTo>
                      <a:lnTo>
                        <a:pt x="454454" y="486606"/>
                      </a:lnTo>
                      <a:lnTo>
                        <a:pt x="441661" y="486606"/>
                      </a:lnTo>
                      <a:lnTo>
                        <a:pt x="429668" y="488169"/>
                      </a:lnTo>
                      <a:lnTo>
                        <a:pt x="416875" y="488169"/>
                      </a:lnTo>
                      <a:lnTo>
                        <a:pt x="403283" y="488951"/>
                      </a:lnTo>
                      <a:lnTo>
                        <a:pt x="400084" y="463154"/>
                      </a:lnTo>
                      <a:lnTo>
                        <a:pt x="398485" y="438139"/>
                      </a:lnTo>
                      <a:lnTo>
                        <a:pt x="396087" y="412342"/>
                      </a:lnTo>
                      <a:close/>
                      <a:moveTo>
                        <a:pt x="296862" y="385763"/>
                      </a:moveTo>
                      <a:lnTo>
                        <a:pt x="377825" y="385763"/>
                      </a:lnTo>
                      <a:lnTo>
                        <a:pt x="378619" y="412365"/>
                      </a:lnTo>
                      <a:lnTo>
                        <a:pt x="381000" y="438185"/>
                      </a:lnTo>
                      <a:lnTo>
                        <a:pt x="383381" y="464787"/>
                      </a:lnTo>
                      <a:lnTo>
                        <a:pt x="387350" y="489824"/>
                      </a:lnTo>
                      <a:lnTo>
                        <a:pt x="377825" y="490607"/>
                      </a:lnTo>
                      <a:lnTo>
                        <a:pt x="368300" y="490607"/>
                      </a:lnTo>
                      <a:lnTo>
                        <a:pt x="358775" y="491389"/>
                      </a:lnTo>
                      <a:lnTo>
                        <a:pt x="348456" y="492171"/>
                      </a:lnTo>
                      <a:lnTo>
                        <a:pt x="339725" y="492954"/>
                      </a:lnTo>
                      <a:lnTo>
                        <a:pt x="329406" y="492954"/>
                      </a:lnTo>
                      <a:lnTo>
                        <a:pt x="320675" y="494519"/>
                      </a:lnTo>
                      <a:lnTo>
                        <a:pt x="311150" y="495301"/>
                      </a:lnTo>
                      <a:lnTo>
                        <a:pt x="304800" y="468699"/>
                      </a:lnTo>
                      <a:lnTo>
                        <a:pt x="300037" y="442097"/>
                      </a:lnTo>
                      <a:lnTo>
                        <a:pt x="297656" y="413930"/>
                      </a:lnTo>
                      <a:close/>
                      <a:moveTo>
                        <a:pt x="201612" y="385763"/>
                      </a:moveTo>
                      <a:lnTo>
                        <a:pt x="279275" y="385763"/>
                      </a:lnTo>
                      <a:lnTo>
                        <a:pt x="280876" y="414338"/>
                      </a:lnTo>
                      <a:lnTo>
                        <a:pt x="283278" y="442913"/>
                      </a:lnTo>
                      <a:lnTo>
                        <a:pt x="287282" y="469901"/>
                      </a:lnTo>
                      <a:lnTo>
                        <a:pt x="293687" y="497682"/>
                      </a:lnTo>
                      <a:lnTo>
                        <a:pt x="284880" y="498476"/>
                      </a:lnTo>
                      <a:lnTo>
                        <a:pt x="276073" y="499270"/>
                      </a:lnTo>
                      <a:lnTo>
                        <a:pt x="267265" y="500064"/>
                      </a:lnTo>
                      <a:lnTo>
                        <a:pt x="258458" y="501651"/>
                      </a:lnTo>
                      <a:lnTo>
                        <a:pt x="249651" y="502445"/>
                      </a:lnTo>
                      <a:lnTo>
                        <a:pt x="240844" y="503239"/>
                      </a:lnTo>
                      <a:lnTo>
                        <a:pt x="232037" y="504032"/>
                      </a:lnTo>
                      <a:lnTo>
                        <a:pt x="223229" y="504826"/>
                      </a:lnTo>
                      <a:lnTo>
                        <a:pt x="214422" y="476251"/>
                      </a:lnTo>
                      <a:lnTo>
                        <a:pt x="208017" y="446088"/>
                      </a:lnTo>
                      <a:lnTo>
                        <a:pt x="203213" y="417513"/>
                      </a:lnTo>
                      <a:close/>
                      <a:moveTo>
                        <a:pt x="967662" y="314325"/>
                      </a:moveTo>
                      <a:lnTo>
                        <a:pt x="969226" y="327025"/>
                      </a:lnTo>
                      <a:lnTo>
                        <a:pt x="970791" y="340519"/>
                      </a:lnTo>
                      <a:lnTo>
                        <a:pt x="972355" y="354012"/>
                      </a:lnTo>
                      <a:lnTo>
                        <a:pt x="973137" y="368300"/>
                      </a:lnTo>
                      <a:lnTo>
                        <a:pt x="919162" y="368300"/>
                      </a:lnTo>
                      <a:lnTo>
                        <a:pt x="925420" y="361156"/>
                      </a:lnTo>
                      <a:lnTo>
                        <a:pt x="931678" y="354806"/>
                      </a:lnTo>
                      <a:lnTo>
                        <a:pt x="937936" y="347662"/>
                      </a:lnTo>
                      <a:lnTo>
                        <a:pt x="944194" y="341312"/>
                      </a:lnTo>
                      <a:lnTo>
                        <a:pt x="949670" y="334169"/>
                      </a:lnTo>
                      <a:lnTo>
                        <a:pt x="955928" y="327819"/>
                      </a:lnTo>
                      <a:lnTo>
                        <a:pt x="962186" y="320675"/>
                      </a:lnTo>
                      <a:close/>
                      <a:moveTo>
                        <a:pt x="520718" y="266700"/>
                      </a:moveTo>
                      <a:lnTo>
                        <a:pt x="529499" y="266700"/>
                      </a:lnTo>
                      <a:lnTo>
                        <a:pt x="537481" y="266700"/>
                      </a:lnTo>
                      <a:lnTo>
                        <a:pt x="545464" y="266700"/>
                      </a:lnTo>
                      <a:lnTo>
                        <a:pt x="554244" y="266700"/>
                      </a:lnTo>
                      <a:lnTo>
                        <a:pt x="562227" y="267500"/>
                      </a:lnTo>
                      <a:lnTo>
                        <a:pt x="570209" y="267500"/>
                      </a:lnTo>
                      <a:lnTo>
                        <a:pt x="579788" y="267500"/>
                      </a:lnTo>
                      <a:lnTo>
                        <a:pt x="587770" y="267500"/>
                      </a:lnTo>
                      <a:lnTo>
                        <a:pt x="596551" y="267500"/>
                      </a:lnTo>
                      <a:lnTo>
                        <a:pt x="605331" y="267500"/>
                      </a:lnTo>
                      <a:lnTo>
                        <a:pt x="614112" y="267500"/>
                      </a:lnTo>
                      <a:lnTo>
                        <a:pt x="622094" y="266700"/>
                      </a:lnTo>
                      <a:lnTo>
                        <a:pt x="630077" y="266700"/>
                      </a:lnTo>
                      <a:lnTo>
                        <a:pt x="638857" y="266700"/>
                      </a:lnTo>
                      <a:lnTo>
                        <a:pt x="646840" y="266700"/>
                      </a:lnTo>
                      <a:lnTo>
                        <a:pt x="655620" y="266700"/>
                      </a:lnTo>
                      <a:lnTo>
                        <a:pt x="656419" y="290700"/>
                      </a:lnTo>
                      <a:lnTo>
                        <a:pt x="658015" y="315500"/>
                      </a:lnTo>
                      <a:lnTo>
                        <a:pt x="658813" y="341100"/>
                      </a:lnTo>
                      <a:lnTo>
                        <a:pt x="658813" y="368300"/>
                      </a:lnTo>
                      <a:lnTo>
                        <a:pt x="517525" y="368300"/>
                      </a:lnTo>
                      <a:lnTo>
                        <a:pt x="517525" y="341100"/>
                      </a:lnTo>
                      <a:lnTo>
                        <a:pt x="518323" y="315500"/>
                      </a:lnTo>
                      <a:lnTo>
                        <a:pt x="519920" y="290700"/>
                      </a:lnTo>
                      <a:close/>
                      <a:moveTo>
                        <a:pt x="772319" y="263525"/>
                      </a:moveTo>
                      <a:lnTo>
                        <a:pt x="776288" y="288734"/>
                      </a:lnTo>
                      <a:lnTo>
                        <a:pt x="778669" y="315518"/>
                      </a:lnTo>
                      <a:lnTo>
                        <a:pt x="780256" y="341515"/>
                      </a:lnTo>
                      <a:lnTo>
                        <a:pt x="781050" y="368300"/>
                      </a:lnTo>
                      <a:lnTo>
                        <a:pt x="676275" y="368300"/>
                      </a:lnTo>
                      <a:lnTo>
                        <a:pt x="676275" y="342303"/>
                      </a:lnTo>
                      <a:lnTo>
                        <a:pt x="675481" y="317094"/>
                      </a:lnTo>
                      <a:lnTo>
                        <a:pt x="674688" y="291885"/>
                      </a:lnTo>
                      <a:lnTo>
                        <a:pt x="673100" y="267464"/>
                      </a:lnTo>
                      <a:lnTo>
                        <a:pt x="686594" y="267464"/>
                      </a:lnTo>
                      <a:lnTo>
                        <a:pt x="699294" y="267464"/>
                      </a:lnTo>
                      <a:lnTo>
                        <a:pt x="711200" y="266676"/>
                      </a:lnTo>
                      <a:lnTo>
                        <a:pt x="723900" y="266676"/>
                      </a:lnTo>
                      <a:lnTo>
                        <a:pt x="735806" y="265100"/>
                      </a:lnTo>
                      <a:lnTo>
                        <a:pt x="748506" y="264313"/>
                      </a:lnTo>
                      <a:lnTo>
                        <a:pt x="760413" y="264313"/>
                      </a:lnTo>
                      <a:close/>
                      <a:moveTo>
                        <a:pt x="404882" y="263525"/>
                      </a:moveTo>
                      <a:lnTo>
                        <a:pt x="416875" y="264313"/>
                      </a:lnTo>
                      <a:lnTo>
                        <a:pt x="429668" y="264313"/>
                      </a:lnTo>
                      <a:lnTo>
                        <a:pt x="441661" y="265100"/>
                      </a:lnTo>
                      <a:lnTo>
                        <a:pt x="454454" y="266676"/>
                      </a:lnTo>
                      <a:lnTo>
                        <a:pt x="466447" y="266676"/>
                      </a:lnTo>
                      <a:lnTo>
                        <a:pt x="479240" y="267464"/>
                      </a:lnTo>
                      <a:lnTo>
                        <a:pt x="492032" y="267464"/>
                      </a:lnTo>
                      <a:lnTo>
                        <a:pt x="504825" y="267464"/>
                      </a:lnTo>
                      <a:lnTo>
                        <a:pt x="504026" y="292673"/>
                      </a:lnTo>
                      <a:lnTo>
                        <a:pt x="503226" y="317094"/>
                      </a:lnTo>
                      <a:lnTo>
                        <a:pt x="502426" y="342303"/>
                      </a:lnTo>
                      <a:lnTo>
                        <a:pt x="502426" y="368300"/>
                      </a:lnTo>
                      <a:lnTo>
                        <a:pt x="395287" y="368300"/>
                      </a:lnTo>
                      <a:lnTo>
                        <a:pt x="396087" y="341515"/>
                      </a:lnTo>
                      <a:lnTo>
                        <a:pt x="398485" y="315518"/>
                      </a:lnTo>
                      <a:lnTo>
                        <a:pt x="400884" y="288734"/>
                      </a:lnTo>
                      <a:close/>
                      <a:moveTo>
                        <a:pt x="865188" y="257175"/>
                      </a:moveTo>
                      <a:lnTo>
                        <a:pt x="869950" y="282575"/>
                      </a:lnTo>
                      <a:lnTo>
                        <a:pt x="874713" y="308769"/>
                      </a:lnTo>
                      <a:lnTo>
                        <a:pt x="877888" y="334962"/>
                      </a:lnTo>
                      <a:lnTo>
                        <a:pt x="879475" y="362744"/>
                      </a:lnTo>
                      <a:lnTo>
                        <a:pt x="878681" y="363537"/>
                      </a:lnTo>
                      <a:lnTo>
                        <a:pt x="877094" y="365125"/>
                      </a:lnTo>
                      <a:lnTo>
                        <a:pt x="875506" y="365919"/>
                      </a:lnTo>
                      <a:lnTo>
                        <a:pt x="873919" y="368300"/>
                      </a:lnTo>
                      <a:lnTo>
                        <a:pt x="797719" y="368300"/>
                      </a:lnTo>
                      <a:lnTo>
                        <a:pt x="796925" y="340519"/>
                      </a:lnTo>
                      <a:lnTo>
                        <a:pt x="795337" y="314325"/>
                      </a:lnTo>
                      <a:lnTo>
                        <a:pt x="792162" y="287337"/>
                      </a:lnTo>
                      <a:lnTo>
                        <a:pt x="788987" y="261937"/>
                      </a:lnTo>
                      <a:lnTo>
                        <a:pt x="797719" y="261937"/>
                      </a:lnTo>
                      <a:lnTo>
                        <a:pt x="808037" y="261144"/>
                      </a:lnTo>
                      <a:lnTo>
                        <a:pt x="817562" y="261144"/>
                      </a:lnTo>
                      <a:lnTo>
                        <a:pt x="827087" y="260350"/>
                      </a:lnTo>
                      <a:lnTo>
                        <a:pt x="836613" y="259556"/>
                      </a:lnTo>
                      <a:lnTo>
                        <a:pt x="846138" y="257969"/>
                      </a:lnTo>
                      <a:lnTo>
                        <a:pt x="855663" y="257969"/>
                      </a:lnTo>
                      <a:close/>
                      <a:moveTo>
                        <a:pt x="311150" y="257175"/>
                      </a:moveTo>
                      <a:lnTo>
                        <a:pt x="320675" y="257969"/>
                      </a:lnTo>
                      <a:lnTo>
                        <a:pt x="329406" y="257969"/>
                      </a:lnTo>
                      <a:lnTo>
                        <a:pt x="339725" y="259556"/>
                      </a:lnTo>
                      <a:lnTo>
                        <a:pt x="348456" y="260350"/>
                      </a:lnTo>
                      <a:lnTo>
                        <a:pt x="358775" y="261144"/>
                      </a:lnTo>
                      <a:lnTo>
                        <a:pt x="368300" y="261144"/>
                      </a:lnTo>
                      <a:lnTo>
                        <a:pt x="377825" y="261937"/>
                      </a:lnTo>
                      <a:lnTo>
                        <a:pt x="387350" y="261937"/>
                      </a:lnTo>
                      <a:lnTo>
                        <a:pt x="383381" y="287337"/>
                      </a:lnTo>
                      <a:lnTo>
                        <a:pt x="381000" y="314325"/>
                      </a:lnTo>
                      <a:lnTo>
                        <a:pt x="378619" y="340519"/>
                      </a:lnTo>
                      <a:lnTo>
                        <a:pt x="377825" y="368300"/>
                      </a:lnTo>
                      <a:lnTo>
                        <a:pt x="296862" y="368300"/>
                      </a:lnTo>
                      <a:lnTo>
                        <a:pt x="297656" y="339725"/>
                      </a:lnTo>
                      <a:lnTo>
                        <a:pt x="300037" y="311150"/>
                      </a:lnTo>
                      <a:lnTo>
                        <a:pt x="304800" y="284162"/>
                      </a:lnTo>
                      <a:close/>
                      <a:moveTo>
                        <a:pt x="951780" y="249238"/>
                      </a:moveTo>
                      <a:lnTo>
                        <a:pt x="953351" y="255588"/>
                      </a:lnTo>
                      <a:lnTo>
                        <a:pt x="955708" y="261144"/>
                      </a:lnTo>
                      <a:lnTo>
                        <a:pt x="957279" y="267494"/>
                      </a:lnTo>
                      <a:lnTo>
                        <a:pt x="958850" y="273844"/>
                      </a:lnTo>
                      <a:lnTo>
                        <a:pt x="951780" y="282576"/>
                      </a:lnTo>
                      <a:lnTo>
                        <a:pt x="944710" y="292101"/>
                      </a:lnTo>
                      <a:lnTo>
                        <a:pt x="937640" y="300832"/>
                      </a:lnTo>
                      <a:lnTo>
                        <a:pt x="929784" y="309563"/>
                      </a:lnTo>
                      <a:lnTo>
                        <a:pt x="921929" y="318294"/>
                      </a:lnTo>
                      <a:lnTo>
                        <a:pt x="914073" y="327820"/>
                      </a:lnTo>
                      <a:lnTo>
                        <a:pt x="905432" y="336551"/>
                      </a:lnTo>
                      <a:lnTo>
                        <a:pt x="896790" y="346076"/>
                      </a:lnTo>
                      <a:lnTo>
                        <a:pt x="894434" y="323057"/>
                      </a:lnTo>
                      <a:lnTo>
                        <a:pt x="892077" y="300038"/>
                      </a:lnTo>
                      <a:lnTo>
                        <a:pt x="887364" y="277813"/>
                      </a:lnTo>
                      <a:lnTo>
                        <a:pt x="882650" y="255588"/>
                      </a:lnTo>
                      <a:lnTo>
                        <a:pt x="892077" y="254794"/>
                      </a:lnTo>
                      <a:lnTo>
                        <a:pt x="899933" y="254000"/>
                      </a:lnTo>
                      <a:lnTo>
                        <a:pt x="909360" y="252413"/>
                      </a:lnTo>
                      <a:lnTo>
                        <a:pt x="917215" y="251619"/>
                      </a:lnTo>
                      <a:lnTo>
                        <a:pt x="926642" y="251619"/>
                      </a:lnTo>
                      <a:lnTo>
                        <a:pt x="934498" y="250825"/>
                      </a:lnTo>
                      <a:lnTo>
                        <a:pt x="943924" y="250032"/>
                      </a:lnTo>
                      <a:close/>
                      <a:moveTo>
                        <a:pt x="223229" y="249238"/>
                      </a:moveTo>
                      <a:lnTo>
                        <a:pt x="232037" y="250032"/>
                      </a:lnTo>
                      <a:lnTo>
                        <a:pt x="240844" y="250825"/>
                      </a:lnTo>
                      <a:lnTo>
                        <a:pt x="249651" y="251619"/>
                      </a:lnTo>
                      <a:lnTo>
                        <a:pt x="258458" y="251619"/>
                      </a:lnTo>
                      <a:lnTo>
                        <a:pt x="267265" y="252413"/>
                      </a:lnTo>
                      <a:lnTo>
                        <a:pt x="276073" y="254000"/>
                      </a:lnTo>
                      <a:lnTo>
                        <a:pt x="284880" y="254794"/>
                      </a:lnTo>
                      <a:lnTo>
                        <a:pt x="293687" y="255588"/>
                      </a:lnTo>
                      <a:lnTo>
                        <a:pt x="287282" y="282576"/>
                      </a:lnTo>
                      <a:lnTo>
                        <a:pt x="283278" y="310357"/>
                      </a:lnTo>
                      <a:lnTo>
                        <a:pt x="280876" y="338932"/>
                      </a:lnTo>
                      <a:lnTo>
                        <a:pt x="279275" y="368301"/>
                      </a:lnTo>
                      <a:lnTo>
                        <a:pt x="201612" y="368301"/>
                      </a:lnTo>
                      <a:lnTo>
                        <a:pt x="203213" y="336551"/>
                      </a:lnTo>
                      <a:lnTo>
                        <a:pt x="208017" y="306388"/>
                      </a:lnTo>
                      <a:lnTo>
                        <a:pt x="214422" y="277813"/>
                      </a:lnTo>
                      <a:close/>
                      <a:moveTo>
                        <a:pt x="530225" y="173038"/>
                      </a:moveTo>
                      <a:lnTo>
                        <a:pt x="537369" y="173038"/>
                      </a:lnTo>
                      <a:lnTo>
                        <a:pt x="544512" y="173832"/>
                      </a:lnTo>
                      <a:lnTo>
                        <a:pt x="551656" y="173832"/>
                      </a:lnTo>
                      <a:lnTo>
                        <a:pt x="558800" y="173832"/>
                      </a:lnTo>
                      <a:lnTo>
                        <a:pt x="566737" y="173832"/>
                      </a:lnTo>
                      <a:lnTo>
                        <a:pt x="573881" y="173832"/>
                      </a:lnTo>
                      <a:lnTo>
                        <a:pt x="581025" y="173832"/>
                      </a:lnTo>
                      <a:lnTo>
                        <a:pt x="588169" y="173832"/>
                      </a:lnTo>
                      <a:lnTo>
                        <a:pt x="596106" y="173832"/>
                      </a:lnTo>
                      <a:lnTo>
                        <a:pt x="603250" y="173832"/>
                      </a:lnTo>
                      <a:lnTo>
                        <a:pt x="610394" y="173832"/>
                      </a:lnTo>
                      <a:lnTo>
                        <a:pt x="617538" y="173832"/>
                      </a:lnTo>
                      <a:lnTo>
                        <a:pt x="624681" y="173832"/>
                      </a:lnTo>
                      <a:lnTo>
                        <a:pt x="632619" y="173832"/>
                      </a:lnTo>
                      <a:lnTo>
                        <a:pt x="639763" y="173038"/>
                      </a:lnTo>
                      <a:lnTo>
                        <a:pt x="646906" y="173038"/>
                      </a:lnTo>
                      <a:lnTo>
                        <a:pt x="648494" y="191294"/>
                      </a:lnTo>
                      <a:lnTo>
                        <a:pt x="650875" y="209551"/>
                      </a:lnTo>
                      <a:lnTo>
                        <a:pt x="652463" y="230188"/>
                      </a:lnTo>
                      <a:lnTo>
                        <a:pt x="654050" y="250032"/>
                      </a:lnTo>
                      <a:lnTo>
                        <a:pt x="646113" y="250032"/>
                      </a:lnTo>
                      <a:lnTo>
                        <a:pt x="638175" y="250826"/>
                      </a:lnTo>
                      <a:lnTo>
                        <a:pt x="629444" y="250826"/>
                      </a:lnTo>
                      <a:lnTo>
                        <a:pt x="621506" y="250826"/>
                      </a:lnTo>
                      <a:lnTo>
                        <a:pt x="612775" y="250826"/>
                      </a:lnTo>
                      <a:lnTo>
                        <a:pt x="604838" y="250826"/>
                      </a:lnTo>
                      <a:lnTo>
                        <a:pt x="596900" y="250826"/>
                      </a:lnTo>
                      <a:lnTo>
                        <a:pt x="588169" y="250826"/>
                      </a:lnTo>
                      <a:lnTo>
                        <a:pt x="580231" y="250826"/>
                      </a:lnTo>
                      <a:lnTo>
                        <a:pt x="572294" y="250826"/>
                      </a:lnTo>
                      <a:lnTo>
                        <a:pt x="563562" y="250826"/>
                      </a:lnTo>
                      <a:lnTo>
                        <a:pt x="555625" y="250826"/>
                      </a:lnTo>
                      <a:lnTo>
                        <a:pt x="546894" y="250826"/>
                      </a:lnTo>
                      <a:lnTo>
                        <a:pt x="538956" y="250826"/>
                      </a:lnTo>
                      <a:lnTo>
                        <a:pt x="531019" y="250032"/>
                      </a:lnTo>
                      <a:lnTo>
                        <a:pt x="522287" y="250032"/>
                      </a:lnTo>
                      <a:lnTo>
                        <a:pt x="524669" y="230188"/>
                      </a:lnTo>
                      <a:lnTo>
                        <a:pt x="526256" y="209551"/>
                      </a:lnTo>
                      <a:lnTo>
                        <a:pt x="527844" y="191294"/>
                      </a:lnTo>
                      <a:close/>
                      <a:moveTo>
                        <a:pt x="747870" y="166688"/>
                      </a:moveTo>
                      <a:lnTo>
                        <a:pt x="754172" y="185919"/>
                      </a:lnTo>
                      <a:lnTo>
                        <a:pt x="759686" y="205952"/>
                      </a:lnTo>
                      <a:lnTo>
                        <a:pt x="764412" y="225985"/>
                      </a:lnTo>
                      <a:lnTo>
                        <a:pt x="768350" y="246819"/>
                      </a:lnTo>
                      <a:lnTo>
                        <a:pt x="756535" y="248422"/>
                      </a:lnTo>
                      <a:lnTo>
                        <a:pt x="744719" y="248422"/>
                      </a:lnTo>
                      <a:lnTo>
                        <a:pt x="733692" y="249223"/>
                      </a:lnTo>
                      <a:lnTo>
                        <a:pt x="721876" y="249223"/>
                      </a:lnTo>
                      <a:lnTo>
                        <a:pt x="710061" y="250025"/>
                      </a:lnTo>
                      <a:lnTo>
                        <a:pt x="696670" y="250025"/>
                      </a:lnTo>
                      <a:lnTo>
                        <a:pt x="684855" y="250826"/>
                      </a:lnTo>
                      <a:lnTo>
                        <a:pt x="672252" y="250826"/>
                      </a:lnTo>
                      <a:lnTo>
                        <a:pt x="670676" y="230793"/>
                      </a:lnTo>
                      <a:lnTo>
                        <a:pt x="669101" y="209959"/>
                      </a:lnTo>
                      <a:lnTo>
                        <a:pt x="666738" y="190727"/>
                      </a:lnTo>
                      <a:lnTo>
                        <a:pt x="665162" y="172297"/>
                      </a:lnTo>
                      <a:lnTo>
                        <a:pt x="676190" y="172297"/>
                      </a:lnTo>
                      <a:lnTo>
                        <a:pt x="686430" y="171496"/>
                      </a:lnTo>
                      <a:lnTo>
                        <a:pt x="696670" y="170694"/>
                      </a:lnTo>
                      <a:lnTo>
                        <a:pt x="706910" y="170694"/>
                      </a:lnTo>
                      <a:lnTo>
                        <a:pt x="717150" y="169893"/>
                      </a:lnTo>
                      <a:lnTo>
                        <a:pt x="726602" y="169092"/>
                      </a:lnTo>
                      <a:lnTo>
                        <a:pt x="737630" y="167489"/>
                      </a:lnTo>
                      <a:close/>
                      <a:moveTo>
                        <a:pt x="429099" y="166688"/>
                      </a:moveTo>
                      <a:lnTo>
                        <a:pt x="438481" y="167489"/>
                      </a:lnTo>
                      <a:lnTo>
                        <a:pt x="449428" y="169092"/>
                      </a:lnTo>
                      <a:lnTo>
                        <a:pt x="459593" y="169893"/>
                      </a:lnTo>
                      <a:lnTo>
                        <a:pt x="470539" y="170694"/>
                      </a:lnTo>
                      <a:lnTo>
                        <a:pt x="479922" y="170694"/>
                      </a:lnTo>
                      <a:lnTo>
                        <a:pt x="490869" y="171496"/>
                      </a:lnTo>
                      <a:lnTo>
                        <a:pt x="501815" y="172297"/>
                      </a:lnTo>
                      <a:lnTo>
                        <a:pt x="512762" y="172297"/>
                      </a:lnTo>
                      <a:lnTo>
                        <a:pt x="509635" y="191529"/>
                      </a:lnTo>
                      <a:lnTo>
                        <a:pt x="508071" y="210760"/>
                      </a:lnTo>
                      <a:lnTo>
                        <a:pt x="506507" y="230793"/>
                      </a:lnTo>
                      <a:lnTo>
                        <a:pt x="504161" y="250826"/>
                      </a:lnTo>
                      <a:lnTo>
                        <a:pt x="492433" y="250826"/>
                      </a:lnTo>
                      <a:lnTo>
                        <a:pt x="479922" y="250025"/>
                      </a:lnTo>
                      <a:lnTo>
                        <a:pt x="468194" y="250025"/>
                      </a:lnTo>
                      <a:lnTo>
                        <a:pt x="455683" y="249223"/>
                      </a:lnTo>
                      <a:lnTo>
                        <a:pt x="443955" y="249223"/>
                      </a:lnTo>
                      <a:lnTo>
                        <a:pt x="431444" y="248422"/>
                      </a:lnTo>
                      <a:lnTo>
                        <a:pt x="419716" y="248422"/>
                      </a:lnTo>
                      <a:lnTo>
                        <a:pt x="407987" y="246819"/>
                      </a:lnTo>
                      <a:lnTo>
                        <a:pt x="412679" y="225985"/>
                      </a:lnTo>
                      <a:lnTo>
                        <a:pt x="417370" y="205952"/>
                      </a:lnTo>
                      <a:lnTo>
                        <a:pt x="422843" y="185919"/>
                      </a:lnTo>
                      <a:close/>
                      <a:moveTo>
                        <a:pt x="825500" y="157163"/>
                      </a:moveTo>
                      <a:lnTo>
                        <a:pt x="831056" y="166861"/>
                      </a:lnTo>
                      <a:lnTo>
                        <a:pt x="835819" y="176559"/>
                      </a:lnTo>
                      <a:lnTo>
                        <a:pt x="839788" y="187066"/>
                      </a:lnTo>
                      <a:lnTo>
                        <a:pt x="844550" y="197572"/>
                      </a:lnTo>
                      <a:lnTo>
                        <a:pt x="849313" y="208078"/>
                      </a:lnTo>
                      <a:lnTo>
                        <a:pt x="853281" y="219393"/>
                      </a:lnTo>
                      <a:lnTo>
                        <a:pt x="856456" y="230707"/>
                      </a:lnTo>
                      <a:lnTo>
                        <a:pt x="860425" y="241214"/>
                      </a:lnTo>
                      <a:lnTo>
                        <a:pt x="850900" y="242830"/>
                      </a:lnTo>
                      <a:lnTo>
                        <a:pt x="842169" y="242830"/>
                      </a:lnTo>
                      <a:lnTo>
                        <a:pt x="832644" y="243638"/>
                      </a:lnTo>
                      <a:lnTo>
                        <a:pt x="823913" y="243638"/>
                      </a:lnTo>
                      <a:lnTo>
                        <a:pt x="814388" y="244447"/>
                      </a:lnTo>
                      <a:lnTo>
                        <a:pt x="805656" y="245255"/>
                      </a:lnTo>
                      <a:lnTo>
                        <a:pt x="795338" y="245255"/>
                      </a:lnTo>
                      <a:lnTo>
                        <a:pt x="785813" y="246063"/>
                      </a:lnTo>
                      <a:lnTo>
                        <a:pt x="781844" y="225050"/>
                      </a:lnTo>
                      <a:lnTo>
                        <a:pt x="777081" y="204037"/>
                      </a:lnTo>
                      <a:lnTo>
                        <a:pt x="771525" y="183833"/>
                      </a:lnTo>
                      <a:lnTo>
                        <a:pt x="765175" y="164437"/>
                      </a:lnTo>
                      <a:lnTo>
                        <a:pt x="773113" y="163628"/>
                      </a:lnTo>
                      <a:lnTo>
                        <a:pt x="780256" y="162820"/>
                      </a:lnTo>
                      <a:lnTo>
                        <a:pt x="788194" y="161204"/>
                      </a:lnTo>
                      <a:lnTo>
                        <a:pt x="796131" y="160396"/>
                      </a:lnTo>
                      <a:lnTo>
                        <a:pt x="803275" y="159587"/>
                      </a:lnTo>
                      <a:lnTo>
                        <a:pt x="811213" y="158779"/>
                      </a:lnTo>
                      <a:lnTo>
                        <a:pt x="818356" y="157971"/>
                      </a:lnTo>
                      <a:close/>
                      <a:moveTo>
                        <a:pt x="350837" y="157163"/>
                      </a:moveTo>
                      <a:lnTo>
                        <a:pt x="357981" y="157971"/>
                      </a:lnTo>
                      <a:lnTo>
                        <a:pt x="365125" y="158779"/>
                      </a:lnTo>
                      <a:lnTo>
                        <a:pt x="372268" y="159587"/>
                      </a:lnTo>
                      <a:lnTo>
                        <a:pt x="381000" y="160396"/>
                      </a:lnTo>
                      <a:lnTo>
                        <a:pt x="388143" y="161204"/>
                      </a:lnTo>
                      <a:lnTo>
                        <a:pt x="395287" y="162820"/>
                      </a:lnTo>
                      <a:lnTo>
                        <a:pt x="403225" y="163628"/>
                      </a:lnTo>
                      <a:lnTo>
                        <a:pt x="411162" y="164437"/>
                      </a:lnTo>
                      <a:lnTo>
                        <a:pt x="404812" y="183833"/>
                      </a:lnTo>
                      <a:lnTo>
                        <a:pt x="399256" y="203229"/>
                      </a:lnTo>
                      <a:lnTo>
                        <a:pt x="394493" y="225050"/>
                      </a:lnTo>
                      <a:lnTo>
                        <a:pt x="389731" y="246063"/>
                      </a:lnTo>
                      <a:lnTo>
                        <a:pt x="381000" y="245255"/>
                      </a:lnTo>
                      <a:lnTo>
                        <a:pt x="371475" y="244447"/>
                      </a:lnTo>
                      <a:lnTo>
                        <a:pt x="362743" y="244447"/>
                      </a:lnTo>
                      <a:lnTo>
                        <a:pt x="353218" y="243638"/>
                      </a:lnTo>
                      <a:lnTo>
                        <a:pt x="342900" y="242830"/>
                      </a:lnTo>
                      <a:lnTo>
                        <a:pt x="334168" y="241214"/>
                      </a:lnTo>
                      <a:lnTo>
                        <a:pt x="324643" y="241214"/>
                      </a:lnTo>
                      <a:lnTo>
                        <a:pt x="315912" y="240406"/>
                      </a:lnTo>
                      <a:lnTo>
                        <a:pt x="319087" y="229899"/>
                      </a:lnTo>
                      <a:lnTo>
                        <a:pt x="323056" y="218585"/>
                      </a:lnTo>
                      <a:lnTo>
                        <a:pt x="327025" y="208078"/>
                      </a:lnTo>
                      <a:lnTo>
                        <a:pt x="330993" y="196764"/>
                      </a:lnTo>
                      <a:lnTo>
                        <a:pt x="335756" y="187066"/>
                      </a:lnTo>
                      <a:lnTo>
                        <a:pt x="340518" y="176559"/>
                      </a:lnTo>
                      <a:lnTo>
                        <a:pt x="345281" y="166861"/>
                      </a:lnTo>
                      <a:close/>
                      <a:moveTo>
                        <a:pt x="895731" y="144463"/>
                      </a:moveTo>
                      <a:lnTo>
                        <a:pt x="902820" y="154149"/>
                      </a:lnTo>
                      <a:lnTo>
                        <a:pt x="909908" y="164643"/>
                      </a:lnTo>
                      <a:lnTo>
                        <a:pt x="916209" y="175944"/>
                      </a:lnTo>
                      <a:lnTo>
                        <a:pt x="922510" y="187245"/>
                      </a:lnTo>
                      <a:lnTo>
                        <a:pt x="928810" y="197738"/>
                      </a:lnTo>
                      <a:lnTo>
                        <a:pt x="934323" y="209039"/>
                      </a:lnTo>
                      <a:lnTo>
                        <a:pt x="939837" y="221147"/>
                      </a:lnTo>
                      <a:lnTo>
                        <a:pt x="944562" y="233255"/>
                      </a:lnTo>
                      <a:lnTo>
                        <a:pt x="936686" y="234062"/>
                      </a:lnTo>
                      <a:lnTo>
                        <a:pt x="928023" y="234870"/>
                      </a:lnTo>
                      <a:lnTo>
                        <a:pt x="920147" y="236484"/>
                      </a:lnTo>
                      <a:lnTo>
                        <a:pt x="910696" y="236484"/>
                      </a:lnTo>
                      <a:lnTo>
                        <a:pt x="902820" y="237291"/>
                      </a:lnTo>
                      <a:lnTo>
                        <a:pt x="894944" y="238098"/>
                      </a:lnTo>
                      <a:lnTo>
                        <a:pt x="885492" y="238906"/>
                      </a:lnTo>
                      <a:lnTo>
                        <a:pt x="877617" y="239713"/>
                      </a:lnTo>
                      <a:lnTo>
                        <a:pt x="873679" y="228412"/>
                      </a:lnTo>
                      <a:lnTo>
                        <a:pt x="869741" y="217918"/>
                      </a:lnTo>
                      <a:lnTo>
                        <a:pt x="866590" y="206618"/>
                      </a:lnTo>
                      <a:lnTo>
                        <a:pt x="861865" y="195317"/>
                      </a:lnTo>
                      <a:lnTo>
                        <a:pt x="857139" y="184823"/>
                      </a:lnTo>
                      <a:lnTo>
                        <a:pt x="853201" y="175137"/>
                      </a:lnTo>
                      <a:lnTo>
                        <a:pt x="848475" y="164643"/>
                      </a:lnTo>
                      <a:lnTo>
                        <a:pt x="842962" y="154149"/>
                      </a:lnTo>
                      <a:lnTo>
                        <a:pt x="849263" y="153342"/>
                      </a:lnTo>
                      <a:lnTo>
                        <a:pt x="856351" y="151728"/>
                      </a:lnTo>
                      <a:lnTo>
                        <a:pt x="862652" y="150921"/>
                      </a:lnTo>
                      <a:lnTo>
                        <a:pt x="869741" y="148499"/>
                      </a:lnTo>
                      <a:lnTo>
                        <a:pt x="876829" y="147692"/>
                      </a:lnTo>
                      <a:lnTo>
                        <a:pt x="883130" y="146884"/>
                      </a:lnTo>
                      <a:lnTo>
                        <a:pt x="889430" y="145270"/>
                      </a:lnTo>
                      <a:close/>
                      <a:moveTo>
                        <a:pt x="279781" y="144463"/>
                      </a:moveTo>
                      <a:lnTo>
                        <a:pt x="286180" y="145270"/>
                      </a:lnTo>
                      <a:lnTo>
                        <a:pt x="292580" y="146884"/>
                      </a:lnTo>
                      <a:lnTo>
                        <a:pt x="298979" y="147692"/>
                      </a:lnTo>
                      <a:lnTo>
                        <a:pt x="305378" y="148499"/>
                      </a:lnTo>
                      <a:lnTo>
                        <a:pt x="312578" y="150921"/>
                      </a:lnTo>
                      <a:lnTo>
                        <a:pt x="318977" y="151728"/>
                      </a:lnTo>
                      <a:lnTo>
                        <a:pt x="326976" y="153342"/>
                      </a:lnTo>
                      <a:lnTo>
                        <a:pt x="333375" y="154149"/>
                      </a:lnTo>
                      <a:lnTo>
                        <a:pt x="327776" y="164643"/>
                      </a:lnTo>
                      <a:lnTo>
                        <a:pt x="322976" y="175137"/>
                      </a:lnTo>
                      <a:lnTo>
                        <a:pt x="318177" y="184823"/>
                      </a:lnTo>
                      <a:lnTo>
                        <a:pt x="313377" y="195317"/>
                      </a:lnTo>
                      <a:lnTo>
                        <a:pt x="309378" y="206618"/>
                      </a:lnTo>
                      <a:lnTo>
                        <a:pt x="305378" y="217918"/>
                      </a:lnTo>
                      <a:lnTo>
                        <a:pt x="301379" y="228412"/>
                      </a:lnTo>
                      <a:lnTo>
                        <a:pt x="298179" y="239713"/>
                      </a:lnTo>
                      <a:lnTo>
                        <a:pt x="290180" y="238906"/>
                      </a:lnTo>
                      <a:lnTo>
                        <a:pt x="280581" y="238098"/>
                      </a:lnTo>
                      <a:lnTo>
                        <a:pt x="272582" y="237291"/>
                      </a:lnTo>
                      <a:lnTo>
                        <a:pt x="263783" y="236484"/>
                      </a:lnTo>
                      <a:lnTo>
                        <a:pt x="254984" y="234870"/>
                      </a:lnTo>
                      <a:lnTo>
                        <a:pt x="246185" y="234062"/>
                      </a:lnTo>
                      <a:lnTo>
                        <a:pt x="238186" y="233255"/>
                      </a:lnTo>
                      <a:lnTo>
                        <a:pt x="230187" y="232448"/>
                      </a:lnTo>
                      <a:lnTo>
                        <a:pt x="234186" y="220340"/>
                      </a:lnTo>
                      <a:lnTo>
                        <a:pt x="239786" y="209039"/>
                      </a:lnTo>
                      <a:lnTo>
                        <a:pt x="245385" y="197738"/>
                      </a:lnTo>
                      <a:lnTo>
                        <a:pt x="251784" y="187245"/>
                      </a:lnTo>
                      <a:lnTo>
                        <a:pt x="258184" y="175944"/>
                      </a:lnTo>
                      <a:lnTo>
                        <a:pt x="264583" y="164643"/>
                      </a:lnTo>
                      <a:lnTo>
                        <a:pt x="272582" y="154149"/>
                      </a:lnTo>
                      <a:close/>
                      <a:moveTo>
                        <a:pt x="674687" y="15875"/>
                      </a:moveTo>
                      <a:lnTo>
                        <a:pt x="686594" y="21464"/>
                      </a:lnTo>
                      <a:lnTo>
                        <a:pt x="698500" y="27852"/>
                      </a:lnTo>
                      <a:lnTo>
                        <a:pt x="710406" y="34240"/>
                      </a:lnTo>
                      <a:lnTo>
                        <a:pt x="722312" y="41427"/>
                      </a:lnTo>
                      <a:lnTo>
                        <a:pt x="733425" y="50211"/>
                      </a:lnTo>
                      <a:lnTo>
                        <a:pt x="743744" y="58196"/>
                      </a:lnTo>
                      <a:lnTo>
                        <a:pt x="754856" y="68576"/>
                      </a:lnTo>
                      <a:lnTo>
                        <a:pt x="765969" y="78957"/>
                      </a:lnTo>
                      <a:lnTo>
                        <a:pt x="773113" y="86143"/>
                      </a:lnTo>
                      <a:lnTo>
                        <a:pt x="779463" y="93330"/>
                      </a:lnTo>
                      <a:lnTo>
                        <a:pt x="785813" y="100516"/>
                      </a:lnTo>
                      <a:lnTo>
                        <a:pt x="792163" y="109300"/>
                      </a:lnTo>
                      <a:lnTo>
                        <a:pt x="799306" y="117285"/>
                      </a:lnTo>
                      <a:lnTo>
                        <a:pt x="805656" y="125270"/>
                      </a:lnTo>
                      <a:lnTo>
                        <a:pt x="811213" y="134053"/>
                      </a:lnTo>
                      <a:lnTo>
                        <a:pt x="815975" y="142038"/>
                      </a:lnTo>
                      <a:lnTo>
                        <a:pt x="808831" y="142837"/>
                      </a:lnTo>
                      <a:lnTo>
                        <a:pt x="802481" y="143635"/>
                      </a:lnTo>
                      <a:lnTo>
                        <a:pt x="795338" y="144434"/>
                      </a:lnTo>
                      <a:lnTo>
                        <a:pt x="788194" y="146031"/>
                      </a:lnTo>
                      <a:lnTo>
                        <a:pt x="781844" y="146829"/>
                      </a:lnTo>
                      <a:lnTo>
                        <a:pt x="773906" y="147628"/>
                      </a:lnTo>
                      <a:lnTo>
                        <a:pt x="766763" y="148426"/>
                      </a:lnTo>
                      <a:lnTo>
                        <a:pt x="759619" y="149225"/>
                      </a:lnTo>
                      <a:lnTo>
                        <a:pt x="752475" y="130859"/>
                      </a:lnTo>
                      <a:lnTo>
                        <a:pt x="744537" y="113292"/>
                      </a:lnTo>
                      <a:lnTo>
                        <a:pt x="736600" y="97322"/>
                      </a:lnTo>
                      <a:lnTo>
                        <a:pt x="727869" y="81352"/>
                      </a:lnTo>
                      <a:lnTo>
                        <a:pt x="718344" y="66979"/>
                      </a:lnTo>
                      <a:lnTo>
                        <a:pt x="708025" y="52606"/>
                      </a:lnTo>
                      <a:lnTo>
                        <a:pt x="698500" y="40628"/>
                      </a:lnTo>
                      <a:lnTo>
                        <a:pt x="688181" y="28651"/>
                      </a:lnTo>
                      <a:lnTo>
                        <a:pt x="684212" y="25457"/>
                      </a:lnTo>
                      <a:lnTo>
                        <a:pt x="681831" y="22263"/>
                      </a:lnTo>
                      <a:lnTo>
                        <a:pt x="677862" y="19069"/>
                      </a:lnTo>
                      <a:close/>
                      <a:moveTo>
                        <a:pt x="504825" y="15875"/>
                      </a:moveTo>
                      <a:lnTo>
                        <a:pt x="492125" y="27852"/>
                      </a:lnTo>
                      <a:lnTo>
                        <a:pt x="479425" y="40628"/>
                      </a:lnTo>
                      <a:lnTo>
                        <a:pt x="467519" y="55800"/>
                      </a:lnTo>
                      <a:lnTo>
                        <a:pt x="456406" y="70972"/>
                      </a:lnTo>
                      <a:lnTo>
                        <a:pt x="445294" y="89337"/>
                      </a:lnTo>
                      <a:lnTo>
                        <a:pt x="435769" y="107703"/>
                      </a:lnTo>
                      <a:lnTo>
                        <a:pt x="426244" y="128464"/>
                      </a:lnTo>
                      <a:lnTo>
                        <a:pt x="418306" y="149225"/>
                      </a:lnTo>
                      <a:lnTo>
                        <a:pt x="411162" y="148426"/>
                      </a:lnTo>
                      <a:lnTo>
                        <a:pt x="403225" y="147628"/>
                      </a:lnTo>
                      <a:lnTo>
                        <a:pt x="396081" y="146829"/>
                      </a:lnTo>
                      <a:lnTo>
                        <a:pt x="389731" y="146031"/>
                      </a:lnTo>
                      <a:lnTo>
                        <a:pt x="382587" y="144434"/>
                      </a:lnTo>
                      <a:lnTo>
                        <a:pt x="375443" y="143635"/>
                      </a:lnTo>
                      <a:lnTo>
                        <a:pt x="367506" y="142837"/>
                      </a:lnTo>
                      <a:lnTo>
                        <a:pt x="360362" y="142038"/>
                      </a:lnTo>
                      <a:lnTo>
                        <a:pt x="365918" y="134053"/>
                      </a:lnTo>
                      <a:lnTo>
                        <a:pt x="371475" y="125270"/>
                      </a:lnTo>
                      <a:lnTo>
                        <a:pt x="377825" y="117285"/>
                      </a:lnTo>
                      <a:lnTo>
                        <a:pt x="384175" y="109300"/>
                      </a:lnTo>
                      <a:lnTo>
                        <a:pt x="390525" y="100516"/>
                      </a:lnTo>
                      <a:lnTo>
                        <a:pt x="396875" y="93330"/>
                      </a:lnTo>
                      <a:lnTo>
                        <a:pt x="403225" y="86143"/>
                      </a:lnTo>
                      <a:lnTo>
                        <a:pt x="411162" y="78957"/>
                      </a:lnTo>
                      <a:lnTo>
                        <a:pt x="421481" y="68576"/>
                      </a:lnTo>
                      <a:lnTo>
                        <a:pt x="432594" y="58196"/>
                      </a:lnTo>
                      <a:lnTo>
                        <a:pt x="443706" y="50211"/>
                      </a:lnTo>
                      <a:lnTo>
                        <a:pt x="455612" y="41427"/>
                      </a:lnTo>
                      <a:lnTo>
                        <a:pt x="467519" y="33442"/>
                      </a:lnTo>
                      <a:lnTo>
                        <a:pt x="480219" y="27054"/>
                      </a:lnTo>
                      <a:lnTo>
                        <a:pt x="492125" y="21464"/>
                      </a:lnTo>
                      <a:close/>
                      <a:moveTo>
                        <a:pt x="944898" y="9525"/>
                      </a:moveTo>
                      <a:lnTo>
                        <a:pt x="963214" y="9525"/>
                      </a:lnTo>
                      <a:lnTo>
                        <a:pt x="979938" y="10321"/>
                      </a:lnTo>
                      <a:lnTo>
                        <a:pt x="995069" y="12708"/>
                      </a:lnTo>
                      <a:lnTo>
                        <a:pt x="1010200" y="15095"/>
                      </a:lnTo>
                      <a:lnTo>
                        <a:pt x="1022942" y="19870"/>
                      </a:lnTo>
                      <a:lnTo>
                        <a:pt x="1034887" y="24645"/>
                      </a:lnTo>
                      <a:lnTo>
                        <a:pt x="1046036" y="31011"/>
                      </a:lnTo>
                      <a:lnTo>
                        <a:pt x="1055593" y="37378"/>
                      </a:lnTo>
                      <a:lnTo>
                        <a:pt x="1064353" y="45336"/>
                      </a:lnTo>
                      <a:lnTo>
                        <a:pt x="1071520" y="54885"/>
                      </a:lnTo>
                      <a:lnTo>
                        <a:pt x="1077095" y="64435"/>
                      </a:lnTo>
                      <a:lnTo>
                        <a:pt x="1083466" y="87512"/>
                      </a:lnTo>
                      <a:lnTo>
                        <a:pt x="1084262" y="113774"/>
                      </a:lnTo>
                      <a:lnTo>
                        <a:pt x="1078688" y="143218"/>
                      </a:lnTo>
                      <a:lnTo>
                        <a:pt x="1067538" y="175845"/>
                      </a:lnTo>
                      <a:lnTo>
                        <a:pt x="1050018" y="208473"/>
                      </a:lnTo>
                      <a:lnTo>
                        <a:pt x="1028516" y="244283"/>
                      </a:lnTo>
                      <a:lnTo>
                        <a:pt x="1001440" y="280890"/>
                      </a:lnTo>
                      <a:lnTo>
                        <a:pt x="969585" y="319088"/>
                      </a:lnTo>
                      <a:lnTo>
                        <a:pt x="967992" y="307151"/>
                      </a:lnTo>
                      <a:lnTo>
                        <a:pt x="965603" y="295214"/>
                      </a:lnTo>
                      <a:lnTo>
                        <a:pt x="963214" y="284869"/>
                      </a:lnTo>
                      <a:lnTo>
                        <a:pt x="960029" y="272932"/>
                      </a:lnTo>
                      <a:lnTo>
                        <a:pt x="980734" y="243488"/>
                      </a:lnTo>
                      <a:lnTo>
                        <a:pt x="998254" y="214839"/>
                      </a:lnTo>
                      <a:lnTo>
                        <a:pt x="1010996" y="188578"/>
                      </a:lnTo>
                      <a:lnTo>
                        <a:pt x="1021349" y="162317"/>
                      </a:lnTo>
                      <a:lnTo>
                        <a:pt x="1027720" y="137647"/>
                      </a:lnTo>
                      <a:lnTo>
                        <a:pt x="1029313" y="115365"/>
                      </a:lnTo>
                      <a:lnTo>
                        <a:pt x="1027720" y="94675"/>
                      </a:lnTo>
                      <a:lnTo>
                        <a:pt x="1021349" y="75576"/>
                      </a:lnTo>
                      <a:lnTo>
                        <a:pt x="1016571" y="66822"/>
                      </a:lnTo>
                      <a:lnTo>
                        <a:pt x="1010996" y="58864"/>
                      </a:lnTo>
                      <a:lnTo>
                        <a:pt x="1004625" y="51702"/>
                      </a:lnTo>
                      <a:lnTo>
                        <a:pt x="995865" y="45336"/>
                      </a:lnTo>
                      <a:lnTo>
                        <a:pt x="987902" y="38969"/>
                      </a:lnTo>
                      <a:lnTo>
                        <a:pt x="978345" y="34194"/>
                      </a:lnTo>
                      <a:lnTo>
                        <a:pt x="968789" y="30215"/>
                      </a:lnTo>
                      <a:lnTo>
                        <a:pt x="957639" y="26237"/>
                      </a:lnTo>
                      <a:lnTo>
                        <a:pt x="945694" y="23053"/>
                      </a:lnTo>
                      <a:lnTo>
                        <a:pt x="932952" y="21462"/>
                      </a:lnTo>
                      <a:lnTo>
                        <a:pt x="920210" y="19870"/>
                      </a:lnTo>
                      <a:lnTo>
                        <a:pt x="905079" y="19870"/>
                      </a:lnTo>
                      <a:lnTo>
                        <a:pt x="890744" y="19870"/>
                      </a:lnTo>
                      <a:lnTo>
                        <a:pt x="874817" y="19870"/>
                      </a:lnTo>
                      <a:lnTo>
                        <a:pt x="859686" y="21462"/>
                      </a:lnTo>
                      <a:lnTo>
                        <a:pt x="842962" y="23053"/>
                      </a:lnTo>
                      <a:lnTo>
                        <a:pt x="865261" y="19074"/>
                      </a:lnTo>
                      <a:lnTo>
                        <a:pt x="885966" y="15095"/>
                      </a:lnTo>
                      <a:lnTo>
                        <a:pt x="907468" y="12708"/>
                      </a:lnTo>
                      <a:lnTo>
                        <a:pt x="926581" y="10321"/>
                      </a:lnTo>
                      <a:close/>
                      <a:moveTo>
                        <a:pt x="692150" y="4763"/>
                      </a:moveTo>
                      <a:lnTo>
                        <a:pt x="705644" y="9497"/>
                      </a:lnTo>
                      <a:lnTo>
                        <a:pt x="719932" y="14232"/>
                      </a:lnTo>
                      <a:lnTo>
                        <a:pt x="734219" y="19755"/>
                      </a:lnTo>
                      <a:lnTo>
                        <a:pt x="746919" y="25278"/>
                      </a:lnTo>
                      <a:lnTo>
                        <a:pt x="760413" y="31591"/>
                      </a:lnTo>
                      <a:lnTo>
                        <a:pt x="773113" y="37903"/>
                      </a:lnTo>
                      <a:lnTo>
                        <a:pt x="785019" y="45005"/>
                      </a:lnTo>
                      <a:lnTo>
                        <a:pt x="797719" y="52895"/>
                      </a:lnTo>
                      <a:lnTo>
                        <a:pt x="809626" y="61575"/>
                      </a:lnTo>
                      <a:lnTo>
                        <a:pt x="821532" y="69465"/>
                      </a:lnTo>
                      <a:lnTo>
                        <a:pt x="832644" y="78934"/>
                      </a:lnTo>
                      <a:lnTo>
                        <a:pt x="843757" y="87613"/>
                      </a:lnTo>
                      <a:lnTo>
                        <a:pt x="854869" y="97871"/>
                      </a:lnTo>
                      <a:lnTo>
                        <a:pt x="865188" y="108129"/>
                      </a:lnTo>
                      <a:lnTo>
                        <a:pt x="874713" y="117597"/>
                      </a:lnTo>
                      <a:lnTo>
                        <a:pt x="884238" y="128644"/>
                      </a:lnTo>
                      <a:lnTo>
                        <a:pt x="877888" y="129433"/>
                      </a:lnTo>
                      <a:lnTo>
                        <a:pt x="871538" y="131011"/>
                      </a:lnTo>
                      <a:lnTo>
                        <a:pt x="865982" y="132590"/>
                      </a:lnTo>
                      <a:lnTo>
                        <a:pt x="859632" y="133379"/>
                      </a:lnTo>
                      <a:lnTo>
                        <a:pt x="853282" y="134957"/>
                      </a:lnTo>
                      <a:lnTo>
                        <a:pt x="846138" y="135746"/>
                      </a:lnTo>
                      <a:lnTo>
                        <a:pt x="839788" y="136535"/>
                      </a:lnTo>
                      <a:lnTo>
                        <a:pt x="833438" y="138113"/>
                      </a:lnTo>
                      <a:lnTo>
                        <a:pt x="827088" y="127855"/>
                      </a:lnTo>
                      <a:lnTo>
                        <a:pt x="821532" y="118387"/>
                      </a:lnTo>
                      <a:lnTo>
                        <a:pt x="815182" y="108918"/>
                      </a:lnTo>
                      <a:lnTo>
                        <a:pt x="808038" y="99449"/>
                      </a:lnTo>
                      <a:lnTo>
                        <a:pt x="800894" y="90770"/>
                      </a:lnTo>
                      <a:lnTo>
                        <a:pt x="793751" y="82090"/>
                      </a:lnTo>
                      <a:lnTo>
                        <a:pt x="785813" y="74200"/>
                      </a:lnTo>
                      <a:lnTo>
                        <a:pt x="777875" y="66309"/>
                      </a:lnTo>
                      <a:lnTo>
                        <a:pt x="767557" y="56051"/>
                      </a:lnTo>
                      <a:lnTo>
                        <a:pt x="758032" y="48161"/>
                      </a:lnTo>
                      <a:lnTo>
                        <a:pt x="746919" y="38692"/>
                      </a:lnTo>
                      <a:lnTo>
                        <a:pt x="736600" y="31591"/>
                      </a:lnTo>
                      <a:lnTo>
                        <a:pt x="725488" y="24489"/>
                      </a:lnTo>
                      <a:lnTo>
                        <a:pt x="714375" y="16599"/>
                      </a:lnTo>
                      <a:lnTo>
                        <a:pt x="702469" y="10286"/>
                      </a:lnTo>
                      <a:close/>
                      <a:moveTo>
                        <a:pt x="619125" y="4763"/>
                      </a:moveTo>
                      <a:lnTo>
                        <a:pt x="626362" y="7921"/>
                      </a:lnTo>
                      <a:lnTo>
                        <a:pt x="633598" y="10290"/>
                      </a:lnTo>
                      <a:lnTo>
                        <a:pt x="640835" y="14238"/>
                      </a:lnTo>
                      <a:lnTo>
                        <a:pt x="647267" y="18976"/>
                      </a:lnTo>
                      <a:lnTo>
                        <a:pt x="655308" y="22924"/>
                      </a:lnTo>
                      <a:lnTo>
                        <a:pt x="661740" y="28451"/>
                      </a:lnTo>
                      <a:lnTo>
                        <a:pt x="668977" y="34768"/>
                      </a:lnTo>
                      <a:lnTo>
                        <a:pt x="675409" y="41084"/>
                      </a:lnTo>
                      <a:lnTo>
                        <a:pt x="685862" y="51349"/>
                      </a:lnTo>
                      <a:lnTo>
                        <a:pt x="694707" y="63193"/>
                      </a:lnTo>
                      <a:lnTo>
                        <a:pt x="704355" y="75827"/>
                      </a:lnTo>
                      <a:lnTo>
                        <a:pt x="713200" y="88460"/>
                      </a:lnTo>
                      <a:lnTo>
                        <a:pt x="720437" y="103462"/>
                      </a:lnTo>
                      <a:lnTo>
                        <a:pt x="729281" y="118465"/>
                      </a:lnTo>
                      <a:lnTo>
                        <a:pt x="736518" y="134257"/>
                      </a:lnTo>
                      <a:lnTo>
                        <a:pt x="742950" y="150049"/>
                      </a:lnTo>
                      <a:lnTo>
                        <a:pt x="732497" y="151628"/>
                      </a:lnTo>
                      <a:lnTo>
                        <a:pt x="723653" y="151628"/>
                      </a:lnTo>
                      <a:lnTo>
                        <a:pt x="713200" y="152417"/>
                      </a:lnTo>
                      <a:lnTo>
                        <a:pt x="702747" y="153207"/>
                      </a:lnTo>
                      <a:lnTo>
                        <a:pt x="693099" y="153997"/>
                      </a:lnTo>
                      <a:lnTo>
                        <a:pt x="681842" y="153997"/>
                      </a:lnTo>
                      <a:lnTo>
                        <a:pt x="671389" y="154786"/>
                      </a:lnTo>
                      <a:lnTo>
                        <a:pt x="661740" y="155576"/>
                      </a:lnTo>
                      <a:lnTo>
                        <a:pt x="657720" y="130309"/>
                      </a:lnTo>
                      <a:lnTo>
                        <a:pt x="652896" y="106621"/>
                      </a:lnTo>
                      <a:lnTo>
                        <a:pt x="648071" y="85302"/>
                      </a:lnTo>
                      <a:lnTo>
                        <a:pt x="643247" y="64772"/>
                      </a:lnTo>
                      <a:lnTo>
                        <a:pt x="637619" y="46612"/>
                      </a:lnTo>
                      <a:lnTo>
                        <a:pt x="631990" y="30820"/>
                      </a:lnTo>
                      <a:lnTo>
                        <a:pt x="625558" y="16607"/>
                      </a:lnTo>
                      <a:close/>
                      <a:moveTo>
                        <a:pt x="558800" y="4763"/>
                      </a:moveTo>
                      <a:lnTo>
                        <a:pt x="551565" y="16607"/>
                      </a:lnTo>
                      <a:lnTo>
                        <a:pt x="545133" y="31609"/>
                      </a:lnTo>
                      <a:lnTo>
                        <a:pt x="539506" y="47401"/>
                      </a:lnTo>
                      <a:lnTo>
                        <a:pt x="533878" y="65562"/>
                      </a:lnTo>
                      <a:lnTo>
                        <a:pt x="528251" y="86091"/>
                      </a:lnTo>
                      <a:lnTo>
                        <a:pt x="523427" y="107410"/>
                      </a:lnTo>
                      <a:lnTo>
                        <a:pt x="519408" y="131098"/>
                      </a:lnTo>
                      <a:lnTo>
                        <a:pt x="515388" y="155576"/>
                      </a:lnTo>
                      <a:lnTo>
                        <a:pt x="504937" y="154786"/>
                      </a:lnTo>
                      <a:lnTo>
                        <a:pt x="495290" y="153997"/>
                      </a:lnTo>
                      <a:lnTo>
                        <a:pt x="484035" y="153997"/>
                      </a:lnTo>
                      <a:lnTo>
                        <a:pt x="473584" y="153207"/>
                      </a:lnTo>
                      <a:lnTo>
                        <a:pt x="463936" y="152417"/>
                      </a:lnTo>
                      <a:lnTo>
                        <a:pt x="453485" y="151628"/>
                      </a:lnTo>
                      <a:lnTo>
                        <a:pt x="443034" y="151628"/>
                      </a:lnTo>
                      <a:lnTo>
                        <a:pt x="433387" y="150049"/>
                      </a:lnTo>
                      <a:lnTo>
                        <a:pt x="439819" y="134257"/>
                      </a:lnTo>
                      <a:lnTo>
                        <a:pt x="447054" y="118465"/>
                      </a:lnTo>
                      <a:lnTo>
                        <a:pt x="455093" y="103462"/>
                      </a:lnTo>
                      <a:lnTo>
                        <a:pt x="463936" y="88460"/>
                      </a:lnTo>
                      <a:lnTo>
                        <a:pt x="471976" y="75827"/>
                      </a:lnTo>
                      <a:lnTo>
                        <a:pt x="480819" y="63193"/>
                      </a:lnTo>
                      <a:lnTo>
                        <a:pt x="490466" y="51349"/>
                      </a:lnTo>
                      <a:lnTo>
                        <a:pt x="500917" y="41084"/>
                      </a:lnTo>
                      <a:lnTo>
                        <a:pt x="508153" y="34768"/>
                      </a:lnTo>
                      <a:lnTo>
                        <a:pt x="514584" y="28451"/>
                      </a:lnTo>
                      <a:lnTo>
                        <a:pt x="521819" y="22924"/>
                      </a:lnTo>
                      <a:lnTo>
                        <a:pt x="529055" y="18976"/>
                      </a:lnTo>
                      <a:lnTo>
                        <a:pt x="537094" y="14238"/>
                      </a:lnTo>
                      <a:lnTo>
                        <a:pt x="544330" y="10290"/>
                      </a:lnTo>
                      <a:lnTo>
                        <a:pt x="551565" y="7921"/>
                      </a:lnTo>
                      <a:close/>
                      <a:moveTo>
                        <a:pt x="485775" y="4763"/>
                      </a:moveTo>
                      <a:lnTo>
                        <a:pt x="465138" y="15810"/>
                      </a:lnTo>
                      <a:lnTo>
                        <a:pt x="443706" y="27645"/>
                      </a:lnTo>
                      <a:lnTo>
                        <a:pt x="424656" y="42637"/>
                      </a:lnTo>
                      <a:lnTo>
                        <a:pt x="406400" y="58418"/>
                      </a:lnTo>
                      <a:lnTo>
                        <a:pt x="388144" y="75778"/>
                      </a:lnTo>
                      <a:lnTo>
                        <a:pt x="371475" y="94715"/>
                      </a:lnTo>
                      <a:lnTo>
                        <a:pt x="356394" y="116019"/>
                      </a:lnTo>
                      <a:lnTo>
                        <a:pt x="342106" y="138113"/>
                      </a:lnTo>
                      <a:lnTo>
                        <a:pt x="335756" y="136535"/>
                      </a:lnTo>
                      <a:lnTo>
                        <a:pt x="329406" y="135746"/>
                      </a:lnTo>
                      <a:lnTo>
                        <a:pt x="323056" y="134957"/>
                      </a:lnTo>
                      <a:lnTo>
                        <a:pt x="316706" y="133379"/>
                      </a:lnTo>
                      <a:lnTo>
                        <a:pt x="310356" y="132590"/>
                      </a:lnTo>
                      <a:lnTo>
                        <a:pt x="304800" y="131011"/>
                      </a:lnTo>
                      <a:lnTo>
                        <a:pt x="298450" y="129433"/>
                      </a:lnTo>
                      <a:lnTo>
                        <a:pt x="292100" y="128644"/>
                      </a:lnTo>
                      <a:lnTo>
                        <a:pt x="300831" y="117597"/>
                      </a:lnTo>
                      <a:lnTo>
                        <a:pt x="311150" y="106551"/>
                      </a:lnTo>
                      <a:lnTo>
                        <a:pt x="321469" y="97082"/>
                      </a:lnTo>
                      <a:lnTo>
                        <a:pt x="332581" y="87613"/>
                      </a:lnTo>
                      <a:lnTo>
                        <a:pt x="342900" y="78145"/>
                      </a:lnTo>
                      <a:lnTo>
                        <a:pt x="354806" y="68676"/>
                      </a:lnTo>
                      <a:lnTo>
                        <a:pt x="366713" y="60786"/>
                      </a:lnTo>
                      <a:lnTo>
                        <a:pt x="378619" y="52106"/>
                      </a:lnTo>
                      <a:lnTo>
                        <a:pt x="390525" y="45005"/>
                      </a:lnTo>
                      <a:lnTo>
                        <a:pt x="403225" y="37903"/>
                      </a:lnTo>
                      <a:lnTo>
                        <a:pt x="416719" y="31591"/>
                      </a:lnTo>
                      <a:lnTo>
                        <a:pt x="430213" y="25278"/>
                      </a:lnTo>
                      <a:lnTo>
                        <a:pt x="443706" y="19755"/>
                      </a:lnTo>
                      <a:lnTo>
                        <a:pt x="457200" y="14232"/>
                      </a:lnTo>
                      <a:lnTo>
                        <a:pt x="471488" y="9497"/>
                      </a:lnTo>
                      <a:close/>
                      <a:moveTo>
                        <a:pt x="586992" y="0"/>
                      </a:moveTo>
                      <a:lnTo>
                        <a:pt x="588569" y="0"/>
                      </a:lnTo>
                      <a:lnTo>
                        <a:pt x="590933" y="0"/>
                      </a:lnTo>
                      <a:lnTo>
                        <a:pt x="593297" y="790"/>
                      </a:lnTo>
                      <a:lnTo>
                        <a:pt x="596450" y="2369"/>
                      </a:lnTo>
                      <a:lnTo>
                        <a:pt x="598814" y="4738"/>
                      </a:lnTo>
                      <a:lnTo>
                        <a:pt x="605119" y="13426"/>
                      </a:lnTo>
                      <a:lnTo>
                        <a:pt x="611424" y="24483"/>
                      </a:lnTo>
                      <a:lnTo>
                        <a:pt x="616941" y="38698"/>
                      </a:lnTo>
                      <a:lnTo>
                        <a:pt x="623246" y="56073"/>
                      </a:lnTo>
                      <a:lnTo>
                        <a:pt x="628763" y="76607"/>
                      </a:lnTo>
                      <a:lnTo>
                        <a:pt x="634280" y="100300"/>
                      </a:lnTo>
                      <a:lnTo>
                        <a:pt x="639797" y="126362"/>
                      </a:lnTo>
                      <a:lnTo>
                        <a:pt x="644525" y="154794"/>
                      </a:lnTo>
                      <a:lnTo>
                        <a:pt x="636644" y="154794"/>
                      </a:lnTo>
                      <a:lnTo>
                        <a:pt x="630339" y="156373"/>
                      </a:lnTo>
                      <a:lnTo>
                        <a:pt x="623246" y="156373"/>
                      </a:lnTo>
                      <a:lnTo>
                        <a:pt x="616941" y="156373"/>
                      </a:lnTo>
                      <a:lnTo>
                        <a:pt x="609848" y="157163"/>
                      </a:lnTo>
                      <a:lnTo>
                        <a:pt x="603543" y="157163"/>
                      </a:lnTo>
                      <a:lnTo>
                        <a:pt x="596450" y="157163"/>
                      </a:lnTo>
                      <a:lnTo>
                        <a:pt x="588569" y="157163"/>
                      </a:lnTo>
                      <a:lnTo>
                        <a:pt x="581476" y="157163"/>
                      </a:lnTo>
                      <a:lnTo>
                        <a:pt x="574383" y="157163"/>
                      </a:lnTo>
                      <a:lnTo>
                        <a:pt x="568078" y="157163"/>
                      </a:lnTo>
                      <a:lnTo>
                        <a:pt x="560984" y="156373"/>
                      </a:lnTo>
                      <a:lnTo>
                        <a:pt x="554680" y="156373"/>
                      </a:lnTo>
                      <a:lnTo>
                        <a:pt x="546798" y="156373"/>
                      </a:lnTo>
                      <a:lnTo>
                        <a:pt x="540493" y="154794"/>
                      </a:lnTo>
                      <a:lnTo>
                        <a:pt x="533400" y="154794"/>
                      </a:lnTo>
                      <a:lnTo>
                        <a:pt x="538129" y="126362"/>
                      </a:lnTo>
                      <a:lnTo>
                        <a:pt x="543646" y="100300"/>
                      </a:lnTo>
                      <a:lnTo>
                        <a:pt x="549163" y="76607"/>
                      </a:lnTo>
                      <a:lnTo>
                        <a:pt x="554680" y="56073"/>
                      </a:lnTo>
                      <a:lnTo>
                        <a:pt x="560984" y="38698"/>
                      </a:lnTo>
                      <a:lnTo>
                        <a:pt x="566501" y="24483"/>
                      </a:lnTo>
                      <a:lnTo>
                        <a:pt x="572806" y="13426"/>
                      </a:lnTo>
                      <a:lnTo>
                        <a:pt x="579111" y="4738"/>
                      </a:lnTo>
                      <a:lnTo>
                        <a:pt x="581476" y="2369"/>
                      </a:lnTo>
                      <a:lnTo>
                        <a:pt x="584628" y="790"/>
                      </a:ln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sp>
            <p:nvSpPr>
              <p:cNvPr id="559" name="Freeform 558"/>
              <p:cNvSpPr>
                <a:spLocks noEditPoints="1"/>
              </p:cNvSpPr>
              <p:nvPr/>
            </p:nvSpPr>
            <p:spPr bwMode="black">
              <a:xfrm flipH="1">
                <a:off x="12059941" y="5428499"/>
                <a:ext cx="215597" cy="13160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4"/>
              </a:solidFill>
              <a:ln>
                <a:noFill/>
              </a:ln>
            </p:spPr>
            <p:txBody>
              <a:bodyPr vert="horz" wrap="square" lIns="79101" tIns="39551" rIns="79101" bIns="39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115" dirty="0">
                  <a:solidFill>
                    <a:srgbClr val="505050"/>
                  </a:solidFill>
                </a:endParaRPr>
              </a:p>
            </p:txBody>
          </p:sp>
          <p:sp>
            <p:nvSpPr>
              <p:cNvPr id="560" name="Freeform 559"/>
              <p:cNvSpPr>
                <a:spLocks noEditPoints="1"/>
              </p:cNvSpPr>
              <p:nvPr/>
            </p:nvSpPr>
            <p:spPr bwMode="auto">
              <a:xfrm>
                <a:off x="11948424" y="5156949"/>
                <a:ext cx="209267" cy="123657"/>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chemeClr val="accent3"/>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sz="1765" dirty="0">
                  <a:solidFill>
                    <a:srgbClr val="505050"/>
                  </a:solidFill>
                </a:endParaRPr>
              </a:p>
            </p:txBody>
          </p:sp>
          <p:sp>
            <p:nvSpPr>
              <p:cNvPr id="600" name="Freeform 599"/>
              <p:cNvSpPr>
                <a:spLocks noChangeAspect="1" noEditPoints="1"/>
              </p:cNvSpPr>
              <p:nvPr/>
            </p:nvSpPr>
            <p:spPr bwMode="auto">
              <a:xfrm>
                <a:off x="11691350" y="5416083"/>
                <a:ext cx="150352" cy="216608"/>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grpSp>
      <p:sp>
        <p:nvSpPr>
          <p:cNvPr id="953" name="Rectangle 952"/>
          <p:cNvSpPr/>
          <p:nvPr/>
        </p:nvSpPr>
        <p:spPr>
          <a:xfrm>
            <a:off x="1" y="-9452"/>
            <a:ext cx="12192000" cy="2119593"/>
          </a:xfrm>
          <a:prstGeom prst="rect">
            <a:avLst/>
          </a:prstGeom>
          <a:solidFill>
            <a:schemeClr val="bg1"/>
          </a:solidFill>
        </p:spPr>
        <p:txBody>
          <a:bodyPr wrap="square" rtlCol="0" anchor="ctr">
            <a:noAutofit/>
          </a:bodyPr>
          <a:lstStyle/>
          <a:p>
            <a:pPr defTabSz="914367"/>
            <a:endParaRPr lang="en-US" sz="2353" dirty="0">
              <a:solidFill>
                <a:srgbClr val="FFFFFF"/>
              </a:solidFill>
              <a:latin typeface="Segoe UI Light"/>
              <a:cs typeface="Segoe UI Light"/>
            </a:endParaRPr>
          </a:p>
        </p:txBody>
      </p:sp>
      <p:sp>
        <p:nvSpPr>
          <p:cNvPr id="21" name="Title 20"/>
          <p:cNvSpPr>
            <a:spLocks noGrp="1"/>
          </p:cNvSpPr>
          <p:nvPr>
            <p:ph type="title"/>
          </p:nvPr>
        </p:nvSpPr>
        <p:spPr/>
        <p:txBody>
          <a:bodyPr/>
          <a:lstStyle/>
          <a:p>
            <a:r>
              <a:rPr lang="en-US"/>
              <a:t>Security Partners</a:t>
            </a:r>
            <a:endParaRPr lang="en-US" dirty="0"/>
          </a:p>
        </p:txBody>
      </p:sp>
      <p:sp>
        <p:nvSpPr>
          <p:cNvPr id="4" name="Text Placeholder 3"/>
          <p:cNvSpPr>
            <a:spLocks noGrp="1"/>
          </p:cNvSpPr>
          <p:nvPr>
            <p:ph type="body" sz="quarter" idx="10"/>
          </p:nvPr>
        </p:nvSpPr>
        <p:spPr/>
        <p:txBody>
          <a:bodyPr>
            <a:noAutofit/>
          </a:bodyPr>
          <a:lstStyle/>
          <a:p>
            <a:r>
              <a:rPr lang="en-IN" dirty="0">
                <a:solidFill>
                  <a:schemeClr val="tx1"/>
                </a:solidFill>
              </a:rPr>
              <a:t>In addition to the robust security capabilities built into Azure, the Azure Marketplace offers a rich array of additional security products built by our partners for Azure. </a:t>
            </a:r>
          </a:p>
        </p:txBody>
      </p:sp>
      <p:grpSp>
        <p:nvGrpSpPr>
          <p:cNvPr id="95" name="Group 94"/>
          <p:cNvGrpSpPr/>
          <p:nvPr/>
        </p:nvGrpSpPr>
        <p:grpSpPr>
          <a:xfrm>
            <a:off x="0" y="6512578"/>
            <a:ext cx="12192000" cy="345422"/>
            <a:chOff x="0" y="6520441"/>
            <a:chExt cx="12319257" cy="337559"/>
          </a:xfrm>
        </p:grpSpPr>
        <p:sp>
          <p:nvSpPr>
            <p:cNvPr id="96" name="Rectangle 95"/>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Encryption</a:t>
              </a:r>
            </a:p>
          </p:txBody>
        </p:sp>
        <p:sp>
          <p:nvSpPr>
            <p:cNvPr id="97" name="Rectangle 96"/>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Management</a:t>
              </a:r>
            </a:p>
          </p:txBody>
        </p:sp>
        <p:sp>
          <p:nvSpPr>
            <p:cNvPr id="98" name="Rectangle 97"/>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Secure Networking</a:t>
              </a:r>
            </a:p>
          </p:txBody>
        </p:sp>
        <p:sp>
          <p:nvSpPr>
            <p:cNvPr id="99" name="Rectangle 98"/>
            <p:cNvSpPr/>
            <p:nvPr/>
          </p:nvSpPr>
          <p:spPr bwMode="auto">
            <a:xfrm>
              <a:off x="9276531" y="6520441"/>
              <a:ext cx="3042726" cy="337559"/>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Partner Solutions</a:t>
              </a:r>
            </a:p>
          </p:txBody>
        </p:sp>
      </p:grpSp>
    </p:spTree>
    <p:extLst>
      <p:ext uri="{BB962C8B-B14F-4D97-AF65-F5344CB8AC3E}">
        <p14:creationId xmlns:p14="http://schemas.microsoft.com/office/powerpoint/2010/main" val="87617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ppt_x"/>
                                          </p:val>
                                        </p:tav>
                                        <p:tav tm="100000">
                                          <p:val>
                                            <p:strVal val="#ppt_x"/>
                                          </p:val>
                                        </p:tav>
                                      </p:tavLst>
                                    </p:anim>
                                    <p:anim calcmode="lin" valueType="num">
                                      <p:cBhvr additive="base">
                                        <p:cTn id="24" dur="75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ppt_x"/>
                                          </p:val>
                                        </p:tav>
                                        <p:tav tm="100000">
                                          <p:val>
                                            <p:strVal val="#ppt_x"/>
                                          </p:val>
                                        </p:tav>
                                      </p:tavLst>
                                    </p:anim>
                                    <p:anim calcmode="lin" valueType="num">
                                      <p:cBhvr additive="base">
                                        <p:cTn id="28" dur="75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1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ppt_x"/>
                                          </p:val>
                                        </p:tav>
                                        <p:tav tm="100000">
                                          <p:val>
                                            <p:strVal val="#ppt_x"/>
                                          </p:val>
                                        </p:tav>
                                      </p:tavLst>
                                    </p:anim>
                                    <p:anim calcmode="lin" valueType="num">
                                      <p:cBhvr additive="base">
                                        <p:cTn id="32" dur="75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2250"/>
                            </p:stCondLst>
                            <p:childTnLst>
                              <p:par>
                                <p:cTn id="34" presetID="2" presetClass="entr" presetSubtype="4" decel="10000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750" fill="hold"/>
                                        <p:tgtEl>
                                          <p:spTgt spid="11"/>
                                        </p:tgtEl>
                                        <p:attrNameLst>
                                          <p:attrName>ppt_x</p:attrName>
                                        </p:attrNameLst>
                                      </p:cBhvr>
                                      <p:tavLst>
                                        <p:tav tm="0">
                                          <p:val>
                                            <p:strVal val="#ppt_x"/>
                                          </p:val>
                                        </p:tav>
                                        <p:tav tm="100000">
                                          <p:val>
                                            <p:strVal val="#ppt_x"/>
                                          </p:val>
                                        </p:tav>
                                      </p:tavLst>
                                    </p:anim>
                                    <p:anim calcmode="lin" valueType="num">
                                      <p:cBhvr additive="base">
                                        <p:cTn id="37"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918" y="291114"/>
            <a:ext cx="9875941" cy="832871"/>
          </a:xfrm>
        </p:spPr>
        <p:txBody>
          <a:bodyPr/>
          <a:lstStyle/>
          <a:p>
            <a:r>
              <a:rPr lang="en-US" sz="4706" dirty="0"/>
              <a:t>Enabling Hybrid Identity</a:t>
            </a:r>
          </a:p>
        </p:txBody>
      </p:sp>
      <p:pic>
        <p:nvPicPr>
          <p:cNvPr id="8" name="Picture 7"/>
          <p:cNvPicPr>
            <a:picLocks noChangeAspect="1"/>
          </p:cNvPicPr>
          <p:nvPr/>
        </p:nvPicPr>
        <p:blipFill rotWithShape="1">
          <a:blip r:embed="rId2"/>
          <a:srcRect t="11354"/>
          <a:stretch/>
        </p:blipFill>
        <p:spPr>
          <a:xfrm>
            <a:off x="567342" y="1561210"/>
            <a:ext cx="11003738" cy="4388179"/>
          </a:xfrm>
          <a:prstGeom prst="rect">
            <a:avLst/>
          </a:prstGeom>
        </p:spPr>
      </p:pic>
    </p:spTree>
    <p:extLst>
      <p:ext uri="{BB962C8B-B14F-4D97-AF65-F5344CB8AC3E}">
        <p14:creationId xmlns:p14="http://schemas.microsoft.com/office/powerpoint/2010/main" val="42627581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to Azure</a:t>
            </a:r>
          </a:p>
        </p:txBody>
      </p:sp>
      <p:sp>
        <p:nvSpPr>
          <p:cNvPr id="7" name="Text Placeholder 5"/>
          <p:cNvSpPr txBox="1">
            <a:spLocks/>
          </p:cNvSpPr>
          <p:nvPr/>
        </p:nvSpPr>
        <p:spPr>
          <a:xfrm>
            <a:off x="379938" y="1189212"/>
            <a:ext cx="8453831" cy="2993508"/>
          </a:xfrm>
          <a:prstGeom prst="rect">
            <a:avLst/>
          </a:prstGeom>
        </p:spPr>
        <p:txBody>
          <a:bodyPr vert="horz" wrap="square" lIns="161377" tIns="89654" rIns="161377" bIns="89654"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823"/>
            <a:r>
              <a:rPr lang="en-US" sz="1961" dirty="0">
                <a:gradFill>
                  <a:gsLst>
                    <a:gs pos="1250">
                      <a:srgbClr val="0078D7"/>
                    </a:gs>
                    <a:gs pos="99000">
                      <a:srgbClr val="0078D7"/>
                    </a:gs>
                  </a:gsLst>
                  <a:lin ang="5400000" scaled="0"/>
                </a:gradFill>
                <a:latin typeface="Segoe UI Light"/>
              </a:rPr>
              <a:t>When working with virtual machines in an Infrastructure as a Service (IaaS) environments, they most often need to be joined to an Active Directory domain. There exist two options two domain join IaaS VMs</a:t>
            </a:r>
            <a:endParaRPr lang="en-US" sz="2353" dirty="0">
              <a:gradFill>
                <a:gsLst>
                  <a:gs pos="1250">
                    <a:srgbClr val="0078D7"/>
                  </a:gs>
                  <a:gs pos="99000">
                    <a:srgbClr val="0078D7"/>
                  </a:gs>
                </a:gsLst>
                <a:lin ang="5400000" scaled="0"/>
              </a:gradFill>
              <a:latin typeface="Segoe UI Light"/>
            </a:endParaRPr>
          </a:p>
          <a:p>
            <a:pPr defTabSz="685823"/>
            <a:endParaRPr lang="en-US" sz="2353" dirty="0">
              <a:gradFill>
                <a:gsLst>
                  <a:gs pos="1250">
                    <a:srgbClr val="0078D7"/>
                  </a:gs>
                  <a:gs pos="99000">
                    <a:srgbClr val="0078D7"/>
                  </a:gs>
                </a:gsLst>
                <a:lin ang="5400000" scaled="0"/>
              </a:gradFill>
              <a:latin typeface="Segoe UI Light"/>
            </a:endParaRPr>
          </a:p>
          <a:p>
            <a:pPr marL="448285" indent="-448285" defTabSz="685823">
              <a:buFont typeface="Arial" pitchFamily="34" charset="0"/>
              <a:buAutoNum type="arabicPeriod"/>
            </a:pPr>
            <a:r>
              <a:rPr lang="en-US" sz="1961" dirty="0">
                <a:solidFill>
                  <a:srgbClr val="505050"/>
                </a:solidFill>
                <a:latin typeface="Segoe UI Light"/>
              </a:rPr>
              <a:t>Deploy a domain controller in Azure</a:t>
            </a:r>
          </a:p>
          <a:p>
            <a:pPr marL="448285" indent="-448285" defTabSz="685823">
              <a:buFont typeface="Arial" pitchFamily="34" charset="0"/>
              <a:buAutoNum type="arabicPeriod"/>
            </a:pPr>
            <a:r>
              <a:rPr lang="en-US" sz="1961" dirty="0">
                <a:solidFill>
                  <a:srgbClr val="505050"/>
                </a:solidFill>
                <a:latin typeface="Segoe UI Light"/>
              </a:rPr>
              <a:t>Extend on-premises domain services to Azure through a VPN connection</a:t>
            </a:r>
          </a:p>
          <a:p>
            <a:pPr defTabSz="685823"/>
            <a:endParaRPr lang="en-US" sz="1961" dirty="0">
              <a:solidFill>
                <a:srgbClr val="505050"/>
              </a:solidFill>
              <a:latin typeface="Segoe UI Light"/>
            </a:endParaRPr>
          </a:p>
          <a:p>
            <a:pPr defTabSz="685823"/>
            <a:r>
              <a:rPr lang="en-US" sz="1961" dirty="0">
                <a:solidFill>
                  <a:srgbClr val="505050"/>
                </a:solidFill>
                <a:latin typeface="Segoe UI Light"/>
              </a:rPr>
              <a:t>The following are consideration topics around extending Active Directory to Azure VMs in a safe and reliable manner:</a:t>
            </a:r>
          </a:p>
        </p:txBody>
      </p:sp>
      <p:graphicFrame>
        <p:nvGraphicFramePr>
          <p:cNvPr id="2" name="Diagram 1"/>
          <p:cNvGraphicFramePr/>
          <p:nvPr>
            <p:extLst/>
          </p:nvPr>
        </p:nvGraphicFramePr>
        <p:xfrm>
          <a:off x="450756" y="4327099"/>
          <a:ext cx="8312192" cy="2241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1794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2" dirty="0"/>
              <a:t>Extending On-Premises AD - Networking</a:t>
            </a:r>
          </a:p>
        </p:txBody>
      </p:sp>
      <p:sp>
        <p:nvSpPr>
          <p:cNvPr id="7" name="Text Placeholder 5"/>
          <p:cNvSpPr txBox="1">
            <a:spLocks/>
          </p:cNvSpPr>
          <p:nvPr/>
        </p:nvSpPr>
        <p:spPr>
          <a:xfrm>
            <a:off x="425703" y="1168245"/>
            <a:ext cx="8453831" cy="832871"/>
          </a:xfrm>
          <a:prstGeom prst="rect">
            <a:avLst/>
          </a:prstGeom>
        </p:spPr>
        <p:txBody>
          <a:bodyPr vert="horz" wrap="square" lIns="161377" tIns="89654" rIns="161377" bIns="89654"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823"/>
            <a:r>
              <a:rPr lang="en-US" sz="2353" dirty="0">
                <a:gradFill>
                  <a:gsLst>
                    <a:gs pos="1250">
                      <a:srgbClr val="0078D7"/>
                    </a:gs>
                    <a:gs pos="99000">
                      <a:srgbClr val="0078D7"/>
                    </a:gs>
                  </a:gsLst>
                  <a:lin ang="5400000" scaled="0"/>
                </a:gradFill>
                <a:latin typeface="Segoe UI Light"/>
              </a:rPr>
              <a:t>When considering extending Active Directory to Azure, there are two primary areas of networking that need focus:</a:t>
            </a:r>
          </a:p>
        </p:txBody>
      </p:sp>
      <p:graphicFrame>
        <p:nvGraphicFramePr>
          <p:cNvPr id="2" name="Diagram 1"/>
          <p:cNvGraphicFramePr/>
          <p:nvPr>
            <p:extLst/>
          </p:nvPr>
        </p:nvGraphicFramePr>
        <p:xfrm>
          <a:off x="567341" y="2067897"/>
          <a:ext cx="8312192" cy="425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25150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24973" y="858674"/>
          <a:ext cx="1167" cy="1167"/>
        </p:xfrm>
        <a:graphic>
          <a:graphicData uri="http://schemas.openxmlformats.org/presentationml/2006/ole">
            <mc:AlternateContent xmlns:mc="http://schemas.openxmlformats.org/markup-compatibility/2006">
              <mc:Choice xmlns:v="urn:schemas-microsoft-com:vml" Requires="v">
                <p:oleObj spid="_x0000_s1484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24973" y="858674"/>
                        <a:ext cx="1167" cy="116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z="4314" dirty="0">
                <a:gradFill>
                  <a:gsLst>
                    <a:gs pos="1250">
                      <a:schemeClr val="tx1"/>
                    </a:gs>
                    <a:gs pos="100000">
                      <a:schemeClr val="tx1"/>
                    </a:gs>
                  </a:gsLst>
                  <a:lin ang="5400000" scaled="0"/>
                </a:gradFill>
              </a:rPr>
              <a:t>Domain Controllers in Azure IaaS</a:t>
            </a:r>
          </a:p>
        </p:txBody>
      </p:sp>
      <p:sp>
        <p:nvSpPr>
          <p:cNvPr id="13" name="Text Placeholder 4"/>
          <p:cNvSpPr txBox="1">
            <a:spLocks/>
          </p:cNvSpPr>
          <p:nvPr/>
        </p:nvSpPr>
        <p:spPr>
          <a:xfrm>
            <a:off x="492630" y="824876"/>
            <a:ext cx="9719218" cy="2441381"/>
          </a:xfrm>
          <a:prstGeom prst="rect">
            <a:avLst/>
          </a:prstGeom>
        </p:spPr>
        <p:txBody>
          <a:bodyPr vert="horz" wrap="square" lIns="0" tIns="107576" rIns="134469" bIns="107576"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554">
              <a:lnSpc>
                <a:spcPct val="100000"/>
              </a:lnSpc>
              <a:spcBef>
                <a:spcPts val="0"/>
              </a:spcBef>
              <a:spcAft>
                <a:spcPts val="588"/>
              </a:spcAft>
              <a:buClr>
                <a:srgbClr val="FFFFFF">
                  <a:lumMod val="50000"/>
                </a:srgbClr>
              </a:buClr>
              <a:buNone/>
              <a:defRPr/>
            </a:pPr>
            <a:r>
              <a:rPr lang="en-US" sz="2353" dirty="0">
                <a:solidFill>
                  <a:srgbClr val="505050">
                    <a:lumMod val="85000"/>
                    <a:lumOff val="15000"/>
                  </a:srgbClr>
                </a:solidFill>
                <a:latin typeface="Segoe UI Light"/>
              </a:rPr>
              <a:t>Domain controllers are highly sensitive roles</a:t>
            </a:r>
          </a:p>
          <a:p>
            <a:pPr marL="336213" indent="-336213" defTabSz="914554">
              <a:lnSpc>
                <a:spcPct val="100000"/>
              </a:lnSpc>
              <a:spcBef>
                <a:spcPts val="0"/>
              </a:spcBef>
              <a:spcAft>
                <a:spcPts val="588"/>
              </a:spcAft>
              <a:buClr>
                <a:srgbClr val="FFFFFF">
                  <a:lumMod val="50000"/>
                </a:srgbClr>
              </a:buClr>
              <a:defRPr/>
            </a:pPr>
            <a:r>
              <a:rPr lang="en-US" sz="1961" dirty="0">
                <a:solidFill>
                  <a:srgbClr val="505050">
                    <a:lumMod val="85000"/>
                    <a:lumOff val="15000"/>
                  </a:srgbClr>
                </a:solidFill>
                <a:latin typeface="Segoe UI Light"/>
              </a:rPr>
              <a:t>This topic area creates complexity for Azure implementations and is one of the first steps to enabling traditional IaaS workloads</a:t>
            </a:r>
          </a:p>
          <a:p>
            <a:pPr marL="336213" indent="-336213" defTabSz="914554">
              <a:lnSpc>
                <a:spcPct val="100000"/>
              </a:lnSpc>
              <a:spcBef>
                <a:spcPts val="0"/>
              </a:spcBef>
              <a:spcAft>
                <a:spcPts val="588"/>
              </a:spcAft>
              <a:buClr>
                <a:srgbClr val="FFFFFF">
                  <a:lumMod val="50000"/>
                </a:srgbClr>
              </a:buClr>
              <a:defRPr/>
            </a:pPr>
            <a:r>
              <a:rPr lang="en-US" sz="1961" dirty="0">
                <a:solidFill>
                  <a:srgbClr val="505050">
                    <a:lumMod val="85000"/>
                    <a:lumOff val="15000"/>
                  </a:srgbClr>
                </a:solidFill>
                <a:latin typeface="Segoe UI Light"/>
              </a:rPr>
              <a:t>Most concerns focus on trust of the service</a:t>
            </a:r>
          </a:p>
          <a:p>
            <a:pPr marL="336213" indent="-336213" defTabSz="914554">
              <a:lnSpc>
                <a:spcPct val="100000"/>
              </a:lnSpc>
              <a:spcBef>
                <a:spcPts val="0"/>
              </a:spcBef>
              <a:spcAft>
                <a:spcPts val="588"/>
              </a:spcAft>
              <a:buClr>
                <a:srgbClr val="FFFFFF">
                  <a:lumMod val="50000"/>
                </a:srgbClr>
              </a:buClr>
              <a:defRPr/>
            </a:pPr>
            <a:r>
              <a:rPr lang="en-US" sz="1961" dirty="0">
                <a:solidFill>
                  <a:srgbClr val="505050">
                    <a:lumMod val="85000"/>
                    <a:lumOff val="15000"/>
                  </a:srgbClr>
                </a:solidFill>
                <a:latin typeface="Segoe UI Light"/>
              </a:rPr>
              <a:t>Many alternative solutions do not support seamless lift and shift migration to Azure</a:t>
            </a:r>
          </a:p>
        </p:txBody>
      </p:sp>
      <p:sp>
        <p:nvSpPr>
          <p:cNvPr id="16" name="Text Placeholder 4"/>
          <p:cNvSpPr txBox="1">
            <a:spLocks/>
          </p:cNvSpPr>
          <p:nvPr/>
        </p:nvSpPr>
        <p:spPr>
          <a:xfrm>
            <a:off x="977103" y="4168414"/>
            <a:ext cx="4476088" cy="882456"/>
          </a:xfrm>
          <a:prstGeom prst="rect">
            <a:avLst/>
          </a:prstGeom>
        </p:spPr>
        <p:txBody>
          <a:bodyPr vert="horz" wrap="square" lIns="0" tIns="107576" rIns="134469" bIns="107576"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554">
              <a:buClr>
                <a:srgbClr val="FFFFFF">
                  <a:lumMod val="50000"/>
                </a:srgbClr>
              </a:buClr>
              <a:buNone/>
              <a:defRPr/>
            </a:pPr>
            <a:endParaRPr lang="en-US" sz="1471" dirty="0">
              <a:solidFill>
                <a:srgbClr val="505050">
                  <a:lumMod val="85000"/>
                  <a:lumOff val="15000"/>
                </a:srgbClr>
              </a:solidFill>
              <a:latin typeface="Segoe UI Light"/>
            </a:endParaRPr>
          </a:p>
        </p:txBody>
      </p:sp>
      <p:pic>
        <p:nvPicPr>
          <p:cNvPr id="7" name="Picture 6"/>
          <p:cNvPicPr>
            <a:picLocks noChangeAspect="1"/>
          </p:cNvPicPr>
          <p:nvPr/>
        </p:nvPicPr>
        <p:blipFill rotWithShape="1">
          <a:blip r:embed="rId7"/>
          <a:srcRect l="22526" r="24465" b="43240"/>
          <a:stretch/>
        </p:blipFill>
        <p:spPr>
          <a:xfrm>
            <a:off x="9607446" y="286943"/>
            <a:ext cx="784405" cy="777529"/>
          </a:xfrm>
          <a:prstGeom prst="rect">
            <a:avLst/>
          </a:prstGeom>
        </p:spPr>
      </p:pic>
      <p:graphicFrame>
        <p:nvGraphicFramePr>
          <p:cNvPr id="15" name="Diagram 14"/>
          <p:cNvGraphicFramePr/>
          <p:nvPr>
            <p:extLst/>
          </p:nvPr>
        </p:nvGraphicFramePr>
        <p:xfrm>
          <a:off x="716765" y="2694336"/>
          <a:ext cx="8068853" cy="41807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6741909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0B940"/>
        </a:solidFill>
        <a:effectLst/>
      </p:bgPr>
    </p:bg>
    <p:spTree>
      <p:nvGrpSpPr>
        <p:cNvPr id="1" name=""/>
        <p:cNvGrpSpPr/>
        <p:nvPr/>
      </p:nvGrpSpPr>
      <p:grpSpPr>
        <a:xfrm>
          <a:off x="0" y="0"/>
          <a:ext cx="0" cy="0"/>
          <a:chOff x="0" y="0"/>
          <a:chExt cx="0" cy="0"/>
        </a:xfrm>
      </p:grpSpPr>
      <p:sp>
        <p:nvSpPr>
          <p:cNvPr id="14" name="Title 1"/>
          <p:cNvSpPr txBox="1">
            <a:spLocks/>
          </p:cNvSpPr>
          <p:nvPr/>
        </p:nvSpPr>
        <p:spPr>
          <a:xfrm>
            <a:off x="6721643" y="2993182"/>
            <a:ext cx="6091330" cy="899537"/>
          </a:xfrm>
          <a:prstGeom prst="rect">
            <a:avLst/>
          </a:prstGeom>
        </p:spPr>
        <p:txBody>
          <a:bodyPr lIns="179285" tIns="89642" rIns="143428" bIns="89642"/>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b="1" spc="118" dirty="0">
                <a:solidFill>
                  <a:schemeClr val="bg1"/>
                </a:solidFill>
                <a:latin typeface="Segoe UI"/>
                <a:ea typeface="Segoe UI Black" panose="020B0A02040204020203" pitchFamily="34" charset="0"/>
                <a:cs typeface="Segoe UI Black" panose="020B0A02040204020203" pitchFamily="34" charset="0"/>
              </a:rPr>
              <a:t>EMPOWERING YOU</a:t>
            </a:r>
          </a:p>
        </p:txBody>
      </p:sp>
      <p:sp>
        <p:nvSpPr>
          <p:cNvPr id="2" name="Rectangle 1"/>
          <p:cNvSpPr/>
          <p:nvPr/>
        </p:nvSpPr>
        <p:spPr bwMode="auto">
          <a:xfrm>
            <a:off x="0" y="0"/>
            <a:ext cx="6320170" cy="6857027"/>
          </a:xfrm>
          <a:prstGeom prst="rect">
            <a:avLst/>
          </a:prstGeom>
          <a:solidFill>
            <a:srgbClr val="0171B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2"/>
          <p:cNvSpPr/>
          <p:nvPr/>
        </p:nvSpPr>
        <p:spPr bwMode="auto">
          <a:xfrm>
            <a:off x="0" y="-91454"/>
            <a:ext cx="12205169" cy="6918561"/>
          </a:xfrm>
          <a:custGeom>
            <a:avLst/>
            <a:gdLst>
              <a:gd name="connsiteX0" fmla="*/ 0 w 12449908"/>
              <a:gd name="connsiteY0" fmla="*/ 0 h 7057293"/>
              <a:gd name="connsiteX1" fmla="*/ 0 w 12449908"/>
              <a:gd name="connsiteY1" fmla="*/ 0 h 7057293"/>
              <a:gd name="connsiteX2" fmla="*/ 70338 w 12449908"/>
              <a:gd name="connsiteY2" fmla="*/ 515816 h 7057293"/>
              <a:gd name="connsiteX3" fmla="*/ 187569 w 12449908"/>
              <a:gd name="connsiteY3" fmla="*/ 703385 h 7057293"/>
              <a:gd name="connsiteX4" fmla="*/ 257908 w 12449908"/>
              <a:gd name="connsiteY4" fmla="*/ 937847 h 7057293"/>
              <a:gd name="connsiteX5" fmla="*/ 328246 w 12449908"/>
              <a:gd name="connsiteY5" fmla="*/ 1055077 h 7057293"/>
              <a:gd name="connsiteX6" fmla="*/ 351692 w 12449908"/>
              <a:gd name="connsiteY6" fmla="*/ 1125416 h 7057293"/>
              <a:gd name="connsiteX7" fmla="*/ 398585 w 12449908"/>
              <a:gd name="connsiteY7" fmla="*/ 1219200 h 7057293"/>
              <a:gd name="connsiteX8" fmla="*/ 375138 w 12449908"/>
              <a:gd name="connsiteY8" fmla="*/ 2321170 h 7057293"/>
              <a:gd name="connsiteX9" fmla="*/ 351692 w 12449908"/>
              <a:gd name="connsiteY9" fmla="*/ 2508739 h 7057293"/>
              <a:gd name="connsiteX10" fmla="*/ 304800 w 12449908"/>
              <a:gd name="connsiteY10" fmla="*/ 2625970 h 7057293"/>
              <a:gd name="connsiteX11" fmla="*/ 281354 w 12449908"/>
              <a:gd name="connsiteY11" fmla="*/ 2696308 h 7057293"/>
              <a:gd name="connsiteX12" fmla="*/ 257908 w 12449908"/>
              <a:gd name="connsiteY12" fmla="*/ 2813539 h 7057293"/>
              <a:gd name="connsiteX13" fmla="*/ 187569 w 12449908"/>
              <a:gd name="connsiteY13" fmla="*/ 2977662 h 7057293"/>
              <a:gd name="connsiteX14" fmla="*/ 140677 w 12449908"/>
              <a:gd name="connsiteY14" fmla="*/ 3235570 h 7057293"/>
              <a:gd name="connsiteX15" fmla="*/ 93785 w 12449908"/>
              <a:gd name="connsiteY15" fmla="*/ 3446585 h 7057293"/>
              <a:gd name="connsiteX16" fmla="*/ 46892 w 12449908"/>
              <a:gd name="connsiteY16" fmla="*/ 4267200 h 7057293"/>
              <a:gd name="connsiteX17" fmla="*/ 70338 w 12449908"/>
              <a:gd name="connsiteY17" fmla="*/ 5322277 h 7057293"/>
              <a:gd name="connsiteX18" fmla="*/ 93785 w 12449908"/>
              <a:gd name="connsiteY18" fmla="*/ 5533293 h 7057293"/>
              <a:gd name="connsiteX19" fmla="*/ 117231 w 12449908"/>
              <a:gd name="connsiteY19" fmla="*/ 6424247 h 7057293"/>
              <a:gd name="connsiteX20" fmla="*/ 93785 w 12449908"/>
              <a:gd name="connsiteY20" fmla="*/ 6658708 h 7057293"/>
              <a:gd name="connsiteX21" fmla="*/ 23446 w 12449908"/>
              <a:gd name="connsiteY21" fmla="*/ 6940062 h 7057293"/>
              <a:gd name="connsiteX22" fmla="*/ 23446 w 12449908"/>
              <a:gd name="connsiteY22" fmla="*/ 7057293 h 7057293"/>
              <a:gd name="connsiteX23" fmla="*/ 23446 w 12449908"/>
              <a:gd name="connsiteY23" fmla="*/ 7057293 h 7057293"/>
              <a:gd name="connsiteX24" fmla="*/ 234462 w 12449908"/>
              <a:gd name="connsiteY24" fmla="*/ 7010400 h 7057293"/>
              <a:gd name="connsiteX25" fmla="*/ 328246 w 12449908"/>
              <a:gd name="connsiteY25" fmla="*/ 6986954 h 7057293"/>
              <a:gd name="connsiteX26" fmla="*/ 492369 w 12449908"/>
              <a:gd name="connsiteY26" fmla="*/ 6893170 h 7057293"/>
              <a:gd name="connsiteX27" fmla="*/ 703385 w 12449908"/>
              <a:gd name="connsiteY27" fmla="*/ 6846277 h 7057293"/>
              <a:gd name="connsiteX28" fmla="*/ 914400 w 12449908"/>
              <a:gd name="connsiteY28" fmla="*/ 6775939 h 7057293"/>
              <a:gd name="connsiteX29" fmla="*/ 1406769 w 12449908"/>
              <a:gd name="connsiteY29" fmla="*/ 6588370 h 7057293"/>
              <a:gd name="connsiteX30" fmla="*/ 1688123 w 12449908"/>
              <a:gd name="connsiteY30" fmla="*/ 6494585 h 7057293"/>
              <a:gd name="connsiteX31" fmla="*/ 1969477 w 12449908"/>
              <a:gd name="connsiteY31" fmla="*/ 6447693 h 7057293"/>
              <a:gd name="connsiteX32" fmla="*/ 2203938 w 12449908"/>
              <a:gd name="connsiteY32" fmla="*/ 6377354 h 7057293"/>
              <a:gd name="connsiteX33" fmla="*/ 2485292 w 12449908"/>
              <a:gd name="connsiteY33" fmla="*/ 6307016 h 7057293"/>
              <a:gd name="connsiteX34" fmla="*/ 2649415 w 12449908"/>
              <a:gd name="connsiteY34" fmla="*/ 6260123 h 7057293"/>
              <a:gd name="connsiteX35" fmla="*/ 3141785 w 12449908"/>
              <a:gd name="connsiteY35" fmla="*/ 6213231 h 7057293"/>
              <a:gd name="connsiteX36" fmla="*/ 3235569 w 12449908"/>
              <a:gd name="connsiteY36" fmla="*/ 6142893 h 7057293"/>
              <a:gd name="connsiteX37" fmla="*/ 3399692 w 12449908"/>
              <a:gd name="connsiteY37" fmla="*/ 6096000 h 7057293"/>
              <a:gd name="connsiteX38" fmla="*/ 3563815 w 12449908"/>
              <a:gd name="connsiteY38" fmla="*/ 6049108 h 7057293"/>
              <a:gd name="connsiteX39" fmla="*/ 3681046 w 12449908"/>
              <a:gd name="connsiteY39" fmla="*/ 5978770 h 7057293"/>
              <a:gd name="connsiteX40" fmla="*/ 3915508 w 12449908"/>
              <a:gd name="connsiteY40" fmla="*/ 5884985 h 7057293"/>
              <a:gd name="connsiteX41" fmla="*/ 4009292 w 12449908"/>
              <a:gd name="connsiteY41" fmla="*/ 5861539 h 7057293"/>
              <a:gd name="connsiteX42" fmla="*/ 4103077 w 12449908"/>
              <a:gd name="connsiteY42" fmla="*/ 5814647 h 7057293"/>
              <a:gd name="connsiteX43" fmla="*/ 4360985 w 12449908"/>
              <a:gd name="connsiteY43" fmla="*/ 5744308 h 7057293"/>
              <a:gd name="connsiteX44" fmla="*/ 4454769 w 12449908"/>
              <a:gd name="connsiteY44" fmla="*/ 5697416 h 7057293"/>
              <a:gd name="connsiteX45" fmla="*/ 4853354 w 12449908"/>
              <a:gd name="connsiteY45" fmla="*/ 5556739 h 7057293"/>
              <a:gd name="connsiteX46" fmla="*/ 4970585 w 12449908"/>
              <a:gd name="connsiteY46" fmla="*/ 5533293 h 7057293"/>
              <a:gd name="connsiteX47" fmla="*/ 5462954 w 12449908"/>
              <a:gd name="connsiteY47" fmla="*/ 5298831 h 7057293"/>
              <a:gd name="connsiteX48" fmla="*/ 5627077 w 12449908"/>
              <a:gd name="connsiteY48" fmla="*/ 5251939 h 7057293"/>
              <a:gd name="connsiteX49" fmla="*/ 5838092 w 12449908"/>
              <a:gd name="connsiteY49" fmla="*/ 5087816 h 7057293"/>
              <a:gd name="connsiteX50" fmla="*/ 6025662 w 12449908"/>
              <a:gd name="connsiteY50" fmla="*/ 5017477 h 7057293"/>
              <a:gd name="connsiteX51" fmla="*/ 6119446 w 12449908"/>
              <a:gd name="connsiteY51" fmla="*/ 4900247 h 7057293"/>
              <a:gd name="connsiteX52" fmla="*/ 6307015 w 12449908"/>
              <a:gd name="connsiteY52" fmla="*/ 4783016 h 7057293"/>
              <a:gd name="connsiteX53" fmla="*/ 6869723 w 12449908"/>
              <a:gd name="connsiteY53" fmla="*/ 4337539 h 7057293"/>
              <a:gd name="connsiteX54" fmla="*/ 7104185 w 12449908"/>
              <a:gd name="connsiteY54" fmla="*/ 4149970 h 7057293"/>
              <a:gd name="connsiteX55" fmla="*/ 7385538 w 12449908"/>
              <a:gd name="connsiteY55" fmla="*/ 3915508 h 7057293"/>
              <a:gd name="connsiteX56" fmla="*/ 7549662 w 12449908"/>
              <a:gd name="connsiteY56" fmla="*/ 3774831 h 7057293"/>
              <a:gd name="connsiteX57" fmla="*/ 7784123 w 12449908"/>
              <a:gd name="connsiteY57" fmla="*/ 3634154 h 7057293"/>
              <a:gd name="connsiteX58" fmla="*/ 7924800 w 12449908"/>
              <a:gd name="connsiteY58" fmla="*/ 3493477 h 7057293"/>
              <a:gd name="connsiteX59" fmla="*/ 8229600 w 12449908"/>
              <a:gd name="connsiteY59" fmla="*/ 3259016 h 7057293"/>
              <a:gd name="connsiteX60" fmla="*/ 8346831 w 12449908"/>
              <a:gd name="connsiteY60" fmla="*/ 3165231 h 7057293"/>
              <a:gd name="connsiteX61" fmla="*/ 8464062 w 12449908"/>
              <a:gd name="connsiteY61" fmla="*/ 3094893 h 7057293"/>
              <a:gd name="connsiteX62" fmla="*/ 8745415 w 12449908"/>
              <a:gd name="connsiteY62" fmla="*/ 2883877 h 7057293"/>
              <a:gd name="connsiteX63" fmla="*/ 8956431 w 12449908"/>
              <a:gd name="connsiteY63" fmla="*/ 2790093 h 7057293"/>
              <a:gd name="connsiteX64" fmla="*/ 9542585 w 12449908"/>
              <a:gd name="connsiteY64" fmla="*/ 2414954 h 7057293"/>
              <a:gd name="connsiteX65" fmla="*/ 10175631 w 12449908"/>
              <a:gd name="connsiteY65" fmla="*/ 2157047 h 7057293"/>
              <a:gd name="connsiteX66" fmla="*/ 10410092 w 12449908"/>
              <a:gd name="connsiteY66" fmla="*/ 2016370 h 7057293"/>
              <a:gd name="connsiteX67" fmla="*/ 10503877 w 12449908"/>
              <a:gd name="connsiteY67" fmla="*/ 1946031 h 7057293"/>
              <a:gd name="connsiteX68" fmla="*/ 10644554 w 12449908"/>
              <a:gd name="connsiteY68" fmla="*/ 1875693 h 7057293"/>
              <a:gd name="connsiteX69" fmla="*/ 10691446 w 12449908"/>
              <a:gd name="connsiteY69" fmla="*/ 1828800 h 7057293"/>
              <a:gd name="connsiteX70" fmla="*/ 10949354 w 12449908"/>
              <a:gd name="connsiteY70" fmla="*/ 1664677 h 7057293"/>
              <a:gd name="connsiteX71" fmla="*/ 11136923 w 12449908"/>
              <a:gd name="connsiteY71" fmla="*/ 1524000 h 7057293"/>
              <a:gd name="connsiteX72" fmla="*/ 11230708 w 12449908"/>
              <a:gd name="connsiteY72" fmla="*/ 1406770 h 7057293"/>
              <a:gd name="connsiteX73" fmla="*/ 11301046 w 12449908"/>
              <a:gd name="connsiteY73" fmla="*/ 1336431 h 7057293"/>
              <a:gd name="connsiteX74" fmla="*/ 11347938 w 12449908"/>
              <a:gd name="connsiteY74" fmla="*/ 1242647 h 7057293"/>
              <a:gd name="connsiteX75" fmla="*/ 11512062 w 12449908"/>
              <a:gd name="connsiteY75" fmla="*/ 1078523 h 7057293"/>
              <a:gd name="connsiteX76" fmla="*/ 11629292 w 12449908"/>
              <a:gd name="connsiteY76" fmla="*/ 937847 h 7057293"/>
              <a:gd name="connsiteX77" fmla="*/ 11769969 w 12449908"/>
              <a:gd name="connsiteY77" fmla="*/ 797170 h 7057293"/>
              <a:gd name="connsiteX78" fmla="*/ 11910646 w 12449908"/>
              <a:gd name="connsiteY78" fmla="*/ 703385 h 7057293"/>
              <a:gd name="connsiteX79" fmla="*/ 11957538 w 12449908"/>
              <a:gd name="connsiteY79" fmla="*/ 633047 h 7057293"/>
              <a:gd name="connsiteX80" fmla="*/ 12004431 w 12449908"/>
              <a:gd name="connsiteY80" fmla="*/ 586154 h 7057293"/>
              <a:gd name="connsiteX81" fmla="*/ 12027877 w 12449908"/>
              <a:gd name="connsiteY81" fmla="*/ 492370 h 7057293"/>
              <a:gd name="connsiteX82" fmla="*/ 12145108 w 12449908"/>
              <a:gd name="connsiteY82" fmla="*/ 375139 h 7057293"/>
              <a:gd name="connsiteX83" fmla="*/ 12285785 w 12449908"/>
              <a:gd name="connsiteY83" fmla="*/ 257908 h 7057293"/>
              <a:gd name="connsiteX84" fmla="*/ 12379569 w 12449908"/>
              <a:gd name="connsiteY84" fmla="*/ 211016 h 7057293"/>
              <a:gd name="connsiteX85" fmla="*/ 12449908 w 12449908"/>
              <a:gd name="connsiteY85" fmla="*/ 211016 h 70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449908" h="7057293">
                <a:moveTo>
                  <a:pt x="0" y="0"/>
                </a:moveTo>
                <a:lnTo>
                  <a:pt x="0" y="0"/>
                </a:lnTo>
                <a:cubicBezTo>
                  <a:pt x="9731" y="136230"/>
                  <a:pt x="7597" y="372408"/>
                  <a:pt x="70338" y="515816"/>
                </a:cubicBezTo>
                <a:cubicBezTo>
                  <a:pt x="99890" y="583364"/>
                  <a:pt x="187569" y="703385"/>
                  <a:pt x="187569" y="703385"/>
                </a:cubicBezTo>
                <a:cubicBezTo>
                  <a:pt x="211015" y="781539"/>
                  <a:pt x="227604" y="862088"/>
                  <a:pt x="257908" y="937847"/>
                </a:cubicBezTo>
                <a:cubicBezTo>
                  <a:pt x="274833" y="980158"/>
                  <a:pt x="307866" y="1014317"/>
                  <a:pt x="328246" y="1055077"/>
                </a:cubicBezTo>
                <a:cubicBezTo>
                  <a:pt x="339299" y="1077182"/>
                  <a:pt x="341956" y="1102700"/>
                  <a:pt x="351692" y="1125416"/>
                </a:cubicBezTo>
                <a:cubicBezTo>
                  <a:pt x="365460" y="1157541"/>
                  <a:pt x="382954" y="1187939"/>
                  <a:pt x="398585" y="1219200"/>
                </a:cubicBezTo>
                <a:cubicBezTo>
                  <a:pt x="390769" y="1586523"/>
                  <a:pt x="388490" y="1954006"/>
                  <a:pt x="375138" y="2321170"/>
                </a:cubicBezTo>
                <a:cubicBezTo>
                  <a:pt x="372848" y="2384138"/>
                  <a:pt x="365860" y="2447343"/>
                  <a:pt x="351692" y="2508739"/>
                </a:cubicBezTo>
                <a:cubicBezTo>
                  <a:pt x="342228" y="2549748"/>
                  <a:pt x="319578" y="2586563"/>
                  <a:pt x="304800" y="2625970"/>
                </a:cubicBezTo>
                <a:cubicBezTo>
                  <a:pt x="296122" y="2649111"/>
                  <a:pt x="287348" y="2672332"/>
                  <a:pt x="281354" y="2696308"/>
                </a:cubicBezTo>
                <a:cubicBezTo>
                  <a:pt x="271689" y="2734969"/>
                  <a:pt x="270510" y="2775733"/>
                  <a:pt x="257908" y="2813539"/>
                </a:cubicBezTo>
                <a:cubicBezTo>
                  <a:pt x="190804" y="3014850"/>
                  <a:pt x="228543" y="2813763"/>
                  <a:pt x="187569" y="2977662"/>
                </a:cubicBezTo>
                <a:cubicBezTo>
                  <a:pt x="162423" y="3078248"/>
                  <a:pt x="161581" y="3131050"/>
                  <a:pt x="140677" y="3235570"/>
                </a:cubicBezTo>
                <a:cubicBezTo>
                  <a:pt x="126546" y="3306225"/>
                  <a:pt x="109416" y="3376247"/>
                  <a:pt x="93785" y="3446585"/>
                </a:cubicBezTo>
                <a:cubicBezTo>
                  <a:pt x="69797" y="3734427"/>
                  <a:pt x="46892" y="3964312"/>
                  <a:pt x="46892" y="4267200"/>
                </a:cubicBezTo>
                <a:cubicBezTo>
                  <a:pt x="46892" y="4618979"/>
                  <a:pt x="57318" y="4970739"/>
                  <a:pt x="70338" y="5322277"/>
                </a:cubicBezTo>
                <a:cubicBezTo>
                  <a:pt x="72957" y="5393000"/>
                  <a:pt x="85969" y="5462954"/>
                  <a:pt x="93785" y="5533293"/>
                </a:cubicBezTo>
                <a:cubicBezTo>
                  <a:pt x="101600" y="5830278"/>
                  <a:pt x="117231" y="6127160"/>
                  <a:pt x="117231" y="6424247"/>
                </a:cubicBezTo>
                <a:cubicBezTo>
                  <a:pt x="117231" y="6502790"/>
                  <a:pt x="107835" y="6581431"/>
                  <a:pt x="93785" y="6658708"/>
                </a:cubicBezTo>
                <a:cubicBezTo>
                  <a:pt x="76492" y="6753820"/>
                  <a:pt x="23446" y="6843391"/>
                  <a:pt x="23446" y="6940062"/>
                </a:cubicBezTo>
                <a:lnTo>
                  <a:pt x="23446" y="7057293"/>
                </a:lnTo>
                <a:lnTo>
                  <a:pt x="23446" y="7057293"/>
                </a:lnTo>
                <a:lnTo>
                  <a:pt x="234462" y="7010400"/>
                </a:lnTo>
                <a:cubicBezTo>
                  <a:pt x="265860" y="7003154"/>
                  <a:pt x="298911" y="7000288"/>
                  <a:pt x="328246" y="6986954"/>
                </a:cubicBezTo>
                <a:cubicBezTo>
                  <a:pt x="385608" y="6960881"/>
                  <a:pt x="433371" y="6915294"/>
                  <a:pt x="492369" y="6893170"/>
                </a:cubicBezTo>
                <a:cubicBezTo>
                  <a:pt x="559836" y="6867870"/>
                  <a:pt x="633959" y="6865562"/>
                  <a:pt x="703385" y="6846277"/>
                </a:cubicBezTo>
                <a:cubicBezTo>
                  <a:pt x="774823" y="6826433"/>
                  <a:pt x="844789" y="6801463"/>
                  <a:pt x="914400" y="6775939"/>
                </a:cubicBezTo>
                <a:cubicBezTo>
                  <a:pt x="1079294" y="6715478"/>
                  <a:pt x="1241714" y="6648390"/>
                  <a:pt x="1406769" y="6588370"/>
                </a:cubicBezTo>
                <a:cubicBezTo>
                  <a:pt x="1499675" y="6554586"/>
                  <a:pt x="1590610" y="6510837"/>
                  <a:pt x="1688123" y="6494585"/>
                </a:cubicBezTo>
                <a:cubicBezTo>
                  <a:pt x="1781908" y="6478954"/>
                  <a:pt x="1876763" y="6468764"/>
                  <a:pt x="1969477" y="6447693"/>
                </a:cubicBezTo>
                <a:cubicBezTo>
                  <a:pt x="2049043" y="6429610"/>
                  <a:pt x="2125218" y="6398823"/>
                  <a:pt x="2203938" y="6377354"/>
                </a:cubicBezTo>
                <a:cubicBezTo>
                  <a:pt x="2297203" y="6351918"/>
                  <a:pt x="2391804" y="6331618"/>
                  <a:pt x="2485292" y="6307016"/>
                </a:cubicBezTo>
                <a:cubicBezTo>
                  <a:pt x="2540316" y="6292536"/>
                  <a:pt x="2593090" y="6268169"/>
                  <a:pt x="2649415" y="6260123"/>
                </a:cubicBezTo>
                <a:cubicBezTo>
                  <a:pt x="2812624" y="6236807"/>
                  <a:pt x="3141785" y="6213231"/>
                  <a:pt x="3141785" y="6213231"/>
                </a:cubicBezTo>
                <a:cubicBezTo>
                  <a:pt x="3173046" y="6189785"/>
                  <a:pt x="3199995" y="6159063"/>
                  <a:pt x="3235569" y="6142893"/>
                </a:cubicBezTo>
                <a:cubicBezTo>
                  <a:pt x="3287366" y="6119349"/>
                  <a:pt x="3345195" y="6112349"/>
                  <a:pt x="3399692" y="6096000"/>
                </a:cubicBezTo>
                <a:cubicBezTo>
                  <a:pt x="3567858" y="6045550"/>
                  <a:pt x="3358363" y="6100471"/>
                  <a:pt x="3563815" y="6049108"/>
                </a:cubicBezTo>
                <a:cubicBezTo>
                  <a:pt x="3634990" y="5977935"/>
                  <a:pt x="3582128" y="6016816"/>
                  <a:pt x="3681046" y="5978770"/>
                </a:cubicBezTo>
                <a:cubicBezTo>
                  <a:pt x="3759610" y="5948553"/>
                  <a:pt x="3833847" y="5905400"/>
                  <a:pt x="3915508" y="5884985"/>
                </a:cubicBezTo>
                <a:cubicBezTo>
                  <a:pt x="3946769" y="5877170"/>
                  <a:pt x="3979120" y="5872853"/>
                  <a:pt x="4009292" y="5861539"/>
                </a:cubicBezTo>
                <a:cubicBezTo>
                  <a:pt x="4042018" y="5849267"/>
                  <a:pt x="4070230" y="5826591"/>
                  <a:pt x="4103077" y="5814647"/>
                </a:cubicBezTo>
                <a:cubicBezTo>
                  <a:pt x="4164406" y="5792345"/>
                  <a:pt x="4287767" y="5762612"/>
                  <a:pt x="4360985" y="5744308"/>
                </a:cubicBezTo>
                <a:cubicBezTo>
                  <a:pt x="4392246" y="5728677"/>
                  <a:pt x="4422506" y="5710859"/>
                  <a:pt x="4454769" y="5697416"/>
                </a:cubicBezTo>
                <a:cubicBezTo>
                  <a:pt x="4540147" y="5661842"/>
                  <a:pt x="4769542" y="5580685"/>
                  <a:pt x="4853354" y="5556739"/>
                </a:cubicBezTo>
                <a:cubicBezTo>
                  <a:pt x="4891672" y="5545791"/>
                  <a:pt x="4931508" y="5541108"/>
                  <a:pt x="4970585" y="5533293"/>
                </a:cubicBezTo>
                <a:cubicBezTo>
                  <a:pt x="5067851" y="5484660"/>
                  <a:pt x="5324679" y="5348215"/>
                  <a:pt x="5462954" y="5298831"/>
                </a:cubicBezTo>
                <a:cubicBezTo>
                  <a:pt x="5516536" y="5279694"/>
                  <a:pt x="5572369" y="5267570"/>
                  <a:pt x="5627077" y="5251939"/>
                </a:cubicBezTo>
                <a:cubicBezTo>
                  <a:pt x="5697415" y="5197231"/>
                  <a:pt x="5761286" y="5132996"/>
                  <a:pt x="5838092" y="5087816"/>
                </a:cubicBezTo>
                <a:cubicBezTo>
                  <a:pt x="5895648" y="5053960"/>
                  <a:pt x="5970102" y="5054517"/>
                  <a:pt x="6025662" y="5017477"/>
                </a:cubicBezTo>
                <a:cubicBezTo>
                  <a:pt x="6067300" y="4989718"/>
                  <a:pt x="6081002" y="4932283"/>
                  <a:pt x="6119446" y="4900247"/>
                </a:cubicBezTo>
                <a:cubicBezTo>
                  <a:pt x="6176087" y="4853046"/>
                  <a:pt x="6248031" y="4827254"/>
                  <a:pt x="6307015" y="4783016"/>
                </a:cubicBezTo>
                <a:cubicBezTo>
                  <a:pt x="6498401" y="4639476"/>
                  <a:pt x="6682377" y="4486313"/>
                  <a:pt x="6869723" y="4337539"/>
                </a:cubicBezTo>
                <a:lnTo>
                  <a:pt x="7104185" y="4149970"/>
                </a:lnTo>
                <a:cubicBezTo>
                  <a:pt x="7198670" y="4072664"/>
                  <a:pt x="7292158" y="3994144"/>
                  <a:pt x="7385538" y="3915508"/>
                </a:cubicBezTo>
                <a:cubicBezTo>
                  <a:pt x="7440653" y="3869095"/>
                  <a:pt x="7487876" y="3811903"/>
                  <a:pt x="7549662" y="3774831"/>
                </a:cubicBezTo>
                <a:cubicBezTo>
                  <a:pt x="7627816" y="3727939"/>
                  <a:pt x="7711209" y="3688839"/>
                  <a:pt x="7784123" y="3634154"/>
                </a:cubicBezTo>
                <a:cubicBezTo>
                  <a:pt x="7837176" y="3594364"/>
                  <a:pt x="7874074" y="3536193"/>
                  <a:pt x="7924800" y="3493477"/>
                </a:cubicBezTo>
                <a:cubicBezTo>
                  <a:pt x="8022848" y="3410911"/>
                  <a:pt x="8128419" y="3337712"/>
                  <a:pt x="8229600" y="3259016"/>
                </a:cubicBezTo>
                <a:cubicBezTo>
                  <a:pt x="8269102" y="3228293"/>
                  <a:pt x="8303919" y="3190978"/>
                  <a:pt x="8346831" y="3165231"/>
                </a:cubicBezTo>
                <a:cubicBezTo>
                  <a:pt x="8385908" y="3141785"/>
                  <a:pt x="8427207" y="3121697"/>
                  <a:pt x="8464062" y="3094893"/>
                </a:cubicBezTo>
                <a:cubicBezTo>
                  <a:pt x="8606076" y="2991610"/>
                  <a:pt x="8592689" y="2965331"/>
                  <a:pt x="8745415" y="2883877"/>
                </a:cubicBezTo>
                <a:cubicBezTo>
                  <a:pt x="8813332" y="2847655"/>
                  <a:pt x="8889944" y="2828877"/>
                  <a:pt x="8956431" y="2790093"/>
                </a:cubicBezTo>
                <a:cubicBezTo>
                  <a:pt x="9048471" y="2736403"/>
                  <a:pt x="9404329" y="2478477"/>
                  <a:pt x="9542585" y="2414954"/>
                </a:cubicBezTo>
                <a:cubicBezTo>
                  <a:pt x="9749632" y="2319824"/>
                  <a:pt x="9980247" y="2274278"/>
                  <a:pt x="10175631" y="2157047"/>
                </a:cubicBezTo>
                <a:cubicBezTo>
                  <a:pt x="10253785" y="2110155"/>
                  <a:pt x="10333425" y="2065656"/>
                  <a:pt x="10410092" y="2016370"/>
                </a:cubicBezTo>
                <a:cubicBezTo>
                  <a:pt x="10442963" y="1995239"/>
                  <a:pt x="10470369" y="1966136"/>
                  <a:pt x="10503877" y="1946031"/>
                </a:cubicBezTo>
                <a:cubicBezTo>
                  <a:pt x="10548833" y="1919057"/>
                  <a:pt x="10597662" y="1899139"/>
                  <a:pt x="10644554" y="1875693"/>
                </a:cubicBezTo>
                <a:cubicBezTo>
                  <a:pt x="10660185" y="1860062"/>
                  <a:pt x="10673271" y="1841383"/>
                  <a:pt x="10691446" y="1828800"/>
                </a:cubicBezTo>
                <a:cubicBezTo>
                  <a:pt x="10775227" y="1770797"/>
                  <a:pt x="10877300" y="1736731"/>
                  <a:pt x="10949354" y="1664677"/>
                </a:cubicBezTo>
                <a:cubicBezTo>
                  <a:pt x="11051916" y="1562115"/>
                  <a:pt x="10991260" y="1611399"/>
                  <a:pt x="11136923" y="1524000"/>
                </a:cubicBezTo>
                <a:cubicBezTo>
                  <a:pt x="11168185" y="1484923"/>
                  <a:pt x="11197755" y="1444431"/>
                  <a:pt x="11230708" y="1406770"/>
                </a:cubicBezTo>
                <a:cubicBezTo>
                  <a:pt x="11252543" y="1381816"/>
                  <a:pt x="11281773" y="1363413"/>
                  <a:pt x="11301046" y="1336431"/>
                </a:cubicBezTo>
                <a:cubicBezTo>
                  <a:pt x="11321361" y="1307990"/>
                  <a:pt x="11325806" y="1269698"/>
                  <a:pt x="11347938" y="1242647"/>
                </a:cubicBezTo>
                <a:cubicBezTo>
                  <a:pt x="11396931" y="1182767"/>
                  <a:pt x="11462532" y="1137959"/>
                  <a:pt x="11512062" y="1078523"/>
                </a:cubicBezTo>
                <a:cubicBezTo>
                  <a:pt x="11551139" y="1031631"/>
                  <a:pt x="11588046" y="982843"/>
                  <a:pt x="11629292" y="937847"/>
                </a:cubicBezTo>
                <a:cubicBezTo>
                  <a:pt x="11674103" y="888962"/>
                  <a:pt x="11714791" y="833955"/>
                  <a:pt x="11769969" y="797170"/>
                </a:cubicBezTo>
                <a:lnTo>
                  <a:pt x="11910646" y="703385"/>
                </a:lnTo>
                <a:cubicBezTo>
                  <a:pt x="11926277" y="679939"/>
                  <a:pt x="11939935" y="655051"/>
                  <a:pt x="11957538" y="633047"/>
                </a:cubicBezTo>
                <a:cubicBezTo>
                  <a:pt x="11971347" y="615785"/>
                  <a:pt x="11994545" y="605926"/>
                  <a:pt x="12004431" y="586154"/>
                </a:cubicBezTo>
                <a:cubicBezTo>
                  <a:pt x="12018842" y="557333"/>
                  <a:pt x="12010003" y="519182"/>
                  <a:pt x="12027877" y="492370"/>
                </a:cubicBezTo>
                <a:cubicBezTo>
                  <a:pt x="12058532" y="446388"/>
                  <a:pt x="12106031" y="414216"/>
                  <a:pt x="12145108" y="375139"/>
                </a:cubicBezTo>
                <a:cubicBezTo>
                  <a:pt x="12209768" y="310478"/>
                  <a:pt x="12209615" y="301433"/>
                  <a:pt x="12285785" y="257908"/>
                </a:cubicBezTo>
                <a:cubicBezTo>
                  <a:pt x="12316131" y="240567"/>
                  <a:pt x="12345963" y="220618"/>
                  <a:pt x="12379569" y="211016"/>
                </a:cubicBezTo>
                <a:cubicBezTo>
                  <a:pt x="12402113" y="204575"/>
                  <a:pt x="12426462" y="211016"/>
                  <a:pt x="12449908" y="21101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505" eaLnBrk="0" fontAlgn="base" hangingPunct="0">
              <a:spcBef>
                <a:spcPct val="0"/>
              </a:spcBef>
              <a:spcAft>
                <a:spcPct val="0"/>
              </a:spcAft>
              <a:defRPr/>
            </a:pPr>
            <a:endParaRPr lang="en-US" sz="1765">
              <a:solidFill>
                <a:srgbClr val="FFFFFF"/>
              </a:solidFill>
              <a:latin typeface="Segoe UI"/>
            </a:endParaRPr>
          </a:p>
        </p:txBody>
      </p:sp>
      <p:sp>
        <p:nvSpPr>
          <p:cNvPr id="13" name="Title 1"/>
          <p:cNvSpPr txBox="1">
            <a:spLocks/>
          </p:cNvSpPr>
          <p:nvPr/>
        </p:nvSpPr>
        <p:spPr>
          <a:xfrm>
            <a:off x="269240" y="2979232"/>
            <a:ext cx="5831430" cy="899537"/>
          </a:xfrm>
          <a:prstGeom prst="rect">
            <a:avLst/>
          </a:prstGeom>
        </p:spPr>
        <p:txBody>
          <a:bodyPr lIns="143428" tIns="89642" rIns="143428" bIns="89642"/>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defRPr/>
            </a:pPr>
            <a:r>
              <a:rPr lang="en-US" sz="3137" b="1" spc="118" dirty="0">
                <a:solidFill>
                  <a:srgbClr val="80B940"/>
                </a:solidFill>
                <a:latin typeface="Segoe UI"/>
                <a:ea typeface="Segoe UI Black" panose="020B0A02040204020203" pitchFamily="34" charset="0"/>
                <a:cs typeface="Segoe UI Black" panose="020B0A02040204020203" pitchFamily="34" charset="0"/>
              </a:rPr>
              <a:t>SECURING THE PLATFORM</a:t>
            </a:r>
          </a:p>
        </p:txBody>
      </p:sp>
    </p:spTree>
    <p:extLst>
      <p:ext uri="{BB962C8B-B14F-4D97-AF65-F5344CB8AC3E}">
        <p14:creationId xmlns:p14="http://schemas.microsoft.com/office/powerpoint/2010/main" val="412858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decel="100000" fill="hold" grpId="1" nodeType="withEffect">
                                  <p:stCondLst>
                                    <p:cond delay="250"/>
                                  </p:stCondLst>
                                  <p:childTnLst>
                                    <p:animMotion origin="layout" path="M 7.3781E-7 0 L -0.05285 0 " pathEditMode="relative" rAng="0" ptsTypes="AA">
                                      <p:cBhvr>
                                        <p:cTn id="9" dur="750" spd="-100000" fill="hold"/>
                                        <p:tgtEl>
                                          <p:spTgt spid="13"/>
                                        </p:tgtEl>
                                        <p:attrNameLst>
                                          <p:attrName>ppt_x</p:attrName>
                                          <p:attrName>ppt_y</p:attrName>
                                        </p:attrNameLst>
                                      </p:cBhvr>
                                      <p:rCtr x="-2642" y="0"/>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63" presetClass="path" presetSubtype="0" decel="100000" fill="hold" grpId="1" nodeType="withEffect">
                                  <p:stCondLst>
                                    <p:cond delay="0"/>
                                  </p:stCondLst>
                                  <p:childTnLst>
                                    <p:animMotion origin="layout" path="M -1.47307E-6 0 L 0.07761 0 " pathEditMode="relative" rAng="0" ptsTypes="AA">
                                      <p:cBhvr>
                                        <p:cTn id="15" dur="750" spd="-100000" fill="hold"/>
                                        <p:tgtEl>
                                          <p:spTgt spid="14"/>
                                        </p:tgtEl>
                                        <p:attrNameLst>
                                          <p:attrName>ppt_x</p:attrName>
                                          <p:attrName>ppt_y</p:attrName>
                                        </p:attrNameLst>
                                      </p:cBhvr>
                                      <p:rCtr x="38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3" grpId="0"/>
      <p:bldP spid="1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2" dirty="0"/>
              <a:t>Extending On-Premises AD - Security</a:t>
            </a:r>
          </a:p>
        </p:txBody>
      </p:sp>
      <p:graphicFrame>
        <p:nvGraphicFramePr>
          <p:cNvPr id="2" name="Diagram 1"/>
          <p:cNvGraphicFramePr/>
          <p:nvPr>
            <p:extLst/>
          </p:nvPr>
        </p:nvGraphicFramePr>
        <p:xfrm>
          <a:off x="567341" y="1038229"/>
          <a:ext cx="8068853" cy="470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37120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0" y="201906"/>
            <a:ext cx="11655840" cy="717132"/>
          </a:xfrm>
        </p:spPr>
        <p:txBody>
          <a:bodyPr vert="horz" wrap="square" lIns="143428" tIns="89642" rIns="143428" bIns="89642" rtlCol="0" anchor="t">
            <a:noAutofit/>
          </a:bodyPr>
          <a:lstStyle/>
          <a:p>
            <a:pPr>
              <a:lnSpc>
                <a:spcPct val="80000"/>
              </a:lnSpc>
            </a:pPr>
            <a:r>
              <a:rPr lang="en-US" sz="4314" dirty="0">
                <a:solidFill>
                  <a:schemeClr val="tx1"/>
                </a:solidFill>
              </a:rPr>
              <a:t>Recommendations</a:t>
            </a:r>
          </a:p>
        </p:txBody>
      </p:sp>
      <p:sp>
        <p:nvSpPr>
          <p:cNvPr id="2" name="Text Placeholder 1"/>
          <p:cNvSpPr>
            <a:spLocks noGrp="1"/>
          </p:cNvSpPr>
          <p:nvPr>
            <p:ph type="body" sz="quarter" idx="10"/>
          </p:nvPr>
        </p:nvSpPr>
        <p:spPr>
          <a:xfrm>
            <a:off x="6355697" y="4504698"/>
            <a:ext cx="5647478" cy="1025869"/>
          </a:xfrm>
        </p:spPr>
        <p:txBody>
          <a:bodyPr/>
          <a:lstStyle/>
          <a:p>
            <a:pPr lvl="1"/>
            <a:r>
              <a:rPr lang="en-US" sz="1373" dirty="0"/>
              <a:t>Additional information:</a:t>
            </a:r>
          </a:p>
          <a:p>
            <a:pPr lvl="1"/>
            <a:r>
              <a:rPr lang="en-US" sz="1373" b="1" dirty="0"/>
              <a:t>Guidelines for Deploying Windows Server Active Directory on Azure Virtual Machines</a:t>
            </a:r>
            <a:r>
              <a:rPr lang="en-US" sz="1373" dirty="0"/>
              <a:t>,</a:t>
            </a:r>
          </a:p>
          <a:p>
            <a:pPr lvl="1"/>
            <a:r>
              <a:rPr lang="en-US" sz="1373" dirty="0">
                <a:hlinkClick r:id="rId3"/>
              </a:rPr>
              <a:t>https://msdn.microsoft.com/library/azure/jj156090.aspx</a:t>
            </a:r>
            <a:endParaRPr lang="en-US" sz="1373" dirty="0"/>
          </a:p>
        </p:txBody>
      </p:sp>
      <p:sp>
        <p:nvSpPr>
          <p:cNvPr id="4" name="Text Placeholder 1"/>
          <p:cNvSpPr txBox="1">
            <a:spLocks/>
          </p:cNvSpPr>
          <p:nvPr/>
        </p:nvSpPr>
        <p:spPr>
          <a:xfrm>
            <a:off x="368618" y="1098321"/>
            <a:ext cx="5647478" cy="527275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62"/>
            <a:r>
              <a:rPr lang="en-US" sz="2745" dirty="0">
                <a:gradFill>
                  <a:gsLst>
                    <a:gs pos="1250">
                      <a:srgbClr val="68217A"/>
                    </a:gs>
                    <a:gs pos="99000">
                      <a:srgbClr val="68217A"/>
                    </a:gs>
                  </a:gsLst>
                  <a:lin ang="5400000" scaled="0"/>
                </a:gradFill>
                <a:latin typeface="Segoe UI Light"/>
              </a:rPr>
              <a:t>Network</a:t>
            </a:r>
          </a:p>
          <a:p>
            <a:pPr lvl="1" defTabSz="914462"/>
            <a:r>
              <a:rPr lang="en-US" sz="1373" dirty="0">
                <a:gradFill>
                  <a:gsLst>
                    <a:gs pos="1250">
                      <a:srgbClr val="505050"/>
                    </a:gs>
                    <a:gs pos="100000">
                      <a:srgbClr val="505050"/>
                    </a:gs>
                  </a:gsLst>
                  <a:lin ang="5400000" scaled="0"/>
                </a:gradFill>
                <a:latin typeface="Segoe UI"/>
              </a:rPr>
              <a:t>Provide Domain Controller with static </a:t>
            </a:r>
            <a:r>
              <a:rPr lang="en-US" sz="1373" dirty="0" err="1">
                <a:gradFill>
                  <a:gsLst>
                    <a:gs pos="1250">
                      <a:srgbClr val="505050"/>
                    </a:gs>
                    <a:gs pos="100000">
                      <a:srgbClr val="505050"/>
                    </a:gs>
                  </a:gsLst>
                  <a:lin ang="5400000" scaled="0"/>
                </a:gradFill>
                <a:latin typeface="Segoe UI"/>
              </a:rPr>
              <a:t>vNet</a:t>
            </a:r>
            <a:r>
              <a:rPr lang="en-US" sz="1373" dirty="0">
                <a:gradFill>
                  <a:gsLst>
                    <a:gs pos="1250">
                      <a:srgbClr val="505050"/>
                    </a:gs>
                    <a:gs pos="100000">
                      <a:srgbClr val="505050"/>
                    </a:gs>
                  </a:gsLst>
                  <a:lin ang="5400000" scaled="0"/>
                </a:gradFill>
                <a:latin typeface="Segoe UI"/>
              </a:rPr>
              <a:t> IP</a:t>
            </a:r>
          </a:p>
          <a:p>
            <a:pPr lvl="1" defTabSz="914462"/>
            <a:r>
              <a:rPr lang="en-US" sz="1373" dirty="0">
                <a:gradFill>
                  <a:gsLst>
                    <a:gs pos="1250">
                      <a:srgbClr val="505050"/>
                    </a:gs>
                    <a:gs pos="100000">
                      <a:srgbClr val="505050"/>
                    </a:gs>
                  </a:gsLst>
                  <a:lin ang="5400000" scaled="0"/>
                </a:gradFill>
                <a:latin typeface="Segoe UI"/>
              </a:rPr>
              <a:t>Disable Internet Endpoints</a:t>
            </a:r>
          </a:p>
          <a:p>
            <a:pPr defTabSz="914462"/>
            <a:r>
              <a:rPr lang="en-US" sz="2745" dirty="0">
                <a:gradFill>
                  <a:gsLst>
                    <a:gs pos="1250">
                      <a:srgbClr val="68217A"/>
                    </a:gs>
                    <a:gs pos="99000">
                      <a:srgbClr val="68217A"/>
                    </a:gs>
                  </a:gsLst>
                  <a:lin ang="5400000" scaled="0"/>
                </a:gradFill>
                <a:latin typeface="Segoe UI Light"/>
              </a:rPr>
              <a:t>Storage</a:t>
            </a:r>
          </a:p>
          <a:p>
            <a:pPr lvl="1" defTabSz="914462"/>
            <a:r>
              <a:rPr lang="en-US" sz="1373" dirty="0">
                <a:gradFill>
                  <a:gsLst>
                    <a:gs pos="1250">
                      <a:srgbClr val="505050"/>
                    </a:gs>
                    <a:gs pos="100000">
                      <a:srgbClr val="505050"/>
                    </a:gs>
                  </a:gsLst>
                  <a:lin ang="5400000" scaled="0"/>
                </a:gradFill>
                <a:latin typeface="Segoe UI"/>
              </a:rPr>
              <a:t>Place Database and SYSVOL on data disks</a:t>
            </a:r>
          </a:p>
          <a:p>
            <a:pPr defTabSz="914462"/>
            <a:r>
              <a:rPr lang="en-US" sz="2745" dirty="0">
                <a:gradFill>
                  <a:gsLst>
                    <a:gs pos="1250">
                      <a:srgbClr val="68217A"/>
                    </a:gs>
                    <a:gs pos="99000">
                      <a:srgbClr val="68217A"/>
                    </a:gs>
                  </a:gsLst>
                  <a:lin ang="5400000" scaled="0"/>
                </a:gradFill>
                <a:latin typeface="Segoe UI Light"/>
              </a:rPr>
              <a:t>Security</a:t>
            </a:r>
          </a:p>
          <a:p>
            <a:pPr lvl="1" defTabSz="914462"/>
            <a:r>
              <a:rPr lang="en-US" sz="1373" dirty="0">
                <a:gradFill>
                  <a:gsLst>
                    <a:gs pos="1250">
                      <a:srgbClr val="505050"/>
                    </a:gs>
                    <a:gs pos="100000">
                      <a:srgbClr val="505050"/>
                    </a:gs>
                  </a:gsLst>
                  <a:lin ang="5400000" scaled="0"/>
                </a:gradFill>
                <a:latin typeface="Segoe UI"/>
              </a:rPr>
              <a:t>Consider using a separate subscription to host the Domain Controllers</a:t>
            </a:r>
          </a:p>
          <a:p>
            <a:pPr lvl="1" defTabSz="914462"/>
            <a:r>
              <a:rPr lang="en-US" sz="1373" dirty="0">
                <a:gradFill>
                  <a:gsLst>
                    <a:gs pos="1250">
                      <a:srgbClr val="505050"/>
                    </a:gs>
                    <a:gs pos="100000">
                      <a:srgbClr val="505050"/>
                    </a:gs>
                  </a:gsLst>
                  <a:lin ang="5400000" scaled="0"/>
                </a:gradFill>
                <a:latin typeface="Segoe UI"/>
              </a:rPr>
              <a:t>Create a separate Storage Account for Domain Controller VHDs, and make sure that no one has the API keys. </a:t>
            </a:r>
          </a:p>
          <a:p>
            <a:pPr lvl="1" defTabSz="914462"/>
            <a:r>
              <a:rPr lang="en-US" sz="1373" dirty="0">
                <a:gradFill>
                  <a:gsLst>
                    <a:gs pos="1250">
                      <a:srgbClr val="505050"/>
                    </a:gs>
                    <a:gs pos="100000">
                      <a:srgbClr val="505050"/>
                    </a:gs>
                  </a:gsLst>
                  <a:lin ang="5400000" scaled="0"/>
                </a:gradFill>
                <a:latin typeface="Segoe UI"/>
              </a:rPr>
              <a:t>Use writable Domain Controllers</a:t>
            </a:r>
          </a:p>
          <a:p>
            <a:pPr lvl="1" defTabSz="914462"/>
            <a:r>
              <a:rPr lang="en-US" sz="1373" dirty="0">
                <a:gradFill>
                  <a:gsLst>
                    <a:gs pos="1250">
                      <a:srgbClr val="505050"/>
                    </a:gs>
                    <a:gs pos="100000">
                      <a:srgbClr val="505050"/>
                    </a:gs>
                  </a:gsLst>
                  <a:lin ang="5400000" scaled="0"/>
                </a:gradFill>
                <a:latin typeface="Segoe UI"/>
              </a:rPr>
              <a:t>Protect Domain Controllers with Backups</a:t>
            </a:r>
          </a:p>
          <a:p>
            <a:pPr lvl="1" defTabSz="914462"/>
            <a:r>
              <a:rPr lang="en-US" sz="1373" dirty="0">
                <a:gradFill>
                  <a:gsLst>
                    <a:gs pos="1250">
                      <a:srgbClr val="505050"/>
                    </a:gs>
                    <a:gs pos="100000">
                      <a:srgbClr val="505050"/>
                    </a:gs>
                  </a:gsLst>
                  <a:lin ang="5400000" scaled="0"/>
                </a:gradFill>
                <a:latin typeface="Segoe UI"/>
              </a:rPr>
              <a:t>Consider protecting Domain Controllers VHD with Encryption (first or third party)</a:t>
            </a:r>
          </a:p>
          <a:p>
            <a:pPr lvl="1" defTabSz="914462"/>
            <a:r>
              <a:rPr lang="en-US" sz="1373" dirty="0">
                <a:gradFill>
                  <a:gsLst>
                    <a:gs pos="1250">
                      <a:srgbClr val="505050"/>
                    </a:gs>
                    <a:gs pos="100000">
                      <a:srgbClr val="505050"/>
                    </a:gs>
                  </a:gsLst>
                  <a:lin ang="5400000" scaled="0"/>
                </a:gradFill>
                <a:latin typeface="Segoe UI"/>
              </a:rPr>
              <a:t>Use Windows Server Full edition instead of Windows Server Core</a:t>
            </a:r>
          </a:p>
          <a:p>
            <a:pPr lvl="1" defTabSz="914462"/>
            <a:r>
              <a:rPr lang="en-US" sz="2745" dirty="0">
                <a:gradFill>
                  <a:gsLst>
                    <a:gs pos="1250">
                      <a:srgbClr val="68217A"/>
                    </a:gs>
                    <a:gs pos="99000">
                      <a:srgbClr val="68217A"/>
                    </a:gs>
                  </a:gsLst>
                  <a:lin ang="5400000" scaled="0"/>
                </a:gradFill>
                <a:latin typeface="Segoe UI Light"/>
              </a:rPr>
              <a:t>Sizing</a:t>
            </a:r>
          </a:p>
          <a:p>
            <a:pPr lvl="1" defTabSz="914462"/>
            <a:r>
              <a:rPr lang="en-US" sz="1373" dirty="0">
                <a:gradFill>
                  <a:gsLst>
                    <a:gs pos="1250">
                      <a:srgbClr val="505050"/>
                    </a:gs>
                    <a:gs pos="100000">
                      <a:srgbClr val="505050"/>
                    </a:gs>
                  </a:gsLst>
                  <a:lin ang="5400000" scaled="0"/>
                </a:gradFill>
                <a:latin typeface="Segoe UI"/>
              </a:rPr>
              <a:t>Start out with A5 virtual machines. Use A6 in case more memory is needed for caching the database</a:t>
            </a:r>
          </a:p>
          <a:p>
            <a:pPr lvl="1" defTabSz="914462"/>
            <a:endParaRPr lang="en-US" sz="1373" dirty="0">
              <a:gradFill>
                <a:gsLst>
                  <a:gs pos="1250">
                    <a:srgbClr val="505050"/>
                  </a:gs>
                  <a:gs pos="100000">
                    <a:srgbClr val="505050"/>
                  </a:gs>
                </a:gsLst>
                <a:lin ang="5400000" scaled="0"/>
              </a:gradFill>
              <a:latin typeface="Segoe UI"/>
            </a:endParaRPr>
          </a:p>
        </p:txBody>
      </p:sp>
      <p:sp>
        <p:nvSpPr>
          <p:cNvPr id="5" name="Text Placeholder 1"/>
          <p:cNvSpPr txBox="1">
            <a:spLocks/>
          </p:cNvSpPr>
          <p:nvPr/>
        </p:nvSpPr>
        <p:spPr>
          <a:xfrm>
            <a:off x="6294524" y="1247726"/>
            <a:ext cx="5647478" cy="313795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62"/>
            <a:r>
              <a:rPr lang="en-US" sz="2745" dirty="0">
                <a:gradFill>
                  <a:gsLst>
                    <a:gs pos="1250">
                      <a:srgbClr val="68217A"/>
                    </a:gs>
                    <a:gs pos="99000">
                      <a:srgbClr val="68217A"/>
                    </a:gs>
                  </a:gsLst>
                  <a:lin ang="5400000" scaled="0"/>
                </a:gradFill>
                <a:latin typeface="Segoe UI Light"/>
              </a:rPr>
              <a:t>Management</a:t>
            </a:r>
          </a:p>
          <a:p>
            <a:pPr lvl="1" defTabSz="914462"/>
            <a:r>
              <a:rPr lang="en-US" sz="1373" dirty="0">
                <a:gradFill>
                  <a:gsLst>
                    <a:gs pos="1250">
                      <a:srgbClr val="505050"/>
                    </a:gs>
                    <a:gs pos="100000">
                      <a:srgbClr val="505050"/>
                    </a:gs>
                  </a:gsLst>
                  <a:lin ang="5400000" scaled="0"/>
                </a:gradFill>
                <a:latin typeface="Segoe UI"/>
              </a:rPr>
              <a:t>Do not shutdown the Domain Controllers from the portal but from the OS</a:t>
            </a:r>
          </a:p>
          <a:p>
            <a:pPr defTabSz="914462"/>
            <a:r>
              <a:rPr lang="en-US" sz="2745" dirty="0">
                <a:gradFill>
                  <a:gsLst>
                    <a:gs pos="1250">
                      <a:srgbClr val="68217A"/>
                    </a:gs>
                    <a:gs pos="99000">
                      <a:srgbClr val="68217A"/>
                    </a:gs>
                  </a:gsLst>
                  <a:lin ang="5400000" scaled="0"/>
                </a:gradFill>
                <a:latin typeface="Segoe UI Light"/>
              </a:rPr>
              <a:t>AD Design</a:t>
            </a:r>
          </a:p>
          <a:p>
            <a:pPr lvl="1" defTabSz="914462"/>
            <a:r>
              <a:rPr lang="en-US" sz="1373" dirty="0">
                <a:gradFill>
                  <a:gsLst>
                    <a:gs pos="1250">
                      <a:srgbClr val="505050"/>
                    </a:gs>
                    <a:gs pos="100000">
                      <a:srgbClr val="505050"/>
                    </a:gs>
                  </a:gsLst>
                  <a:lin ang="5400000" scaled="0"/>
                </a:gradFill>
                <a:latin typeface="Segoe UI"/>
              </a:rPr>
              <a:t>Place two Domain Controllers in all Azure regions and in within an availability set</a:t>
            </a:r>
          </a:p>
          <a:p>
            <a:pPr lvl="1" defTabSz="914462"/>
            <a:r>
              <a:rPr lang="en-US" sz="1373" dirty="0">
                <a:gradFill>
                  <a:gsLst>
                    <a:gs pos="1250">
                      <a:srgbClr val="505050"/>
                    </a:gs>
                    <a:gs pos="100000">
                      <a:srgbClr val="505050"/>
                    </a:gs>
                  </a:gsLst>
                  <a:lin ang="5400000" scaled="0"/>
                </a:gradFill>
                <a:latin typeface="Segoe UI"/>
              </a:rPr>
              <a:t>Create a unique AD Site for each Azure region and associate all of the </a:t>
            </a:r>
            <a:r>
              <a:rPr lang="en-US" sz="1373" dirty="0" err="1">
                <a:gradFill>
                  <a:gsLst>
                    <a:gs pos="1250">
                      <a:srgbClr val="505050"/>
                    </a:gs>
                    <a:gs pos="100000">
                      <a:srgbClr val="505050"/>
                    </a:gs>
                  </a:gsLst>
                  <a:lin ang="5400000" scaled="0"/>
                </a:gradFill>
                <a:latin typeface="Segoe UI"/>
              </a:rPr>
              <a:t>vNets</a:t>
            </a:r>
            <a:r>
              <a:rPr lang="en-US" sz="1373" dirty="0">
                <a:gradFill>
                  <a:gsLst>
                    <a:gs pos="1250">
                      <a:srgbClr val="505050"/>
                    </a:gs>
                    <a:gs pos="100000">
                      <a:srgbClr val="505050"/>
                    </a:gs>
                  </a:gsLst>
                  <a:lin ang="5400000" scaled="0"/>
                </a:gradFill>
                <a:latin typeface="Segoe UI"/>
              </a:rPr>
              <a:t> in that region with that AD Site</a:t>
            </a:r>
          </a:p>
          <a:p>
            <a:pPr lvl="1" defTabSz="914462"/>
            <a:r>
              <a:rPr lang="en-US" sz="1373" dirty="0">
                <a:gradFill>
                  <a:gsLst>
                    <a:gs pos="1250">
                      <a:srgbClr val="505050"/>
                    </a:gs>
                    <a:gs pos="100000">
                      <a:srgbClr val="505050"/>
                    </a:gs>
                  </a:gsLst>
                  <a:lin ang="5400000" scaled="0"/>
                </a:gradFill>
                <a:latin typeface="Segoe UI"/>
              </a:rPr>
              <a:t>Make all Domain Controllers in Azure Global Catalogs</a:t>
            </a:r>
          </a:p>
          <a:p>
            <a:pPr lvl="1" defTabSz="914462"/>
            <a:r>
              <a:rPr lang="en-US" sz="1373" dirty="0">
                <a:gradFill>
                  <a:gsLst>
                    <a:gs pos="1250">
                      <a:srgbClr val="505050"/>
                    </a:gs>
                    <a:gs pos="100000">
                      <a:srgbClr val="505050"/>
                    </a:gs>
                  </a:gsLst>
                  <a:lin ang="5400000" scaled="0"/>
                </a:gradFill>
                <a:latin typeface="Segoe UI"/>
              </a:rPr>
              <a:t>Domain Controllers should be DNS Servers as well. If using DNS Server from third-party, consider deploying additional DNS Servers/Appliances in Azure</a:t>
            </a:r>
          </a:p>
        </p:txBody>
      </p:sp>
    </p:spTree>
    <p:extLst>
      <p:ext uri="{BB962C8B-B14F-4D97-AF65-F5344CB8AC3E}">
        <p14:creationId xmlns:p14="http://schemas.microsoft.com/office/powerpoint/2010/main" val="310711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31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0" name="Rectangle 59"/>
          <p:cNvSpPr/>
          <p:nvPr/>
        </p:nvSpPr>
        <p:spPr bwMode="auto">
          <a:xfrm>
            <a:off x="1" y="-1"/>
            <a:ext cx="12193456" cy="1305323"/>
          </a:xfrm>
          <a:prstGeom prst="rect">
            <a:avLst/>
          </a:prstGeom>
          <a:solidFill>
            <a:srgbClr val="80B94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grpSp>
        <p:nvGrpSpPr>
          <p:cNvPr id="51" name="Group 50"/>
          <p:cNvGrpSpPr/>
          <p:nvPr/>
        </p:nvGrpSpPr>
        <p:grpSpPr>
          <a:xfrm>
            <a:off x="693738" y="3537914"/>
            <a:ext cx="2327556" cy="1476539"/>
            <a:chOff x="693738" y="4027901"/>
            <a:chExt cx="2294698" cy="1220993"/>
          </a:xfrm>
        </p:grpSpPr>
        <p:sp>
          <p:nvSpPr>
            <p:cNvPr id="52" name="TextBox 51"/>
            <p:cNvSpPr txBox="1"/>
            <p:nvPr/>
          </p:nvSpPr>
          <p:spPr>
            <a:xfrm>
              <a:off x="693738" y="4027901"/>
              <a:ext cx="2282824" cy="1220993"/>
            </a:xfrm>
            <a:prstGeom prst="rect">
              <a:avLst/>
            </a:prstGeom>
            <a:solidFill>
              <a:schemeClr val="bg1">
                <a:lumMod val="95000"/>
              </a:schemeClr>
            </a:solidFill>
          </p:spPr>
          <p:txBody>
            <a:bodyPr wrap="square" lIns="91440" tIns="137160" rIns="0" rtlCol="0">
              <a:noAutofit/>
            </a:bodyPr>
            <a:lstStyle/>
            <a:p>
              <a:pPr lvl="0"/>
              <a:endParaRPr lang="en-US" sz="2800" kern="0" dirty="0">
                <a:solidFill>
                  <a:srgbClr val="FFFFFF"/>
                </a:solidFill>
                <a:latin typeface="Segoe UI Light"/>
              </a:endParaRPr>
            </a:p>
          </p:txBody>
        </p:sp>
        <p:sp>
          <p:nvSpPr>
            <p:cNvPr id="53" name="Rectangle 52"/>
            <p:cNvSpPr/>
            <p:nvPr/>
          </p:nvSpPr>
          <p:spPr>
            <a:xfrm>
              <a:off x="705613" y="4027991"/>
              <a:ext cx="2282823" cy="1200329"/>
            </a:xfrm>
            <a:prstGeom prst="rect">
              <a:avLst/>
            </a:prstGeom>
          </p:spPr>
          <p:txBody>
            <a:bodyPr wrap="square">
              <a:spAutoFit/>
            </a:bodyPr>
            <a:lstStyle/>
            <a:p>
              <a:r>
                <a:rPr lang="en-US" dirty="0">
                  <a:solidFill>
                    <a:schemeClr val="tx2"/>
                  </a:solidFill>
                </a:rPr>
                <a:t>Privacy controls </a:t>
              </a:r>
              <a:br>
                <a:rPr lang="en-US" dirty="0">
                  <a:solidFill>
                    <a:schemeClr val="tx2"/>
                  </a:solidFill>
                </a:rPr>
              </a:br>
              <a:r>
                <a:rPr lang="en-US" dirty="0">
                  <a:solidFill>
                    <a:schemeClr val="tx2"/>
                  </a:solidFill>
                </a:rPr>
                <a:t>built into Azure design and operations</a:t>
              </a:r>
            </a:p>
          </p:txBody>
        </p:sp>
      </p:grpSp>
      <p:grpSp>
        <p:nvGrpSpPr>
          <p:cNvPr id="54" name="Group 53"/>
          <p:cNvGrpSpPr/>
          <p:nvPr/>
        </p:nvGrpSpPr>
        <p:grpSpPr>
          <a:xfrm>
            <a:off x="3010744" y="3537913"/>
            <a:ext cx="2282824" cy="1477437"/>
            <a:chOff x="2973800" y="4027901"/>
            <a:chExt cx="2282824" cy="1221736"/>
          </a:xfrm>
        </p:grpSpPr>
        <p:sp>
          <p:nvSpPr>
            <p:cNvPr id="55" name="TextBox 54"/>
            <p:cNvSpPr txBox="1"/>
            <p:nvPr/>
          </p:nvSpPr>
          <p:spPr>
            <a:xfrm>
              <a:off x="2973800" y="4027901"/>
              <a:ext cx="2282824" cy="1220993"/>
            </a:xfrm>
            <a:prstGeom prst="rect">
              <a:avLst/>
            </a:prstGeom>
            <a:solidFill>
              <a:srgbClr val="E8E8E8"/>
            </a:solidFill>
          </p:spPr>
          <p:txBody>
            <a:bodyPr wrap="square" lIns="91440" tIns="137160" rIns="0" rtlCol="0">
              <a:noAutofit/>
            </a:bodyPr>
            <a:lstStyle/>
            <a:p>
              <a:pPr lvl="0"/>
              <a:endParaRPr lang="en-US" sz="2800" kern="0" dirty="0">
                <a:solidFill>
                  <a:srgbClr val="FFFFFF"/>
                </a:solidFill>
                <a:latin typeface="Segoe UI Light"/>
              </a:endParaRPr>
            </a:p>
          </p:txBody>
        </p:sp>
        <p:sp>
          <p:nvSpPr>
            <p:cNvPr id="56" name="Rectangle 55"/>
            <p:cNvSpPr/>
            <p:nvPr/>
          </p:nvSpPr>
          <p:spPr>
            <a:xfrm>
              <a:off x="2984350" y="4027991"/>
              <a:ext cx="2268401" cy="1221646"/>
            </a:xfrm>
            <a:prstGeom prst="rect">
              <a:avLst/>
            </a:prstGeom>
          </p:spPr>
          <p:txBody>
            <a:bodyPr wrap="square">
              <a:spAutoFit/>
            </a:bodyPr>
            <a:lstStyle/>
            <a:p>
              <a:r>
                <a:rPr lang="en-US" dirty="0">
                  <a:solidFill>
                    <a:schemeClr val="tx2"/>
                  </a:solidFill>
                </a:rPr>
                <a:t>Customer data is only used to provide the service and is never used for advertising</a:t>
              </a:r>
            </a:p>
          </p:txBody>
        </p:sp>
      </p:grpSp>
      <p:grpSp>
        <p:nvGrpSpPr>
          <p:cNvPr id="57" name="Group 56"/>
          <p:cNvGrpSpPr/>
          <p:nvPr/>
        </p:nvGrpSpPr>
        <p:grpSpPr>
          <a:xfrm>
            <a:off x="5290807" y="3537914"/>
            <a:ext cx="2282824" cy="1476539"/>
            <a:chOff x="5265738" y="4027901"/>
            <a:chExt cx="2282824" cy="1220993"/>
          </a:xfrm>
        </p:grpSpPr>
        <p:sp>
          <p:nvSpPr>
            <p:cNvPr id="58" name="TextBox 57"/>
            <p:cNvSpPr txBox="1"/>
            <p:nvPr/>
          </p:nvSpPr>
          <p:spPr>
            <a:xfrm>
              <a:off x="5265738" y="4027901"/>
              <a:ext cx="2282824" cy="1220993"/>
            </a:xfrm>
            <a:prstGeom prst="rect">
              <a:avLst/>
            </a:prstGeom>
            <a:solidFill>
              <a:schemeClr val="bg1">
                <a:lumMod val="85000"/>
              </a:schemeClr>
            </a:solidFill>
          </p:spPr>
          <p:txBody>
            <a:bodyPr wrap="square" lIns="91440" tIns="137160" rIns="0" rtlCol="0">
              <a:noAutofit/>
            </a:bodyPr>
            <a:lstStyle/>
            <a:p>
              <a:pPr lvl="0"/>
              <a:endParaRPr lang="en-US" sz="2800" kern="0" dirty="0">
                <a:solidFill>
                  <a:srgbClr val="FFFFFF"/>
                </a:solidFill>
                <a:latin typeface="Segoe UI Light"/>
              </a:endParaRPr>
            </a:p>
          </p:txBody>
        </p:sp>
        <p:sp>
          <p:nvSpPr>
            <p:cNvPr id="59" name="Rectangle 58"/>
            <p:cNvSpPr/>
            <p:nvPr/>
          </p:nvSpPr>
          <p:spPr>
            <a:xfrm>
              <a:off x="5300812" y="4027991"/>
              <a:ext cx="2120653" cy="1200329"/>
            </a:xfrm>
            <a:prstGeom prst="rect">
              <a:avLst/>
            </a:prstGeom>
          </p:spPr>
          <p:txBody>
            <a:bodyPr wrap="square">
              <a:spAutoFit/>
            </a:bodyPr>
            <a:lstStyle/>
            <a:p>
              <a:r>
                <a:rPr lang="en-US" dirty="0">
                  <a:solidFill>
                    <a:schemeClr val="tx2"/>
                  </a:solidFill>
                </a:rPr>
                <a:t>Data Processing Agreements, EU Model Clauses, HIPAA BAA</a:t>
              </a:r>
            </a:p>
          </p:txBody>
        </p:sp>
      </p:grpSp>
      <p:grpSp>
        <p:nvGrpSpPr>
          <p:cNvPr id="125" name="Group 124"/>
          <p:cNvGrpSpPr/>
          <p:nvPr/>
        </p:nvGrpSpPr>
        <p:grpSpPr>
          <a:xfrm>
            <a:off x="8441092" y="5132862"/>
            <a:ext cx="320511" cy="621225"/>
            <a:chOff x="6229350" y="5232400"/>
            <a:chExt cx="539750" cy="1046162"/>
          </a:xfrm>
        </p:grpSpPr>
        <p:sp>
          <p:nvSpPr>
            <p:cNvPr id="17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6" name="Rectangle 23"/>
          <p:cNvSpPr>
            <a:spLocks noChangeArrowheads="1"/>
          </p:cNvSpPr>
          <p:nvPr/>
        </p:nvSpPr>
        <p:spPr bwMode="auto">
          <a:xfrm>
            <a:off x="10948671" y="3543130"/>
            <a:ext cx="1254125" cy="253538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Rectangle 24"/>
          <p:cNvSpPr>
            <a:spLocks noChangeArrowheads="1"/>
          </p:cNvSpPr>
          <p:nvPr/>
        </p:nvSpPr>
        <p:spPr bwMode="auto">
          <a:xfrm>
            <a:off x="11575493" y="5590535"/>
            <a:ext cx="340529" cy="360902"/>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8"/>
          <p:cNvSpPr>
            <a:spLocks noChangeArrowheads="1"/>
          </p:cNvSpPr>
          <p:nvPr/>
        </p:nvSpPr>
        <p:spPr bwMode="auto">
          <a:xfrm>
            <a:off x="11082585" y="4319217"/>
            <a:ext cx="1014413" cy="18679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Rectangle 29"/>
          <p:cNvSpPr>
            <a:spLocks noChangeArrowheads="1"/>
          </p:cNvSpPr>
          <p:nvPr/>
        </p:nvSpPr>
        <p:spPr bwMode="auto">
          <a:xfrm>
            <a:off x="11082585" y="4642034"/>
            <a:ext cx="1014413" cy="18679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Rectangle 30"/>
          <p:cNvSpPr>
            <a:spLocks noChangeArrowheads="1"/>
          </p:cNvSpPr>
          <p:nvPr/>
        </p:nvSpPr>
        <p:spPr bwMode="auto">
          <a:xfrm>
            <a:off x="11082585" y="4964850"/>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Rectangle 31"/>
          <p:cNvSpPr>
            <a:spLocks noChangeArrowheads="1"/>
          </p:cNvSpPr>
          <p:nvPr/>
        </p:nvSpPr>
        <p:spPr bwMode="auto">
          <a:xfrm>
            <a:off x="11082585" y="5287667"/>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Rectangle 32"/>
          <p:cNvSpPr>
            <a:spLocks noChangeArrowheads="1"/>
          </p:cNvSpPr>
          <p:nvPr/>
        </p:nvSpPr>
        <p:spPr bwMode="auto">
          <a:xfrm>
            <a:off x="11082585" y="3675398"/>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Rectangle 33"/>
          <p:cNvSpPr>
            <a:spLocks noChangeArrowheads="1"/>
          </p:cNvSpPr>
          <p:nvPr/>
        </p:nvSpPr>
        <p:spPr bwMode="auto">
          <a:xfrm>
            <a:off x="11082585" y="3998215"/>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Rectangle 32"/>
          <p:cNvSpPr>
            <a:spLocks noChangeArrowheads="1"/>
          </p:cNvSpPr>
          <p:nvPr/>
        </p:nvSpPr>
        <p:spPr bwMode="auto">
          <a:xfrm>
            <a:off x="6102504" y="5734648"/>
            <a:ext cx="254782" cy="46393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Rectangle 32"/>
          <p:cNvSpPr>
            <a:spLocks noChangeArrowheads="1"/>
          </p:cNvSpPr>
          <p:nvPr/>
        </p:nvSpPr>
        <p:spPr bwMode="auto">
          <a:xfrm>
            <a:off x="6435879" y="5734648"/>
            <a:ext cx="254782" cy="46393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9" name="Group 138"/>
          <p:cNvGrpSpPr/>
          <p:nvPr/>
        </p:nvGrpSpPr>
        <p:grpSpPr>
          <a:xfrm>
            <a:off x="9639382" y="5051899"/>
            <a:ext cx="320511" cy="621225"/>
            <a:chOff x="6229350" y="5232400"/>
            <a:chExt cx="539750" cy="1046162"/>
          </a:xfrm>
        </p:grpSpPr>
        <p:sp>
          <p:nvSpPr>
            <p:cNvPr id="167"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2" name="Freeform 11"/>
          <p:cNvSpPr>
            <a:spLocks/>
          </p:cNvSpPr>
          <p:nvPr/>
        </p:nvSpPr>
        <p:spPr bwMode="auto">
          <a:xfrm>
            <a:off x="4876799" y="5991418"/>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2"/>
          <p:cNvSpPr>
            <a:spLocks/>
          </p:cNvSpPr>
          <p:nvPr/>
        </p:nvSpPr>
        <p:spPr bwMode="auto">
          <a:xfrm>
            <a:off x="9270395" y="4231336"/>
            <a:ext cx="921957" cy="61270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3"/>
          <p:cNvSpPr>
            <a:spLocks/>
          </p:cNvSpPr>
          <p:nvPr/>
        </p:nvSpPr>
        <p:spPr bwMode="auto">
          <a:xfrm>
            <a:off x="9994476" y="4200771"/>
            <a:ext cx="767331" cy="504466"/>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7"/>
          <p:cNvSpPr>
            <a:spLocks/>
          </p:cNvSpPr>
          <p:nvPr/>
        </p:nvSpPr>
        <p:spPr bwMode="auto">
          <a:xfrm>
            <a:off x="9731374" y="5862831"/>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8"/>
          <p:cNvSpPr>
            <a:spLocks/>
          </p:cNvSpPr>
          <p:nvPr/>
        </p:nvSpPr>
        <p:spPr bwMode="auto">
          <a:xfrm>
            <a:off x="6546849" y="5204018"/>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9"/>
          <p:cNvSpPr>
            <a:spLocks/>
          </p:cNvSpPr>
          <p:nvPr/>
        </p:nvSpPr>
        <p:spPr bwMode="auto">
          <a:xfrm>
            <a:off x="8194674" y="5656456"/>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1"/>
          <p:cNvSpPr>
            <a:spLocks/>
          </p:cNvSpPr>
          <p:nvPr/>
        </p:nvSpPr>
        <p:spPr bwMode="auto">
          <a:xfrm>
            <a:off x="10104437" y="5723131"/>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2"/>
          <p:cNvSpPr>
            <a:spLocks/>
          </p:cNvSpPr>
          <p:nvPr/>
        </p:nvSpPr>
        <p:spPr bwMode="auto">
          <a:xfrm>
            <a:off x="8762999" y="5612006"/>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3"/>
          <p:cNvSpPr>
            <a:spLocks/>
          </p:cNvSpPr>
          <p:nvPr/>
        </p:nvSpPr>
        <p:spPr bwMode="auto">
          <a:xfrm>
            <a:off x="10688637" y="5835843"/>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24"/>
          <p:cNvSpPr>
            <a:spLocks/>
          </p:cNvSpPr>
          <p:nvPr/>
        </p:nvSpPr>
        <p:spPr bwMode="auto">
          <a:xfrm>
            <a:off x="11963399" y="6366068"/>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9"/>
          <p:cNvSpPr>
            <a:spLocks/>
          </p:cNvSpPr>
          <p:nvPr/>
        </p:nvSpPr>
        <p:spPr bwMode="auto">
          <a:xfrm>
            <a:off x="8696324" y="6131118"/>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55"/>
          <p:cNvSpPr>
            <a:spLocks/>
          </p:cNvSpPr>
          <p:nvPr/>
        </p:nvSpPr>
        <p:spPr bwMode="auto">
          <a:xfrm>
            <a:off x="6919912" y="6545456"/>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1"/>
          <p:cNvSpPr>
            <a:spLocks/>
          </p:cNvSpPr>
          <p:nvPr/>
        </p:nvSpPr>
        <p:spPr bwMode="auto">
          <a:xfrm>
            <a:off x="7431045" y="6636443"/>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TextBox 154"/>
          <p:cNvSpPr txBox="1"/>
          <p:nvPr/>
        </p:nvSpPr>
        <p:spPr>
          <a:xfrm>
            <a:off x="5294356" y="6278895"/>
            <a:ext cx="7103227" cy="369332"/>
          </a:xfrm>
          <a:prstGeom prst="rect">
            <a:avLst/>
          </a:prstGeom>
          <a:noFill/>
        </p:spPr>
        <p:txBody>
          <a:bodyPr wrap="none" rtlCol="0">
            <a:spAutoFit/>
          </a:bodyPr>
          <a:lstStyle/>
          <a:p>
            <a:pPr algn="r"/>
            <a:r>
              <a:rPr lang="en-US" b="1" dirty="0">
                <a:solidFill>
                  <a:srgbClr val="8DCC00"/>
                </a:solidFill>
              </a:rPr>
              <a:t>1010101010101010101010101010101010101010101010101010</a:t>
            </a:r>
          </a:p>
        </p:txBody>
      </p:sp>
      <p:sp>
        <p:nvSpPr>
          <p:cNvPr id="156" name="TextBox 155"/>
          <p:cNvSpPr txBox="1"/>
          <p:nvPr/>
        </p:nvSpPr>
        <p:spPr>
          <a:xfrm>
            <a:off x="4851661" y="6443657"/>
            <a:ext cx="7635424" cy="646331"/>
          </a:xfrm>
          <a:prstGeom prst="rect">
            <a:avLst/>
          </a:prstGeom>
          <a:noFill/>
        </p:spPr>
        <p:txBody>
          <a:bodyPr wrap="none" rtlCol="0">
            <a:spAutoFit/>
          </a:bodyPr>
          <a:lstStyle/>
          <a:p>
            <a:pPr algn="r"/>
            <a:r>
              <a:rPr lang="en-US" sz="3600" b="1" dirty="0">
                <a:solidFill>
                  <a:srgbClr val="D0E6B8"/>
                </a:solidFill>
              </a:rPr>
              <a:t>1010101010101010101010101010</a:t>
            </a:r>
          </a:p>
        </p:txBody>
      </p:sp>
      <p:sp>
        <p:nvSpPr>
          <p:cNvPr id="157" name="TextBox 156"/>
          <p:cNvSpPr txBox="1"/>
          <p:nvPr/>
        </p:nvSpPr>
        <p:spPr>
          <a:xfrm>
            <a:off x="6543841" y="5905076"/>
            <a:ext cx="5827236" cy="461665"/>
          </a:xfrm>
          <a:prstGeom prst="rect">
            <a:avLst/>
          </a:prstGeom>
          <a:noFill/>
        </p:spPr>
        <p:txBody>
          <a:bodyPr wrap="none" rtlCol="0">
            <a:spAutoFit/>
          </a:bodyPr>
          <a:lstStyle/>
          <a:p>
            <a:pPr algn="r"/>
            <a:r>
              <a:rPr lang="en-US" sz="2400" b="1" dirty="0">
                <a:solidFill>
                  <a:srgbClr val="79A500"/>
                </a:solidFill>
              </a:rPr>
              <a:t>10101010101010101010101010101010</a:t>
            </a:r>
          </a:p>
        </p:txBody>
      </p:sp>
      <p:grpSp>
        <p:nvGrpSpPr>
          <p:cNvPr id="158" name="Group 157"/>
          <p:cNvGrpSpPr/>
          <p:nvPr/>
        </p:nvGrpSpPr>
        <p:grpSpPr>
          <a:xfrm>
            <a:off x="7899399" y="5062731"/>
            <a:ext cx="4292601" cy="1516062"/>
            <a:chOff x="5171675" y="811120"/>
            <a:chExt cx="4292601" cy="1516062"/>
          </a:xfrm>
        </p:grpSpPr>
        <p:sp>
          <p:nvSpPr>
            <p:cNvPr id="162" name="Freeform 25"/>
            <p:cNvSpPr>
              <a:spLocks/>
            </p:cNvSpPr>
            <p:nvPr/>
          </p:nvSpPr>
          <p:spPr bwMode="auto">
            <a:xfrm>
              <a:off x="5171675" y="828582"/>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6"/>
            <p:cNvSpPr>
              <a:spLocks/>
            </p:cNvSpPr>
            <p:nvPr/>
          </p:nvSpPr>
          <p:spPr bwMode="auto">
            <a:xfrm>
              <a:off x="7019525" y="828582"/>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7"/>
            <p:cNvSpPr>
              <a:spLocks noEditPoints="1"/>
            </p:cNvSpPr>
            <p:nvPr/>
          </p:nvSpPr>
          <p:spPr bwMode="auto">
            <a:xfrm>
              <a:off x="5917800" y="811120"/>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
            <p:cNvSpPr>
              <a:spLocks noEditPoints="1"/>
            </p:cNvSpPr>
            <p:nvPr/>
          </p:nvSpPr>
          <p:spPr bwMode="auto">
            <a:xfrm>
              <a:off x="7787875" y="811120"/>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0"/>
            <p:cNvSpPr>
              <a:spLocks/>
            </p:cNvSpPr>
            <p:nvPr/>
          </p:nvSpPr>
          <p:spPr bwMode="auto">
            <a:xfrm>
              <a:off x="9018188" y="817470"/>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9" name="Group 158"/>
          <p:cNvGrpSpPr/>
          <p:nvPr/>
        </p:nvGrpSpPr>
        <p:grpSpPr>
          <a:xfrm>
            <a:off x="6440441" y="5152995"/>
            <a:ext cx="1444003" cy="1652643"/>
            <a:chOff x="9692489" y="5620149"/>
            <a:chExt cx="837737" cy="958779"/>
          </a:xfrm>
          <a:solidFill>
            <a:srgbClr val="2E75B6"/>
          </a:solidFill>
        </p:grpSpPr>
        <p:sp>
          <p:nvSpPr>
            <p:cNvPr id="160"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6" name="TextBox 45"/>
          <p:cNvSpPr txBox="1"/>
          <p:nvPr/>
        </p:nvSpPr>
        <p:spPr>
          <a:xfrm>
            <a:off x="2998910" y="1837387"/>
            <a:ext cx="2282824" cy="1695645"/>
          </a:xfrm>
          <a:prstGeom prst="rect">
            <a:avLst/>
          </a:prstGeom>
          <a:solidFill>
            <a:srgbClr val="7AB13D"/>
          </a:solidFill>
        </p:spPr>
        <p:txBody>
          <a:bodyPr wrap="square" lIns="182880" tIns="137160" rIns="0" rtlCol="0">
            <a:noAutofit/>
          </a:bodyPr>
          <a:lstStyle/>
          <a:p>
            <a:pPr lvl="0" defTabSz="932316">
              <a:lnSpc>
                <a:spcPts val="3000"/>
              </a:lnSpc>
              <a:defRPr/>
            </a:pPr>
            <a:r>
              <a:rPr lang="en-US" sz="2800" kern="0" spc="-50" dirty="0">
                <a:solidFill>
                  <a:srgbClr val="FFFFFF"/>
                </a:solidFill>
                <a:latin typeface="Segoe UI Light"/>
              </a:rPr>
              <a:t>Restricted data access </a:t>
            </a:r>
          </a:p>
          <a:p>
            <a:pPr lvl="0" defTabSz="932316">
              <a:lnSpc>
                <a:spcPts val="3000"/>
              </a:lnSpc>
              <a:defRPr/>
            </a:pPr>
            <a:r>
              <a:rPr lang="en-US" sz="2800" kern="0" spc="-50" dirty="0">
                <a:solidFill>
                  <a:srgbClr val="FFFFFF"/>
                </a:solidFill>
                <a:latin typeface="Segoe UI Light"/>
              </a:rPr>
              <a:t>&amp; use</a:t>
            </a:r>
          </a:p>
        </p:txBody>
      </p:sp>
      <p:sp>
        <p:nvSpPr>
          <p:cNvPr id="48" name="TextBox 47"/>
          <p:cNvSpPr txBox="1"/>
          <p:nvPr/>
        </p:nvSpPr>
        <p:spPr>
          <a:xfrm>
            <a:off x="5280268" y="1837387"/>
            <a:ext cx="2282824" cy="1695645"/>
          </a:xfrm>
          <a:prstGeom prst="rect">
            <a:avLst/>
          </a:prstGeom>
          <a:solidFill>
            <a:srgbClr val="608C30"/>
          </a:solidFill>
        </p:spPr>
        <p:txBody>
          <a:bodyPr wrap="square" lIns="182880" tIns="137160" rIns="0" rtlCol="0">
            <a:noAutofit/>
          </a:bodyPr>
          <a:lstStyle/>
          <a:p>
            <a:pPr lvl="0" defTabSz="932316">
              <a:lnSpc>
                <a:spcPts val="3000"/>
              </a:lnSpc>
              <a:defRPr/>
            </a:pPr>
            <a:r>
              <a:rPr lang="en-US" sz="2800" kern="0" spc="-50" dirty="0">
                <a:solidFill>
                  <a:srgbClr val="FFFFFF"/>
                </a:solidFill>
                <a:latin typeface="Segoe UI Light"/>
              </a:rPr>
              <a:t>Contractual commitments</a:t>
            </a:r>
          </a:p>
        </p:txBody>
      </p:sp>
      <p:sp>
        <p:nvSpPr>
          <p:cNvPr id="49" name="TextBox 48"/>
          <p:cNvSpPr txBox="1"/>
          <p:nvPr/>
        </p:nvSpPr>
        <p:spPr>
          <a:xfrm>
            <a:off x="716086" y="1837387"/>
            <a:ext cx="2282824" cy="1695645"/>
          </a:xfrm>
          <a:prstGeom prst="rect">
            <a:avLst/>
          </a:prstGeom>
          <a:solidFill>
            <a:srgbClr val="80B940"/>
          </a:solidFill>
        </p:spPr>
        <p:txBody>
          <a:bodyPr wrap="square" lIns="182880" tIns="137160" rIns="0" rtlCol="0">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r>
              <a:rPr lang="en-US" spc="-50" dirty="0"/>
              <a:t>Privacy by Design</a:t>
            </a:r>
          </a:p>
        </p:txBody>
      </p:sp>
      <p:sp>
        <p:nvSpPr>
          <p:cNvPr id="37" name="Title 1"/>
          <p:cNvSpPr txBox="1">
            <a:spLocks/>
          </p:cNvSpPr>
          <p:nvPr/>
        </p:nvSpPr>
        <p:spPr>
          <a:xfrm>
            <a:off x="548606"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p:txBody>
          <a:bodyPr/>
          <a:lstStyle/>
          <a:p>
            <a:r>
              <a:rPr lang="en-US" dirty="0">
                <a:solidFill>
                  <a:schemeClr val="bg1"/>
                </a:solidFill>
              </a:rPr>
              <a:t>Privacy by design</a:t>
            </a:r>
            <a:endParaRPr lang="en-US" dirty="0"/>
          </a:p>
        </p:txBody>
      </p:sp>
    </p:spTree>
    <p:extLst>
      <p:ext uri="{BB962C8B-B14F-4D97-AF65-F5344CB8AC3E}">
        <p14:creationId xmlns:p14="http://schemas.microsoft.com/office/powerpoint/2010/main" val="33483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down)">
                                      <p:cBhvr>
                                        <p:cTn id="8" dur="500"/>
                                        <p:tgtEl>
                                          <p:spTgt spid="51"/>
                                        </p:tgtEl>
                                      </p:cBhvr>
                                    </p:animEffect>
                                  </p:childTnLst>
                                </p:cTn>
                              </p:par>
                              <p:par>
                                <p:cTn id="9" presetID="12" presetClass="entr" presetSubtype="1" fill="hold" nodeType="withEffect">
                                  <p:stCondLst>
                                    <p:cond delay="25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ppt_y</p:attrName>
                                        </p:attrNameLst>
                                      </p:cBhvr>
                                      <p:tavLst>
                                        <p:tav tm="0">
                                          <p:val>
                                            <p:strVal val="#ppt_y-#ppt_h*1.125000"/>
                                          </p:val>
                                        </p:tav>
                                        <p:tav tm="100000">
                                          <p:val>
                                            <p:strVal val="#ppt_y"/>
                                          </p:val>
                                        </p:tav>
                                      </p:tavLst>
                                    </p:anim>
                                    <p:animEffect transition="in" filter="wipe(down)">
                                      <p:cBhvr>
                                        <p:cTn id="12" dur="500"/>
                                        <p:tgtEl>
                                          <p:spTgt spid="54"/>
                                        </p:tgtEl>
                                      </p:cBhvr>
                                    </p:animEffect>
                                  </p:childTnLst>
                                </p:cTn>
                              </p:par>
                              <p:par>
                                <p:cTn id="13" presetID="12" presetClass="entr" presetSubtype="1" fill="hold"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p:tgtEl>
                                          <p:spTgt spid="57"/>
                                        </p:tgtEl>
                                        <p:attrNameLst>
                                          <p:attrName>ppt_y</p:attrName>
                                        </p:attrNameLst>
                                      </p:cBhvr>
                                      <p:tavLst>
                                        <p:tav tm="0">
                                          <p:val>
                                            <p:strVal val="#ppt_y-#ppt_h*1.125000"/>
                                          </p:val>
                                        </p:tav>
                                        <p:tav tm="100000">
                                          <p:val>
                                            <p:strVal val="#ppt_y"/>
                                          </p:val>
                                        </p:tav>
                                      </p:tavLst>
                                    </p:anim>
                                    <p:animEffect transition="in" filter="wipe(down)">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9" name="Rectangle 28"/>
          <p:cNvSpPr/>
          <p:nvPr/>
        </p:nvSpPr>
        <p:spPr bwMode="auto">
          <a:xfrm>
            <a:off x="1" y="-1"/>
            <a:ext cx="12193456" cy="1305323"/>
          </a:xfrm>
          <a:prstGeom prst="rect">
            <a:avLst/>
          </a:prstGeom>
          <a:solidFill>
            <a:srgbClr val="80B94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199" y="2910439"/>
            <a:ext cx="5653609" cy="168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607" t="42010" b="41507"/>
          <a:stretch/>
        </p:blipFill>
        <p:spPr bwMode="auto">
          <a:xfrm>
            <a:off x="8306231" y="3636587"/>
            <a:ext cx="2396729" cy="27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732" t="58188" b="25177"/>
          <a:stretch/>
        </p:blipFill>
        <p:spPr bwMode="auto">
          <a:xfrm>
            <a:off x="8959602" y="3900830"/>
            <a:ext cx="1880904" cy="2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283" t="44451" r="41993" b="42728"/>
          <a:stretch/>
        </p:blipFill>
        <p:spPr bwMode="auto">
          <a:xfrm>
            <a:off x="7786197" y="3603719"/>
            <a:ext cx="522177" cy="29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008" t="60019" r="32255" b="29734"/>
          <a:stretch/>
        </p:blipFill>
        <p:spPr bwMode="auto">
          <a:xfrm>
            <a:off x="8157670" y="3884206"/>
            <a:ext cx="827081" cy="23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reeform 1"/>
          <p:cNvSpPr/>
          <p:nvPr/>
        </p:nvSpPr>
        <p:spPr>
          <a:xfrm>
            <a:off x="7438490" y="1689545"/>
            <a:ext cx="1218181" cy="1115300"/>
          </a:xfrm>
          <a:custGeom>
            <a:avLst/>
            <a:gdLst>
              <a:gd name="connsiteX0" fmla="*/ 1022279 w 1218181"/>
              <a:gd name="connsiteY0" fmla="*/ 554 h 1115300"/>
              <a:gd name="connsiteX1" fmla="*/ 960634 w 1218181"/>
              <a:gd name="connsiteY1" fmla="*/ 10828 h 1115300"/>
              <a:gd name="connsiteX2" fmla="*/ 919537 w 1218181"/>
              <a:gd name="connsiteY2" fmla="*/ 31376 h 1115300"/>
              <a:gd name="connsiteX3" fmla="*/ 0 w 1218181"/>
              <a:gd name="connsiteY3" fmla="*/ 925228 h 1115300"/>
              <a:gd name="connsiteX4" fmla="*/ 10274 w 1218181"/>
              <a:gd name="connsiteY4" fmla="*/ 976599 h 1115300"/>
              <a:gd name="connsiteX5" fmla="*/ 30822 w 1218181"/>
              <a:gd name="connsiteY5" fmla="*/ 981736 h 1115300"/>
              <a:gd name="connsiteX6" fmla="*/ 51371 w 1218181"/>
              <a:gd name="connsiteY6" fmla="*/ 992010 h 1115300"/>
              <a:gd name="connsiteX7" fmla="*/ 107879 w 1218181"/>
              <a:gd name="connsiteY7" fmla="*/ 1002284 h 1115300"/>
              <a:gd name="connsiteX8" fmla="*/ 164386 w 1218181"/>
              <a:gd name="connsiteY8" fmla="*/ 1017695 h 1115300"/>
              <a:gd name="connsiteX9" fmla="*/ 200346 w 1218181"/>
              <a:gd name="connsiteY9" fmla="*/ 1048518 h 1115300"/>
              <a:gd name="connsiteX10" fmla="*/ 226031 w 1218181"/>
              <a:gd name="connsiteY10" fmla="*/ 1069066 h 1115300"/>
              <a:gd name="connsiteX11" fmla="*/ 241443 w 1218181"/>
              <a:gd name="connsiteY11" fmla="*/ 1094752 h 1115300"/>
              <a:gd name="connsiteX12" fmla="*/ 251717 w 1218181"/>
              <a:gd name="connsiteY12" fmla="*/ 1115300 h 1115300"/>
              <a:gd name="connsiteX13" fmla="*/ 364732 w 1218181"/>
              <a:gd name="connsiteY13" fmla="*/ 1099889 h 1115300"/>
              <a:gd name="connsiteX14" fmla="*/ 385281 w 1218181"/>
              <a:gd name="connsiteY14" fmla="*/ 1069066 h 1115300"/>
              <a:gd name="connsiteX15" fmla="*/ 410966 w 1218181"/>
              <a:gd name="connsiteY15" fmla="*/ 1043381 h 1115300"/>
              <a:gd name="connsiteX16" fmla="*/ 431514 w 1218181"/>
              <a:gd name="connsiteY16" fmla="*/ 1033107 h 1115300"/>
              <a:gd name="connsiteX17" fmla="*/ 477748 w 1218181"/>
              <a:gd name="connsiteY17" fmla="*/ 992010 h 1115300"/>
              <a:gd name="connsiteX18" fmla="*/ 523982 w 1218181"/>
              <a:gd name="connsiteY18" fmla="*/ 966325 h 1115300"/>
              <a:gd name="connsiteX19" fmla="*/ 606175 w 1218181"/>
              <a:gd name="connsiteY19" fmla="*/ 904680 h 1115300"/>
              <a:gd name="connsiteX20" fmla="*/ 631861 w 1218181"/>
              <a:gd name="connsiteY20" fmla="*/ 873857 h 1115300"/>
              <a:gd name="connsiteX21" fmla="*/ 642135 w 1218181"/>
              <a:gd name="connsiteY21" fmla="*/ 858446 h 1115300"/>
              <a:gd name="connsiteX22" fmla="*/ 667820 w 1218181"/>
              <a:gd name="connsiteY22" fmla="*/ 837898 h 1115300"/>
              <a:gd name="connsiteX23" fmla="*/ 729465 w 1218181"/>
              <a:gd name="connsiteY23" fmla="*/ 760842 h 1115300"/>
              <a:gd name="connsiteX24" fmla="*/ 775699 w 1218181"/>
              <a:gd name="connsiteY24" fmla="*/ 735156 h 1115300"/>
              <a:gd name="connsiteX25" fmla="*/ 806521 w 1218181"/>
              <a:gd name="connsiteY25" fmla="*/ 699197 h 1115300"/>
              <a:gd name="connsiteX26" fmla="*/ 827070 w 1218181"/>
              <a:gd name="connsiteY26" fmla="*/ 688922 h 1115300"/>
              <a:gd name="connsiteX27" fmla="*/ 863029 w 1218181"/>
              <a:gd name="connsiteY27" fmla="*/ 663237 h 1115300"/>
              <a:gd name="connsiteX28" fmla="*/ 919537 w 1218181"/>
              <a:gd name="connsiteY28" fmla="*/ 622140 h 1115300"/>
              <a:gd name="connsiteX29" fmla="*/ 950359 w 1218181"/>
              <a:gd name="connsiteY29" fmla="*/ 611866 h 1115300"/>
              <a:gd name="connsiteX30" fmla="*/ 970908 w 1218181"/>
              <a:gd name="connsiteY30" fmla="*/ 601592 h 1115300"/>
              <a:gd name="connsiteX31" fmla="*/ 1006867 w 1218181"/>
              <a:gd name="connsiteY31" fmla="*/ 575907 h 1115300"/>
              <a:gd name="connsiteX32" fmla="*/ 1053101 w 1218181"/>
              <a:gd name="connsiteY32" fmla="*/ 545084 h 1115300"/>
              <a:gd name="connsiteX33" fmla="*/ 1114746 w 1218181"/>
              <a:gd name="connsiteY33" fmla="*/ 488576 h 1115300"/>
              <a:gd name="connsiteX34" fmla="*/ 1135294 w 1218181"/>
              <a:gd name="connsiteY34" fmla="*/ 468028 h 1115300"/>
              <a:gd name="connsiteX35" fmla="*/ 1155843 w 1218181"/>
              <a:gd name="connsiteY35" fmla="*/ 437206 h 1115300"/>
              <a:gd name="connsiteX36" fmla="*/ 1181528 w 1218181"/>
              <a:gd name="connsiteY36" fmla="*/ 426931 h 1115300"/>
              <a:gd name="connsiteX37" fmla="*/ 1191802 w 1218181"/>
              <a:gd name="connsiteY37" fmla="*/ 396109 h 1115300"/>
              <a:gd name="connsiteX38" fmla="*/ 1202076 w 1218181"/>
              <a:gd name="connsiteY38" fmla="*/ 360149 h 1115300"/>
              <a:gd name="connsiteX39" fmla="*/ 1212350 w 1218181"/>
              <a:gd name="connsiteY39" fmla="*/ 339601 h 1115300"/>
              <a:gd name="connsiteX40" fmla="*/ 1202076 w 1218181"/>
              <a:gd name="connsiteY40" fmla="*/ 190626 h 1115300"/>
              <a:gd name="connsiteX41" fmla="*/ 1160980 w 1218181"/>
              <a:gd name="connsiteY41" fmla="*/ 149529 h 1115300"/>
              <a:gd name="connsiteX42" fmla="*/ 1140431 w 1218181"/>
              <a:gd name="connsiteY42" fmla="*/ 123844 h 1115300"/>
              <a:gd name="connsiteX43" fmla="*/ 1125020 w 1218181"/>
              <a:gd name="connsiteY43" fmla="*/ 113570 h 1115300"/>
              <a:gd name="connsiteX44" fmla="*/ 1094198 w 1218181"/>
              <a:gd name="connsiteY44" fmla="*/ 93021 h 1115300"/>
              <a:gd name="connsiteX45" fmla="*/ 1063375 w 1218181"/>
              <a:gd name="connsiteY45" fmla="*/ 57062 h 1115300"/>
              <a:gd name="connsiteX46" fmla="*/ 1037690 w 1218181"/>
              <a:gd name="connsiteY46" fmla="*/ 46788 h 1115300"/>
              <a:gd name="connsiteX47" fmla="*/ 1017141 w 1218181"/>
              <a:gd name="connsiteY47" fmla="*/ 26239 h 1115300"/>
              <a:gd name="connsiteX48" fmla="*/ 1022279 w 1218181"/>
              <a:gd name="connsiteY48" fmla="*/ 554 h 111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8181" h="1115300">
                <a:moveTo>
                  <a:pt x="1022279" y="554"/>
                </a:moveTo>
                <a:cubicBezTo>
                  <a:pt x="1012861" y="-2014"/>
                  <a:pt x="980587" y="4842"/>
                  <a:pt x="960634" y="10828"/>
                </a:cubicBezTo>
                <a:cubicBezTo>
                  <a:pt x="945964" y="15229"/>
                  <a:pt x="930631" y="20816"/>
                  <a:pt x="919537" y="31376"/>
                </a:cubicBezTo>
                <a:cubicBezTo>
                  <a:pt x="609916" y="326095"/>
                  <a:pt x="306512" y="627277"/>
                  <a:pt x="0" y="925228"/>
                </a:cubicBezTo>
                <a:cubicBezTo>
                  <a:pt x="3425" y="942352"/>
                  <a:pt x="1912" y="961268"/>
                  <a:pt x="10274" y="976599"/>
                </a:cubicBezTo>
                <a:cubicBezTo>
                  <a:pt x="13655" y="982797"/>
                  <a:pt x="24211" y="979257"/>
                  <a:pt x="30822" y="981736"/>
                </a:cubicBezTo>
                <a:cubicBezTo>
                  <a:pt x="37993" y="984425"/>
                  <a:pt x="43971" y="990037"/>
                  <a:pt x="51371" y="992010"/>
                </a:cubicBezTo>
                <a:cubicBezTo>
                  <a:pt x="69869" y="996943"/>
                  <a:pt x="89210" y="998041"/>
                  <a:pt x="107879" y="1002284"/>
                </a:cubicBezTo>
                <a:cubicBezTo>
                  <a:pt x="126917" y="1006611"/>
                  <a:pt x="145550" y="1012558"/>
                  <a:pt x="164386" y="1017695"/>
                </a:cubicBezTo>
                <a:cubicBezTo>
                  <a:pt x="195799" y="1038637"/>
                  <a:pt x="162974" y="1015298"/>
                  <a:pt x="200346" y="1048518"/>
                </a:cubicBezTo>
                <a:cubicBezTo>
                  <a:pt x="208541" y="1055802"/>
                  <a:pt x="217469" y="1062217"/>
                  <a:pt x="226031" y="1069066"/>
                </a:cubicBezTo>
                <a:cubicBezTo>
                  <a:pt x="237955" y="1104838"/>
                  <a:pt x="222638" y="1066545"/>
                  <a:pt x="241443" y="1094752"/>
                </a:cubicBezTo>
                <a:cubicBezTo>
                  <a:pt x="245691" y="1101124"/>
                  <a:pt x="248292" y="1108451"/>
                  <a:pt x="251717" y="1115300"/>
                </a:cubicBezTo>
                <a:cubicBezTo>
                  <a:pt x="289389" y="1110163"/>
                  <a:pt x="327511" y="1107643"/>
                  <a:pt x="364732" y="1099889"/>
                </a:cubicBezTo>
                <a:cubicBezTo>
                  <a:pt x="374111" y="1097935"/>
                  <a:pt x="382820" y="1072231"/>
                  <a:pt x="385281" y="1069066"/>
                </a:cubicBezTo>
                <a:cubicBezTo>
                  <a:pt x="392715" y="1059508"/>
                  <a:pt x="401409" y="1050815"/>
                  <a:pt x="410966" y="1043381"/>
                </a:cubicBezTo>
                <a:cubicBezTo>
                  <a:pt x="417011" y="1038680"/>
                  <a:pt x="425388" y="1037702"/>
                  <a:pt x="431514" y="1033107"/>
                </a:cubicBezTo>
                <a:cubicBezTo>
                  <a:pt x="482762" y="994670"/>
                  <a:pt x="418526" y="1030080"/>
                  <a:pt x="477748" y="992010"/>
                </a:cubicBezTo>
                <a:cubicBezTo>
                  <a:pt x="492578" y="982477"/>
                  <a:pt x="508865" y="975396"/>
                  <a:pt x="523982" y="966325"/>
                </a:cubicBezTo>
                <a:cubicBezTo>
                  <a:pt x="549488" y="951021"/>
                  <a:pt x="587005" y="922572"/>
                  <a:pt x="606175" y="904680"/>
                </a:cubicBezTo>
                <a:cubicBezTo>
                  <a:pt x="615952" y="895555"/>
                  <a:pt x="623650" y="884414"/>
                  <a:pt x="631861" y="873857"/>
                </a:cubicBezTo>
                <a:cubicBezTo>
                  <a:pt x="635651" y="868984"/>
                  <a:pt x="637769" y="862812"/>
                  <a:pt x="642135" y="858446"/>
                </a:cubicBezTo>
                <a:cubicBezTo>
                  <a:pt x="649888" y="850693"/>
                  <a:pt x="659258" y="844747"/>
                  <a:pt x="667820" y="837898"/>
                </a:cubicBezTo>
                <a:cubicBezTo>
                  <a:pt x="680926" y="814962"/>
                  <a:pt x="702537" y="769820"/>
                  <a:pt x="729465" y="760842"/>
                </a:cubicBezTo>
                <a:cubicBezTo>
                  <a:pt x="756590" y="751799"/>
                  <a:pt x="740370" y="758708"/>
                  <a:pt x="775699" y="735156"/>
                </a:cubicBezTo>
                <a:cubicBezTo>
                  <a:pt x="786053" y="719625"/>
                  <a:pt x="789912" y="711654"/>
                  <a:pt x="806521" y="699197"/>
                </a:cubicBezTo>
                <a:cubicBezTo>
                  <a:pt x="812648" y="694602"/>
                  <a:pt x="820609" y="693034"/>
                  <a:pt x="827070" y="688922"/>
                </a:cubicBezTo>
                <a:cubicBezTo>
                  <a:pt x="839497" y="681014"/>
                  <a:pt x="851245" y="672075"/>
                  <a:pt x="863029" y="663237"/>
                </a:cubicBezTo>
                <a:cubicBezTo>
                  <a:pt x="881775" y="649177"/>
                  <a:pt x="898265" y="632776"/>
                  <a:pt x="919537" y="622140"/>
                </a:cubicBezTo>
                <a:cubicBezTo>
                  <a:pt x="929223" y="617297"/>
                  <a:pt x="940304" y="615888"/>
                  <a:pt x="950359" y="611866"/>
                </a:cubicBezTo>
                <a:cubicBezTo>
                  <a:pt x="957469" y="609022"/>
                  <a:pt x="964058" y="605017"/>
                  <a:pt x="970908" y="601592"/>
                </a:cubicBezTo>
                <a:cubicBezTo>
                  <a:pt x="1017393" y="555107"/>
                  <a:pt x="952774" y="616477"/>
                  <a:pt x="1006867" y="575907"/>
                </a:cubicBezTo>
                <a:cubicBezTo>
                  <a:pt x="1053271" y="541104"/>
                  <a:pt x="1000017" y="566318"/>
                  <a:pt x="1053101" y="545084"/>
                </a:cubicBezTo>
                <a:cubicBezTo>
                  <a:pt x="1112395" y="475908"/>
                  <a:pt x="1054803" y="536530"/>
                  <a:pt x="1114746" y="488576"/>
                </a:cubicBezTo>
                <a:cubicBezTo>
                  <a:pt x="1122310" y="482525"/>
                  <a:pt x="1129243" y="475592"/>
                  <a:pt x="1135294" y="468028"/>
                </a:cubicBezTo>
                <a:cubicBezTo>
                  <a:pt x="1143008" y="458386"/>
                  <a:pt x="1146614" y="445410"/>
                  <a:pt x="1155843" y="437206"/>
                </a:cubicBezTo>
                <a:cubicBezTo>
                  <a:pt x="1162735" y="431080"/>
                  <a:pt x="1172966" y="430356"/>
                  <a:pt x="1181528" y="426931"/>
                </a:cubicBezTo>
                <a:cubicBezTo>
                  <a:pt x="1184953" y="416657"/>
                  <a:pt x="1188617" y="406460"/>
                  <a:pt x="1191802" y="396109"/>
                </a:cubicBezTo>
                <a:cubicBezTo>
                  <a:pt x="1195468" y="384194"/>
                  <a:pt x="1197816" y="371865"/>
                  <a:pt x="1202076" y="360149"/>
                </a:cubicBezTo>
                <a:cubicBezTo>
                  <a:pt x="1204693" y="352952"/>
                  <a:pt x="1208925" y="346450"/>
                  <a:pt x="1212350" y="339601"/>
                </a:cubicBezTo>
                <a:cubicBezTo>
                  <a:pt x="1217821" y="284898"/>
                  <a:pt x="1225808" y="248878"/>
                  <a:pt x="1202076" y="190626"/>
                </a:cubicBezTo>
                <a:cubicBezTo>
                  <a:pt x="1194767" y="172685"/>
                  <a:pt x="1173083" y="164657"/>
                  <a:pt x="1160980" y="149529"/>
                </a:cubicBezTo>
                <a:cubicBezTo>
                  <a:pt x="1154130" y="140967"/>
                  <a:pt x="1148184" y="131597"/>
                  <a:pt x="1140431" y="123844"/>
                </a:cubicBezTo>
                <a:cubicBezTo>
                  <a:pt x="1136065" y="119478"/>
                  <a:pt x="1129841" y="117427"/>
                  <a:pt x="1125020" y="113570"/>
                </a:cubicBezTo>
                <a:cubicBezTo>
                  <a:pt x="1098871" y="92649"/>
                  <a:pt x="1135617" y="113731"/>
                  <a:pt x="1094198" y="93021"/>
                </a:cubicBezTo>
                <a:cubicBezTo>
                  <a:pt x="1084903" y="79079"/>
                  <a:pt x="1078321" y="67026"/>
                  <a:pt x="1063375" y="57062"/>
                </a:cubicBezTo>
                <a:cubicBezTo>
                  <a:pt x="1055703" y="51947"/>
                  <a:pt x="1046252" y="50213"/>
                  <a:pt x="1037690" y="46788"/>
                </a:cubicBezTo>
                <a:cubicBezTo>
                  <a:pt x="1030840" y="39938"/>
                  <a:pt x="1025805" y="30571"/>
                  <a:pt x="1017141" y="26239"/>
                </a:cubicBezTo>
                <a:cubicBezTo>
                  <a:pt x="995061" y="15199"/>
                  <a:pt x="1031697" y="3122"/>
                  <a:pt x="1022279" y="554"/>
                </a:cubicBez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548606"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chemeClr val="bg1"/>
              </a:solidFill>
            </a:endParaRPr>
          </a:p>
        </p:txBody>
      </p:sp>
      <p:sp>
        <p:nvSpPr>
          <p:cNvPr id="14" name="Rectangle 13"/>
          <p:cNvSpPr/>
          <p:nvPr/>
        </p:nvSpPr>
        <p:spPr>
          <a:xfrm>
            <a:off x="122830" y="1920017"/>
            <a:ext cx="4480180" cy="1809878"/>
          </a:xfrm>
          <a:prstGeom prst="rect">
            <a:avLst/>
          </a:prstGeom>
          <a:solidFill>
            <a:srgbClr val="0171B0"/>
          </a:solidFill>
        </p:spPr>
        <p:txBody>
          <a:bodyPr wrap="square" lIns="91440" tIns="137160" rIns="0" rtlCol="0">
            <a:noAutofit/>
          </a:bodyPr>
          <a:lstStyle/>
          <a:p>
            <a:endParaRPr lang="en-US" sz="2800" kern="0" dirty="0">
              <a:solidFill>
                <a:srgbClr val="FFFFFF"/>
              </a:solidFill>
              <a:latin typeface="Segoe UI Light"/>
            </a:endParaRPr>
          </a:p>
        </p:txBody>
      </p:sp>
      <p:sp>
        <p:nvSpPr>
          <p:cNvPr id="19" name="Rectangle 18"/>
          <p:cNvSpPr/>
          <p:nvPr/>
        </p:nvSpPr>
        <p:spPr>
          <a:xfrm>
            <a:off x="547487" y="2081511"/>
            <a:ext cx="3874392" cy="1403999"/>
          </a:xfrm>
          <a:prstGeom prst="rect">
            <a:avLst/>
          </a:prstGeom>
        </p:spPr>
        <p:txBody>
          <a:bodyPr wrap="square">
            <a:spAutoFit/>
          </a:bodyPr>
          <a:lstStyle/>
          <a:p>
            <a:r>
              <a:rPr lang="en-US" sz="2800" dirty="0">
                <a:solidFill>
                  <a:schemeClr val="bg1"/>
                </a:solidFill>
                <a:latin typeface="Segoe UI Light"/>
              </a:rPr>
              <a:t>Azure does not share data with its advertiser-supported services</a:t>
            </a:r>
          </a:p>
        </p:txBody>
      </p:sp>
      <p:sp>
        <p:nvSpPr>
          <p:cNvPr id="24" name="Rectangle 23"/>
          <p:cNvSpPr/>
          <p:nvPr/>
        </p:nvSpPr>
        <p:spPr>
          <a:xfrm>
            <a:off x="119116" y="3894886"/>
            <a:ext cx="4480180" cy="1809878"/>
          </a:xfrm>
          <a:prstGeom prst="rect">
            <a:avLst/>
          </a:prstGeom>
          <a:solidFill>
            <a:srgbClr val="0171B0"/>
          </a:solidFill>
        </p:spPr>
        <p:txBody>
          <a:bodyPr wrap="square" lIns="91440" tIns="137160" rIns="0" rtlCol="0">
            <a:noAutofit/>
          </a:bodyPr>
          <a:lstStyle/>
          <a:p>
            <a:endParaRPr lang="en-US" sz="2800" kern="0" dirty="0">
              <a:solidFill>
                <a:srgbClr val="FFFFFF"/>
              </a:solidFill>
              <a:latin typeface="Segoe UI Light"/>
            </a:endParaRPr>
          </a:p>
        </p:txBody>
      </p:sp>
      <p:sp>
        <p:nvSpPr>
          <p:cNvPr id="25" name="Rectangle 24"/>
          <p:cNvSpPr/>
          <p:nvPr/>
        </p:nvSpPr>
        <p:spPr>
          <a:xfrm>
            <a:off x="543773" y="4083676"/>
            <a:ext cx="3564207" cy="1384995"/>
          </a:xfrm>
          <a:prstGeom prst="rect">
            <a:avLst/>
          </a:prstGeom>
        </p:spPr>
        <p:txBody>
          <a:bodyPr wrap="square">
            <a:spAutoFit/>
          </a:bodyPr>
          <a:lstStyle/>
          <a:p>
            <a:r>
              <a:rPr lang="en-US" sz="2800" dirty="0">
                <a:solidFill>
                  <a:schemeClr val="bg1"/>
                </a:solidFill>
                <a:latin typeface="Segoe UI Light"/>
              </a:rPr>
              <a:t>Azure does not mine Customer Data for advertising</a:t>
            </a:r>
          </a:p>
        </p:txBody>
      </p:sp>
      <p:sp>
        <p:nvSpPr>
          <p:cNvPr id="32" name="Oval 31"/>
          <p:cNvSpPr/>
          <p:nvPr/>
        </p:nvSpPr>
        <p:spPr>
          <a:xfrm>
            <a:off x="7584624" y="2014114"/>
            <a:ext cx="3255148" cy="3215431"/>
          </a:xfrm>
          <a:prstGeom prst="ellipse">
            <a:avLst/>
          </a:prstGeom>
          <a:noFill/>
          <a:ln w="63500">
            <a:solidFill>
              <a:schemeClr val="tx2"/>
            </a:solidFill>
          </a:ln>
          <a:effectLst>
            <a:glow rad="393700">
              <a:schemeClr val="accent1">
                <a:lumMod val="75000"/>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3870876" y="1836166"/>
            <a:ext cx="8353407" cy="4968233"/>
            <a:chOff x="3960949" y="1839649"/>
            <a:chExt cx="8353407" cy="4968233"/>
          </a:xfrm>
        </p:grpSpPr>
        <p:grpSp>
          <p:nvGrpSpPr>
            <p:cNvPr id="7" name="Group 4"/>
            <p:cNvGrpSpPr>
              <a:grpSpLocks noChangeAspect="1"/>
            </p:cNvGrpSpPr>
            <p:nvPr/>
          </p:nvGrpSpPr>
          <p:grpSpPr bwMode="auto">
            <a:xfrm rot="2807526">
              <a:off x="6263878" y="757404"/>
              <a:ext cx="3747549" cy="8353407"/>
              <a:chOff x="2902" y="147"/>
              <a:chExt cx="1860" cy="4146"/>
            </a:xfrm>
            <a:effectLst/>
          </p:grpSpPr>
          <p:sp>
            <p:nvSpPr>
              <p:cNvPr id="11" name="Oval 5"/>
              <p:cNvSpPr>
                <a:spLocks noChangeArrowheads="1"/>
              </p:cNvSpPr>
              <p:nvPr/>
            </p:nvSpPr>
            <p:spPr bwMode="auto">
              <a:xfrm>
                <a:off x="2902" y="147"/>
                <a:ext cx="1860" cy="1886"/>
              </a:xfrm>
              <a:prstGeom prst="ellipse">
                <a:avLst/>
              </a:prstGeom>
              <a:noFill/>
              <a:ln w="9525">
                <a:solidFill>
                  <a:srgbClr val="000000"/>
                </a:solidFill>
                <a:round/>
                <a:headEnd/>
                <a:tailEnd/>
              </a:ln>
              <a:effectLst>
                <a:glow rad="1282700">
                  <a:schemeClr val="accent1">
                    <a:alpha val="40000"/>
                  </a:schemeClr>
                </a:glow>
                <a:innerShdw blurRad="114300">
                  <a:prstClr val="black"/>
                </a:innerShdw>
                <a:softEdge rad="596900"/>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noEditPoints="1"/>
              </p:cNvSpPr>
              <p:nvPr/>
            </p:nvSpPr>
            <p:spPr bwMode="auto">
              <a:xfrm>
                <a:off x="3627" y="2802"/>
                <a:ext cx="426" cy="1491"/>
              </a:xfrm>
              <a:custGeom>
                <a:avLst/>
                <a:gdLst>
                  <a:gd name="T0" fmla="*/ 48 w 60"/>
                  <a:gd name="T1" fmla="*/ 0 h 210"/>
                  <a:gd name="T2" fmla="*/ 12 w 60"/>
                  <a:gd name="T3" fmla="*/ 0 h 210"/>
                  <a:gd name="T4" fmla="*/ 0 w 60"/>
                  <a:gd name="T5" fmla="*/ 12 h 210"/>
                  <a:gd name="T6" fmla="*/ 0 w 60"/>
                  <a:gd name="T7" fmla="*/ 198 h 210"/>
                  <a:gd name="T8" fmla="*/ 12 w 60"/>
                  <a:gd name="T9" fmla="*/ 210 h 210"/>
                  <a:gd name="T10" fmla="*/ 48 w 60"/>
                  <a:gd name="T11" fmla="*/ 210 h 210"/>
                  <a:gd name="T12" fmla="*/ 60 w 60"/>
                  <a:gd name="T13" fmla="*/ 198 h 210"/>
                  <a:gd name="T14" fmla="*/ 60 w 60"/>
                  <a:gd name="T15" fmla="*/ 12 h 210"/>
                  <a:gd name="T16" fmla="*/ 48 w 60"/>
                  <a:gd name="T17" fmla="*/ 0 h 210"/>
                  <a:gd name="T18" fmla="*/ 50 w 60"/>
                  <a:gd name="T19" fmla="*/ 200 h 210"/>
                  <a:gd name="T20" fmla="*/ 43 w 60"/>
                  <a:gd name="T21" fmla="*/ 200 h 210"/>
                  <a:gd name="T22" fmla="*/ 43 w 60"/>
                  <a:gd name="T23" fmla="*/ 11 h 210"/>
                  <a:gd name="T24" fmla="*/ 50 w 60"/>
                  <a:gd name="T25" fmla="*/ 11 h 210"/>
                  <a:gd name="T26" fmla="*/ 50 w 60"/>
                  <a:gd name="T27" fmla="*/ 20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210">
                    <a:moveTo>
                      <a:pt x="48" y="0"/>
                    </a:moveTo>
                    <a:cubicBezTo>
                      <a:pt x="12" y="0"/>
                      <a:pt x="12" y="0"/>
                      <a:pt x="12" y="0"/>
                    </a:cubicBezTo>
                    <a:cubicBezTo>
                      <a:pt x="5" y="0"/>
                      <a:pt x="0" y="6"/>
                      <a:pt x="0" y="12"/>
                    </a:cubicBezTo>
                    <a:cubicBezTo>
                      <a:pt x="0" y="198"/>
                      <a:pt x="0" y="198"/>
                      <a:pt x="0" y="198"/>
                    </a:cubicBezTo>
                    <a:cubicBezTo>
                      <a:pt x="0" y="204"/>
                      <a:pt x="5" y="210"/>
                      <a:pt x="12" y="210"/>
                    </a:cubicBezTo>
                    <a:cubicBezTo>
                      <a:pt x="48" y="210"/>
                      <a:pt x="48" y="210"/>
                      <a:pt x="48" y="210"/>
                    </a:cubicBezTo>
                    <a:cubicBezTo>
                      <a:pt x="54" y="210"/>
                      <a:pt x="60" y="204"/>
                      <a:pt x="60" y="198"/>
                    </a:cubicBezTo>
                    <a:cubicBezTo>
                      <a:pt x="60" y="12"/>
                      <a:pt x="60" y="12"/>
                      <a:pt x="60" y="12"/>
                    </a:cubicBezTo>
                    <a:cubicBezTo>
                      <a:pt x="60" y="6"/>
                      <a:pt x="54" y="0"/>
                      <a:pt x="48" y="0"/>
                    </a:cubicBezTo>
                    <a:close/>
                    <a:moveTo>
                      <a:pt x="50" y="200"/>
                    </a:moveTo>
                    <a:cubicBezTo>
                      <a:pt x="43" y="200"/>
                      <a:pt x="43" y="200"/>
                      <a:pt x="43" y="200"/>
                    </a:cubicBezTo>
                    <a:cubicBezTo>
                      <a:pt x="43" y="11"/>
                      <a:pt x="43" y="11"/>
                      <a:pt x="43" y="11"/>
                    </a:cubicBezTo>
                    <a:cubicBezTo>
                      <a:pt x="50" y="11"/>
                      <a:pt x="50" y="11"/>
                      <a:pt x="50" y="11"/>
                    </a:cubicBezTo>
                    <a:lnTo>
                      <a:pt x="50" y="20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7"/>
              <p:cNvSpPr>
                <a:spLocks noChangeArrowheads="1"/>
              </p:cNvSpPr>
              <p:nvPr/>
            </p:nvSpPr>
            <p:spPr bwMode="auto">
              <a:xfrm>
                <a:off x="3783" y="2228"/>
                <a:ext cx="114" cy="362"/>
              </a:xfrm>
              <a:prstGeom prst="rect">
                <a:avLst/>
              </a:prstGeom>
              <a:solidFill>
                <a:srgbClr val="79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0"/>
              <p:cNvSpPr>
                <a:spLocks noEditPoints="1"/>
              </p:cNvSpPr>
              <p:nvPr/>
            </p:nvSpPr>
            <p:spPr bwMode="auto">
              <a:xfrm>
                <a:off x="3712" y="2625"/>
                <a:ext cx="256" cy="142"/>
              </a:xfrm>
              <a:custGeom>
                <a:avLst/>
                <a:gdLst>
                  <a:gd name="T0" fmla="*/ 36 w 36"/>
                  <a:gd name="T1" fmla="*/ 20 h 20"/>
                  <a:gd name="T2" fmla="*/ 36 w 36"/>
                  <a:gd name="T3" fmla="*/ 20 h 20"/>
                  <a:gd name="T4" fmla="*/ 36 w 36"/>
                  <a:gd name="T5" fmla="*/ 11 h 20"/>
                  <a:gd name="T6" fmla="*/ 24 w 36"/>
                  <a:gd name="T7" fmla="*/ 0 h 20"/>
                  <a:gd name="T8" fmla="*/ 11 w 36"/>
                  <a:gd name="T9" fmla="*/ 0 h 20"/>
                  <a:gd name="T10" fmla="*/ 0 w 36"/>
                  <a:gd name="T11" fmla="*/ 11 h 20"/>
                  <a:gd name="T12" fmla="*/ 0 w 36"/>
                  <a:gd name="T13" fmla="*/ 20 h 20"/>
                  <a:gd name="T14" fmla="*/ 36 w 36"/>
                  <a:gd name="T15" fmla="*/ 20 h 20"/>
                  <a:gd name="T16" fmla="*/ 24 w 36"/>
                  <a:gd name="T17" fmla="*/ 10 h 20"/>
                  <a:gd name="T18" fmla="*/ 27 w 36"/>
                  <a:gd name="T19" fmla="*/ 7 h 20"/>
                  <a:gd name="T20" fmla="*/ 30 w 36"/>
                  <a:gd name="T21" fmla="*/ 10 h 20"/>
                  <a:gd name="T22" fmla="*/ 30 w 36"/>
                  <a:gd name="T23" fmla="*/ 15 h 20"/>
                  <a:gd name="T24" fmla="*/ 27 w 36"/>
                  <a:gd name="T25" fmla="*/ 18 h 20"/>
                  <a:gd name="T26" fmla="*/ 24 w 36"/>
                  <a:gd name="T27" fmla="*/ 15 h 20"/>
                  <a:gd name="T28" fmla="*/ 24 w 36"/>
                  <a:gd name="T2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0">
                    <a:moveTo>
                      <a:pt x="36" y="20"/>
                    </a:moveTo>
                    <a:cubicBezTo>
                      <a:pt x="36" y="20"/>
                      <a:pt x="36" y="20"/>
                      <a:pt x="36" y="20"/>
                    </a:cubicBezTo>
                    <a:cubicBezTo>
                      <a:pt x="36" y="11"/>
                      <a:pt x="36" y="11"/>
                      <a:pt x="36" y="11"/>
                    </a:cubicBezTo>
                    <a:cubicBezTo>
                      <a:pt x="36" y="5"/>
                      <a:pt x="31" y="0"/>
                      <a:pt x="24" y="0"/>
                    </a:cubicBezTo>
                    <a:cubicBezTo>
                      <a:pt x="11" y="0"/>
                      <a:pt x="11" y="0"/>
                      <a:pt x="11" y="0"/>
                    </a:cubicBezTo>
                    <a:cubicBezTo>
                      <a:pt x="5" y="0"/>
                      <a:pt x="0" y="5"/>
                      <a:pt x="0" y="11"/>
                    </a:cubicBezTo>
                    <a:cubicBezTo>
                      <a:pt x="0" y="20"/>
                      <a:pt x="0" y="20"/>
                      <a:pt x="0" y="20"/>
                    </a:cubicBezTo>
                    <a:lnTo>
                      <a:pt x="36" y="20"/>
                    </a:lnTo>
                    <a:close/>
                    <a:moveTo>
                      <a:pt x="24" y="10"/>
                    </a:moveTo>
                    <a:cubicBezTo>
                      <a:pt x="24" y="8"/>
                      <a:pt x="26" y="7"/>
                      <a:pt x="27" y="7"/>
                    </a:cubicBezTo>
                    <a:cubicBezTo>
                      <a:pt x="29" y="7"/>
                      <a:pt x="30" y="8"/>
                      <a:pt x="30" y="10"/>
                    </a:cubicBezTo>
                    <a:cubicBezTo>
                      <a:pt x="30" y="15"/>
                      <a:pt x="30" y="15"/>
                      <a:pt x="30" y="15"/>
                    </a:cubicBezTo>
                    <a:cubicBezTo>
                      <a:pt x="30" y="16"/>
                      <a:pt x="29" y="18"/>
                      <a:pt x="27" y="18"/>
                    </a:cubicBezTo>
                    <a:cubicBezTo>
                      <a:pt x="26" y="18"/>
                      <a:pt x="24" y="16"/>
                      <a:pt x="24" y="15"/>
                    </a:cubicBezTo>
                    <a:lnTo>
                      <a:pt x="24" y="1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8"/>
            <p:cNvSpPr>
              <a:spLocks noEditPoints="1"/>
            </p:cNvSpPr>
            <p:nvPr/>
          </p:nvSpPr>
          <p:spPr bwMode="auto">
            <a:xfrm rot="18870215">
              <a:off x="7469356" y="1836272"/>
              <a:ext cx="3576712" cy="3583466"/>
            </a:xfrm>
            <a:custGeom>
              <a:avLst/>
              <a:gdLst>
                <a:gd name="T0" fmla="*/ 149 w 298"/>
                <a:gd name="T1" fmla="*/ 299 h 299"/>
                <a:gd name="T2" fmla="*/ 0 w 298"/>
                <a:gd name="T3" fmla="*/ 149 h 299"/>
                <a:gd name="T4" fmla="*/ 149 w 298"/>
                <a:gd name="T5" fmla="*/ 0 h 299"/>
                <a:gd name="T6" fmla="*/ 298 w 298"/>
                <a:gd name="T7" fmla="*/ 149 h 299"/>
                <a:gd name="T8" fmla="*/ 149 w 298"/>
                <a:gd name="T9" fmla="*/ 299 h 299"/>
                <a:gd name="T10" fmla="*/ 149 w 298"/>
                <a:gd name="T11" fmla="*/ 21 h 299"/>
                <a:gd name="T12" fmla="*/ 21 w 298"/>
                <a:gd name="T13" fmla="*/ 149 h 299"/>
                <a:gd name="T14" fmla="*/ 149 w 298"/>
                <a:gd name="T15" fmla="*/ 277 h 299"/>
                <a:gd name="T16" fmla="*/ 277 w 298"/>
                <a:gd name="T17" fmla="*/ 149 h 299"/>
                <a:gd name="T18" fmla="*/ 149 w 298"/>
                <a:gd name="T19" fmla="*/ 2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99">
                  <a:moveTo>
                    <a:pt x="149" y="299"/>
                  </a:moveTo>
                  <a:cubicBezTo>
                    <a:pt x="67" y="299"/>
                    <a:pt x="0" y="232"/>
                    <a:pt x="0" y="149"/>
                  </a:cubicBezTo>
                  <a:cubicBezTo>
                    <a:pt x="0" y="67"/>
                    <a:pt x="67" y="0"/>
                    <a:pt x="149" y="0"/>
                  </a:cubicBezTo>
                  <a:cubicBezTo>
                    <a:pt x="231" y="0"/>
                    <a:pt x="298" y="67"/>
                    <a:pt x="298" y="149"/>
                  </a:cubicBezTo>
                  <a:cubicBezTo>
                    <a:pt x="298" y="232"/>
                    <a:pt x="231" y="299"/>
                    <a:pt x="149" y="299"/>
                  </a:cubicBezTo>
                  <a:close/>
                  <a:moveTo>
                    <a:pt x="149" y="21"/>
                  </a:moveTo>
                  <a:cubicBezTo>
                    <a:pt x="78" y="21"/>
                    <a:pt x="21" y="79"/>
                    <a:pt x="21" y="149"/>
                  </a:cubicBezTo>
                  <a:cubicBezTo>
                    <a:pt x="21" y="220"/>
                    <a:pt x="78" y="277"/>
                    <a:pt x="149" y="277"/>
                  </a:cubicBezTo>
                  <a:cubicBezTo>
                    <a:pt x="220" y="277"/>
                    <a:pt x="277" y="220"/>
                    <a:pt x="277" y="149"/>
                  </a:cubicBezTo>
                  <a:cubicBezTo>
                    <a:pt x="277" y="79"/>
                    <a:pt x="220" y="21"/>
                    <a:pt x="149" y="21"/>
                  </a:cubicBezTo>
                  <a:close/>
                </a:path>
              </a:pathLst>
            </a:custGeom>
            <a:solidFill>
              <a:srgbClr val="7FBA00"/>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nvSpPr>
        <p:spPr>
          <a:xfrm>
            <a:off x="4928200" y="1866959"/>
            <a:ext cx="6524102" cy="954107"/>
          </a:xfrm>
          <a:prstGeom prst="rect">
            <a:avLst/>
          </a:prstGeom>
        </p:spPr>
        <p:txBody>
          <a:bodyPr wrap="square">
            <a:spAutoFit/>
          </a:bodyPr>
          <a:lstStyle/>
          <a:p>
            <a:r>
              <a:rPr lang="en-US" sz="2800" dirty="0">
                <a:latin typeface="Segoe UI Light"/>
              </a:rPr>
              <a:t>Read the fine print of other cloud service provider’s privacy statements</a:t>
            </a:r>
          </a:p>
        </p:txBody>
      </p:sp>
      <p:sp>
        <p:nvSpPr>
          <p:cNvPr id="4" name="Title 3"/>
          <p:cNvSpPr>
            <a:spLocks noGrp="1"/>
          </p:cNvSpPr>
          <p:nvPr>
            <p:ph type="title"/>
          </p:nvPr>
        </p:nvSpPr>
        <p:spPr/>
        <p:txBody>
          <a:bodyPr/>
          <a:lstStyle/>
          <a:p>
            <a:r>
              <a:rPr lang="en-US" dirty="0">
                <a:solidFill>
                  <a:schemeClr val="bg1"/>
                </a:solidFill>
              </a:rPr>
              <a:t>Restricted use</a:t>
            </a:r>
            <a:endParaRPr lang="en-US" dirty="0"/>
          </a:p>
        </p:txBody>
      </p:sp>
    </p:spTree>
    <p:extLst>
      <p:ext uri="{BB962C8B-B14F-4D97-AF65-F5344CB8AC3E}">
        <p14:creationId xmlns:p14="http://schemas.microsoft.com/office/powerpoint/2010/main" val="70466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bwMode="auto">
          <a:xfrm>
            <a:off x="1" y="-1"/>
            <a:ext cx="12193456" cy="1305323"/>
          </a:xfrm>
          <a:prstGeom prst="rect">
            <a:avLst/>
          </a:prstGeom>
          <a:solidFill>
            <a:srgbClr val="80B94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sp>
        <p:nvSpPr>
          <p:cNvPr id="8" name="Title 1"/>
          <p:cNvSpPr txBox="1">
            <a:spLocks/>
          </p:cNvSpPr>
          <p:nvPr/>
        </p:nvSpPr>
        <p:spPr>
          <a:xfrm>
            <a:off x="548606"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chemeClr val="bg1"/>
              </a:solidFill>
            </a:endParaRPr>
          </a:p>
        </p:txBody>
      </p:sp>
      <p:sp>
        <p:nvSpPr>
          <p:cNvPr id="28" name="Rectangle 27"/>
          <p:cNvSpPr/>
          <p:nvPr/>
        </p:nvSpPr>
        <p:spPr>
          <a:xfrm>
            <a:off x="709850" y="1828801"/>
            <a:ext cx="2782903" cy="1771080"/>
          </a:xfrm>
          <a:prstGeom prst="rect">
            <a:avLst/>
          </a:prstGeom>
          <a:solidFill>
            <a:srgbClr val="0171B0"/>
          </a:solidFill>
        </p:spPr>
        <p:txBody>
          <a:bodyPr wrap="square" lIns="182880" tIns="137160" rIns="0" rtlCol="0">
            <a:noAutofit/>
          </a:bodyPr>
          <a:lstStyle/>
          <a:p>
            <a:pPr defTabSz="932316">
              <a:lnSpc>
                <a:spcPts val="3000"/>
              </a:lnSpc>
            </a:pPr>
            <a:endParaRPr lang="en-US" sz="2800" kern="0" spc="-50" dirty="0">
              <a:solidFill>
                <a:srgbClr val="FFFFFF"/>
              </a:solidFill>
              <a:latin typeface="Segoe UI Light"/>
            </a:endParaRPr>
          </a:p>
        </p:txBody>
      </p:sp>
      <p:sp>
        <p:nvSpPr>
          <p:cNvPr id="29" name="Rectangle 28"/>
          <p:cNvSpPr/>
          <p:nvPr/>
        </p:nvSpPr>
        <p:spPr>
          <a:xfrm>
            <a:off x="709850" y="3875965"/>
            <a:ext cx="2782903" cy="1771080"/>
          </a:xfrm>
          <a:prstGeom prst="rect">
            <a:avLst/>
          </a:prstGeom>
          <a:solidFill>
            <a:srgbClr val="004986"/>
          </a:solidFill>
        </p:spPr>
        <p:txBody>
          <a:bodyPr wrap="square" lIns="182880" tIns="137160" rIns="0" rtlCol="0">
            <a:noAutofit/>
          </a:bodyPr>
          <a:lstStyle/>
          <a:p>
            <a:pPr defTabSz="932316">
              <a:lnSpc>
                <a:spcPts val="3000"/>
              </a:lnSpc>
            </a:pPr>
            <a:endParaRPr lang="en-US" sz="2800" kern="0" spc="-50" dirty="0">
              <a:solidFill>
                <a:srgbClr val="FFFFFF"/>
              </a:solidFill>
              <a:latin typeface="Segoe UI Light"/>
            </a:endParaRPr>
          </a:p>
        </p:txBody>
      </p:sp>
      <p:sp>
        <p:nvSpPr>
          <p:cNvPr id="30" name="Rectangle 29"/>
          <p:cNvSpPr/>
          <p:nvPr/>
        </p:nvSpPr>
        <p:spPr>
          <a:xfrm>
            <a:off x="819031" y="2261052"/>
            <a:ext cx="2632778" cy="861774"/>
          </a:xfrm>
          <a:prstGeom prst="rect">
            <a:avLst/>
          </a:prstGeom>
        </p:spPr>
        <p:txBody>
          <a:bodyPr wrap="square">
            <a:spAutoFit/>
          </a:bodyPr>
          <a:lstStyle/>
          <a:p>
            <a:pPr defTabSz="932316">
              <a:lnSpc>
                <a:spcPts val="3000"/>
              </a:lnSpc>
            </a:pPr>
            <a:r>
              <a:rPr lang="en-US" sz="2800" kern="0" spc="-50" dirty="0">
                <a:solidFill>
                  <a:srgbClr val="FFFFFF"/>
                </a:solidFill>
                <a:latin typeface="Segoe UI Light"/>
              </a:rPr>
              <a:t>EU Data Privacy Approval</a:t>
            </a:r>
          </a:p>
        </p:txBody>
      </p:sp>
      <p:grpSp>
        <p:nvGrpSpPr>
          <p:cNvPr id="3" name="Group 2"/>
          <p:cNvGrpSpPr/>
          <p:nvPr/>
        </p:nvGrpSpPr>
        <p:grpSpPr>
          <a:xfrm>
            <a:off x="3492752" y="3875965"/>
            <a:ext cx="8147868" cy="1771080"/>
            <a:chOff x="3492752" y="3875965"/>
            <a:chExt cx="8147868" cy="1771080"/>
          </a:xfrm>
        </p:grpSpPr>
        <p:sp>
          <p:nvSpPr>
            <p:cNvPr id="27" name="TextBox 26"/>
            <p:cNvSpPr txBox="1"/>
            <p:nvPr/>
          </p:nvSpPr>
          <p:spPr>
            <a:xfrm>
              <a:off x="3492752" y="3875965"/>
              <a:ext cx="8147868" cy="1771080"/>
            </a:xfrm>
            <a:prstGeom prst="rect">
              <a:avLst/>
            </a:prstGeom>
            <a:solidFill>
              <a:schemeClr val="bg1">
                <a:lumMod val="95000"/>
              </a:schemeClr>
            </a:solidFill>
          </p:spPr>
          <p:txBody>
            <a:bodyPr wrap="square" lIns="91440" tIns="137160" rIns="0" rtlCol="0">
              <a:noAutofit/>
            </a:bodyPr>
            <a:lstStyle/>
            <a:p>
              <a:pPr lvl="0"/>
              <a:endParaRPr lang="en-US" sz="2800" kern="0" dirty="0">
                <a:solidFill>
                  <a:srgbClr val="FFFFFF"/>
                </a:solidFill>
                <a:latin typeface="Segoe UI Light"/>
              </a:endParaRPr>
            </a:p>
          </p:txBody>
        </p:sp>
        <p:sp>
          <p:nvSpPr>
            <p:cNvPr id="31" name="Rectangle 30"/>
            <p:cNvSpPr/>
            <p:nvPr/>
          </p:nvSpPr>
          <p:spPr>
            <a:xfrm>
              <a:off x="3621367" y="4155030"/>
              <a:ext cx="8007061" cy="1251625"/>
            </a:xfrm>
            <a:prstGeom prst="rect">
              <a:avLst/>
            </a:prstGeom>
          </p:spPr>
          <p:txBody>
            <a:bodyPr wrap="square" anchor="ctr">
              <a:spAutoFit/>
            </a:bodyPr>
            <a:lstStyle/>
            <a:p>
              <a:pPr marL="285750" indent="-285750" defTabSz="697005">
                <a:spcAft>
                  <a:spcPts val="400"/>
                </a:spcAft>
                <a:buFont typeface="Arial" panose="020B0604020202020204" pitchFamily="34" charset="0"/>
                <a:buChar char="•"/>
              </a:pPr>
              <a:r>
                <a:rPr lang="en-US" spc="-50" dirty="0">
                  <a:solidFill>
                    <a:srgbClr val="44546A"/>
                  </a:solidFill>
                </a:rPr>
                <a:t>Microsoft makes strong contractual commitments to safeguard customer data covered by HIPAA BAA, Data Processing Agreement, &amp; E.U. Model Clauses</a:t>
              </a:r>
            </a:p>
            <a:p>
              <a:pPr marL="285750" lvl="0" indent="-285750" defTabSz="697005">
                <a:spcAft>
                  <a:spcPts val="400"/>
                </a:spcAft>
                <a:buFont typeface="Arial" panose="020B0604020202020204" pitchFamily="34" charset="0"/>
                <a:buChar char="•"/>
              </a:pPr>
              <a:r>
                <a:rPr lang="en-US" spc="-50" dirty="0">
                  <a:solidFill>
                    <a:srgbClr val="44546A"/>
                  </a:solidFill>
                </a:rPr>
                <a:t>Enterprise cloud-service specific privacy protections benefit every industry &amp; region</a:t>
              </a:r>
              <a:endParaRPr lang="en-US" sz="1600" spc="-50" dirty="0">
                <a:solidFill>
                  <a:srgbClr val="44546A"/>
                </a:solidFill>
              </a:endParaRPr>
            </a:p>
          </p:txBody>
        </p:sp>
      </p:grpSp>
      <p:grpSp>
        <p:nvGrpSpPr>
          <p:cNvPr id="2" name="Group 1"/>
          <p:cNvGrpSpPr/>
          <p:nvPr/>
        </p:nvGrpSpPr>
        <p:grpSpPr>
          <a:xfrm>
            <a:off x="3492752" y="1828801"/>
            <a:ext cx="8147868" cy="1771080"/>
            <a:chOff x="3492752" y="1828801"/>
            <a:chExt cx="8147868" cy="1771080"/>
          </a:xfrm>
        </p:grpSpPr>
        <p:sp>
          <p:nvSpPr>
            <p:cNvPr id="26" name="TextBox 25"/>
            <p:cNvSpPr txBox="1"/>
            <p:nvPr/>
          </p:nvSpPr>
          <p:spPr>
            <a:xfrm>
              <a:off x="3492752" y="1828801"/>
              <a:ext cx="8147868" cy="1771080"/>
            </a:xfrm>
            <a:prstGeom prst="rect">
              <a:avLst/>
            </a:prstGeom>
            <a:solidFill>
              <a:schemeClr val="bg1">
                <a:lumMod val="95000"/>
              </a:schemeClr>
            </a:solidFill>
          </p:spPr>
          <p:txBody>
            <a:bodyPr wrap="square" lIns="91440" tIns="137160" rIns="0" rtlCol="0">
              <a:noAutofit/>
            </a:bodyPr>
            <a:lstStyle/>
            <a:p>
              <a:pPr lvl="0"/>
              <a:endParaRPr lang="en-US" sz="2800" kern="0" dirty="0">
                <a:solidFill>
                  <a:srgbClr val="FFFFFF"/>
                </a:solidFill>
                <a:latin typeface="Segoe UI Light"/>
              </a:endParaRPr>
            </a:p>
          </p:txBody>
        </p:sp>
        <p:sp>
          <p:nvSpPr>
            <p:cNvPr id="32" name="Rectangle 31"/>
            <p:cNvSpPr/>
            <p:nvPr/>
          </p:nvSpPr>
          <p:spPr>
            <a:xfrm>
              <a:off x="3621367" y="1926699"/>
              <a:ext cx="7815457" cy="1579920"/>
            </a:xfrm>
            <a:prstGeom prst="rect">
              <a:avLst/>
            </a:prstGeom>
          </p:spPr>
          <p:txBody>
            <a:bodyPr wrap="square" anchor="ctr">
              <a:spAutoFit/>
            </a:bodyPr>
            <a:lstStyle/>
            <a:p>
              <a:pPr marL="285750" lvl="0" indent="-285750" defTabSz="697005">
                <a:spcAft>
                  <a:spcPts val="400"/>
                </a:spcAft>
                <a:buFont typeface="Arial" panose="020B0604020202020204" pitchFamily="34" charset="0"/>
                <a:buChar char="•"/>
              </a:pPr>
              <a:r>
                <a:rPr lang="en-US" spc="-50" dirty="0">
                  <a:solidFill>
                    <a:srgbClr val="44546A"/>
                  </a:solidFill>
                </a:rPr>
                <a:t>Microsoft meets high bar for protecting privacy of EU customer data </a:t>
              </a:r>
            </a:p>
            <a:p>
              <a:pPr marL="285750" lvl="0" indent="-285750" defTabSz="697005">
                <a:spcAft>
                  <a:spcPts val="400"/>
                </a:spcAft>
                <a:buFont typeface="Arial" panose="020B0604020202020204" pitchFamily="34" charset="0"/>
                <a:buChar char="•"/>
              </a:pPr>
              <a:r>
                <a:rPr lang="en-US" spc="-50" dirty="0">
                  <a:solidFill>
                    <a:srgbClr val="44546A"/>
                  </a:solidFill>
                </a:rPr>
                <a:t>Microsoft offers customers EU Model Clauses for transfer of personal data across international borders</a:t>
              </a:r>
            </a:p>
            <a:p>
              <a:pPr marL="285750" lvl="0" indent="-285750" defTabSz="697005">
                <a:spcAft>
                  <a:spcPts val="400"/>
                </a:spcAft>
                <a:buFont typeface="Arial" panose="020B0604020202020204" pitchFamily="34" charset="0"/>
                <a:buChar char="•"/>
              </a:pPr>
              <a:r>
                <a:rPr lang="en-US" spc="-50" dirty="0">
                  <a:solidFill>
                    <a:srgbClr val="44546A"/>
                  </a:solidFill>
                </a:rPr>
                <a:t>Microsoft’s approach was approved by the Article 29 committee of EU data protection authorities – the first company to obtain this</a:t>
              </a:r>
            </a:p>
          </p:txBody>
        </p:sp>
      </p:grpSp>
      <p:sp>
        <p:nvSpPr>
          <p:cNvPr id="33" name="Rectangle 32"/>
          <p:cNvSpPr/>
          <p:nvPr/>
        </p:nvSpPr>
        <p:spPr>
          <a:xfrm>
            <a:off x="819031" y="4154241"/>
            <a:ext cx="2632778" cy="1246495"/>
          </a:xfrm>
          <a:prstGeom prst="rect">
            <a:avLst/>
          </a:prstGeom>
        </p:spPr>
        <p:txBody>
          <a:bodyPr wrap="square">
            <a:spAutoFit/>
          </a:bodyPr>
          <a:lstStyle/>
          <a:p>
            <a:pPr lvl="0" defTabSz="932316">
              <a:lnSpc>
                <a:spcPts val="3000"/>
              </a:lnSpc>
            </a:pPr>
            <a:r>
              <a:rPr lang="en-US" sz="2800" kern="0" spc="-50" dirty="0">
                <a:solidFill>
                  <a:srgbClr val="FFFFFF"/>
                </a:solidFill>
                <a:latin typeface="Segoe UI Light"/>
              </a:rPr>
              <a:t>Broad contractual scope</a:t>
            </a:r>
          </a:p>
        </p:txBody>
      </p:sp>
      <p:sp>
        <p:nvSpPr>
          <p:cNvPr id="4" name="Title 3"/>
          <p:cNvSpPr>
            <a:spLocks noGrp="1"/>
          </p:cNvSpPr>
          <p:nvPr>
            <p:ph type="title"/>
          </p:nvPr>
        </p:nvSpPr>
        <p:spPr/>
        <p:txBody>
          <a:bodyPr/>
          <a:lstStyle/>
          <a:p>
            <a:r>
              <a:rPr lang="en-US" dirty="0">
                <a:solidFill>
                  <a:schemeClr val="bg1"/>
                </a:solidFill>
              </a:rPr>
              <a:t>Contractual commitments</a:t>
            </a:r>
            <a:endParaRPr lang="en-US" dirty="0"/>
          </a:p>
        </p:txBody>
      </p:sp>
    </p:spTree>
    <p:extLst>
      <p:ext uri="{BB962C8B-B14F-4D97-AF65-F5344CB8AC3E}">
        <p14:creationId xmlns:p14="http://schemas.microsoft.com/office/powerpoint/2010/main" val="55430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571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pPr lvl="0"/>
            <a:r>
              <a:rPr lang="en-IN"/>
              <a:t>Extensive experience and credentials</a:t>
            </a:r>
            <a:br>
              <a:rPr lang="en-IN"/>
            </a:br>
            <a:endParaRPr lang="en-IN" dirty="0"/>
          </a:p>
        </p:txBody>
      </p:sp>
      <p:grpSp>
        <p:nvGrpSpPr>
          <p:cNvPr id="11" name="Group 10"/>
          <p:cNvGrpSpPr/>
          <p:nvPr/>
        </p:nvGrpSpPr>
        <p:grpSpPr>
          <a:xfrm>
            <a:off x="1" y="5501528"/>
            <a:ext cx="12192000" cy="1355986"/>
            <a:chOff x="0" y="5611349"/>
            <a:chExt cx="12436475" cy="1383176"/>
          </a:xfrm>
        </p:grpSpPr>
        <p:grpSp>
          <p:nvGrpSpPr>
            <p:cNvPr id="10" name="Group 9"/>
            <p:cNvGrpSpPr/>
            <p:nvPr/>
          </p:nvGrpSpPr>
          <p:grpSpPr>
            <a:xfrm>
              <a:off x="2" y="5611349"/>
              <a:ext cx="5378058" cy="1373630"/>
              <a:chOff x="2" y="5629279"/>
              <a:chExt cx="5378058" cy="1373630"/>
            </a:xfrm>
          </p:grpSpPr>
          <p:sp>
            <p:nvSpPr>
              <p:cNvPr id="161" name="Freeform 5"/>
              <p:cNvSpPr>
                <a:spLocks/>
              </p:cNvSpPr>
              <p:nvPr/>
            </p:nvSpPr>
            <p:spPr bwMode="auto">
              <a:xfrm>
                <a:off x="274638" y="5781679"/>
                <a:ext cx="529512" cy="34749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188" name="Freeform 5"/>
              <p:cNvSpPr>
                <a:spLocks/>
              </p:cNvSpPr>
              <p:nvPr/>
            </p:nvSpPr>
            <p:spPr bwMode="auto">
              <a:xfrm>
                <a:off x="122238" y="5629279"/>
                <a:ext cx="529512" cy="34749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grpSp>
            <p:nvGrpSpPr>
              <p:cNvPr id="247" name="Group 246"/>
              <p:cNvGrpSpPr/>
              <p:nvPr/>
            </p:nvGrpSpPr>
            <p:grpSpPr>
              <a:xfrm>
                <a:off x="2" y="6113677"/>
                <a:ext cx="5378058" cy="889232"/>
                <a:chOff x="-104693" y="5602741"/>
                <a:chExt cx="8468154" cy="1400162"/>
              </a:xfrm>
            </p:grpSpPr>
            <p:sp>
              <p:nvSpPr>
                <p:cNvPr id="523" name="Rectangle 5"/>
                <p:cNvSpPr>
                  <a:spLocks noChangeArrowheads="1"/>
                </p:cNvSpPr>
                <p:nvPr/>
              </p:nvSpPr>
              <p:spPr bwMode="auto">
                <a:xfrm flipH="1">
                  <a:off x="3418306" y="5868865"/>
                  <a:ext cx="550363" cy="53060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24" name="Rectangle 6"/>
                <p:cNvSpPr>
                  <a:spLocks noChangeArrowheads="1"/>
                </p:cNvSpPr>
                <p:nvPr/>
              </p:nvSpPr>
              <p:spPr bwMode="auto">
                <a:xfrm flipH="1">
                  <a:off x="3506923" y="5706386"/>
                  <a:ext cx="238802" cy="603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25" name="Rectangle 7"/>
                <p:cNvSpPr>
                  <a:spLocks noChangeArrowheads="1"/>
                </p:cNvSpPr>
                <p:nvPr/>
              </p:nvSpPr>
              <p:spPr bwMode="auto">
                <a:xfrm flipH="1">
                  <a:off x="5208386" y="6427624"/>
                  <a:ext cx="352605" cy="2835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26" name="Rectangle 8"/>
                <p:cNvSpPr>
                  <a:spLocks noChangeArrowheads="1"/>
                </p:cNvSpPr>
                <p:nvPr/>
              </p:nvSpPr>
              <p:spPr bwMode="auto">
                <a:xfrm flipH="1">
                  <a:off x="5067531" y="6297029"/>
                  <a:ext cx="349807" cy="41417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27" name="Rectangle 9"/>
                <p:cNvSpPr>
                  <a:spLocks noChangeArrowheads="1"/>
                </p:cNvSpPr>
                <p:nvPr/>
              </p:nvSpPr>
              <p:spPr bwMode="auto">
                <a:xfrm flipH="1">
                  <a:off x="1592780" y="6089908"/>
                  <a:ext cx="546632" cy="7031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28" name="Rectangle 10"/>
                <p:cNvSpPr>
                  <a:spLocks noChangeArrowheads="1"/>
                </p:cNvSpPr>
                <p:nvPr/>
              </p:nvSpPr>
              <p:spPr bwMode="auto">
                <a:xfrm flipH="1">
                  <a:off x="1370769" y="5665510"/>
                  <a:ext cx="546632" cy="1127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29" name="Freeform 11"/>
                <p:cNvSpPr>
                  <a:spLocks/>
                </p:cNvSpPr>
                <p:nvPr/>
              </p:nvSpPr>
              <p:spPr bwMode="auto">
                <a:xfrm flipH="1">
                  <a:off x="4392841" y="6489852"/>
                  <a:ext cx="3970620" cy="51025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30" name="Freeform 18"/>
                <p:cNvSpPr>
                  <a:spLocks/>
                </p:cNvSpPr>
                <p:nvPr/>
              </p:nvSpPr>
              <p:spPr bwMode="auto">
                <a:xfrm flipH="1">
                  <a:off x="984" y="6027174"/>
                  <a:ext cx="6091253" cy="97293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31" name="Freeform 29"/>
                <p:cNvSpPr>
                  <a:spLocks/>
                </p:cNvSpPr>
                <p:nvPr/>
              </p:nvSpPr>
              <p:spPr bwMode="auto">
                <a:xfrm flipH="1">
                  <a:off x="432647" y="6571940"/>
                  <a:ext cx="3340253" cy="42816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32" name="AutoShape 3"/>
                <p:cNvSpPr>
                  <a:spLocks noChangeAspect="1" noChangeArrowheads="1" noTextEdit="1"/>
                </p:cNvSpPr>
                <p:nvPr/>
              </p:nvSpPr>
              <p:spPr bwMode="auto">
                <a:xfrm flipH="1">
                  <a:off x="984" y="5602741"/>
                  <a:ext cx="4298430" cy="14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nvGrpSpPr>
                <p:cNvPr id="533" name="Group 532"/>
                <p:cNvGrpSpPr/>
                <p:nvPr/>
              </p:nvGrpSpPr>
              <p:grpSpPr>
                <a:xfrm flipH="1">
                  <a:off x="4803495" y="6266909"/>
                  <a:ext cx="188333" cy="365034"/>
                  <a:chOff x="6229350" y="5232400"/>
                  <a:chExt cx="539750" cy="1046162"/>
                </a:xfrm>
              </p:grpSpPr>
              <p:sp>
                <p:nvSpPr>
                  <p:cNvPr id="5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sp>
              <p:nvSpPr>
                <p:cNvPr id="534" name="Freeform 17"/>
                <p:cNvSpPr>
                  <a:spLocks/>
                </p:cNvSpPr>
                <p:nvPr/>
              </p:nvSpPr>
              <p:spPr bwMode="auto">
                <a:xfrm flipH="1">
                  <a:off x="-104693" y="6414293"/>
                  <a:ext cx="1545276" cy="58581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nvGrpSpPr>
                <p:cNvPr id="536" name="Group 535"/>
                <p:cNvGrpSpPr/>
                <p:nvPr/>
              </p:nvGrpSpPr>
              <p:grpSpPr>
                <a:xfrm flipH="1">
                  <a:off x="4579666" y="6201145"/>
                  <a:ext cx="188333" cy="365034"/>
                  <a:chOff x="6229350" y="5232400"/>
                  <a:chExt cx="539750" cy="1046162"/>
                </a:xfrm>
              </p:grpSpPr>
              <p:sp>
                <p:nvSpPr>
                  <p:cNvPr id="537"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38"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539"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grpSp>
          <p:sp>
            <p:nvSpPr>
              <p:cNvPr id="186" name="Freeform 155"/>
              <p:cNvSpPr>
                <a:spLocks/>
              </p:cNvSpPr>
              <p:nvPr/>
            </p:nvSpPr>
            <p:spPr bwMode="auto">
              <a:xfrm>
                <a:off x="1644030" y="5983503"/>
                <a:ext cx="289869" cy="859513"/>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949"/>
                <a:endParaRPr lang="en-US" sz="1765" kern="0" dirty="0">
                  <a:solidFill>
                    <a:srgbClr val="000000"/>
                  </a:solidFill>
                </a:endParaRPr>
              </a:p>
            </p:txBody>
          </p:sp>
        </p:grpSp>
        <p:sp>
          <p:nvSpPr>
            <p:cNvPr id="543" name="Rectangle 20"/>
            <p:cNvSpPr>
              <a:spLocks noChangeArrowheads="1"/>
            </p:cNvSpPr>
            <p:nvPr/>
          </p:nvSpPr>
          <p:spPr bwMode="auto">
            <a:xfrm>
              <a:off x="0" y="6938891"/>
              <a:ext cx="12435840" cy="5563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grpSp>
          <p:nvGrpSpPr>
            <p:cNvPr id="101" name="Group 100"/>
            <p:cNvGrpSpPr/>
            <p:nvPr/>
          </p:nvGrpSpPr>
          <p:grpSpPr>
            <a:xfrm>
              <a:off x="10761663" y="6165280"/>
              <a:ext cx="1674812" cy="769937"/>
              <a:chOff x="10761663" y="5776328"/>
              <a:chExt cx="1674812" cy="769937"/>
            </a:xfrm>
          </p:grpSpPr>
          <p:sp>
            <p:nvSpPr>
              <p:cNvPr id="198" name="Freeform 370"/>
              <p:cNvSpPr>
                <a:spLocks/>
              </p:cNvSpPr>
              <p:nvPr/>
            </p:nvSpPr>
            <p:spPr bwMode="auto">
              <a:xfrm flipH="1">
                <a:off x="11356975" y="6168440"/>
                <a:ext cx="447675" cy="377825"/>
              </a:xfrm>
              <a:custGeom>
                <a:avLst/>
                <a:gdLst>
                  <a:gd name="T0" fmla="*/ 154 w 282"/>
                  <a:gd name="T1" fmla="*/ 40 h 238"/>
                  <a:gd name="T2" fmla="*/ 154 w 282"/>
                  <a:gd name="T3" fmla="*/ 0 h 238"/>
                  <a:gd name="T4" fmla="*/ 185 w 282"/>
                  <a:gd name="T5" fmla="*/ 0 h 238"/>
                  <a:gd name="T6" fmla="*/ 185 w 282"/>
                  <a:gd name="T7" fmla="*/ 40 h 238"/>
                  <a:gd name="T8" fmla="*/ 196 w 282"/>
                  <a:gd name="T9" fmla="*/ 40 h 238"/>
                  <a:gd name="T10" fmla="*/ 196 w 282"/>
                  <a:gd name="T11" fmla="*/ 0 h 238"/>
                  <a:gd name="T12" fmla="*/ 226 w 282"/>
                  <a:gd name="T13" fmla="*/ 0 h 238"/>
                  <a:gd name="T14" fmla="*/ 226 w 282"/>
                  <a:gd name="T15" fmla="*/ 40 h 238"/>
                  <a:gd name="T16" fmla="*/ 282 w 282"/>
                  <a:gd name="T17" fmla="*/ 40 h 238"/>
                  <a:gd name="T18" fmla="*/ 282 w 282"/>
                  <a:gd name="T19" fmla="*/ 50 h 238"/>
                  <a:gd name="T20" fmla="*/ 268 w 282"/>
                  <a:gd name="T21" fmla="*/ 50 h 238"/>
                  <a:gd name="T22" fmla="*/ 268 w 282"/>
                  <a:gd name="T23" fmla="*/ 238 h 238"/>
                  <a:gd name="T24" fmla="*/ 12 w 282"/>
                  <a:gd name="T25" fmla="*/ 238 h 238"/>
                  <a:gd name="T26" fmla="*/ 12 w 282"/>
                  <a:gd name="T27" fmla="*/ 50 h 238"/>
                  <a:gd name="T28" fmla="*/ 0 w 282"/>
                  <a:gd name="T29" fmla="*/ 50 h 238"/>
                  <a:gd name="T30" fmla="*/ 0 w 282"/>
                  <a:gd name="T31" fmla="*/ 40 h 238"/>
                  <a:gd name="T32" fmla="*/ 154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4" y="40"/>
                    </a:moveTo>
                    <a:lnTo>
                      <a:pt x="154" y="0"/>
                    </a:lnTo>
                    <a:lnTo>
                      <a:pt x="185" y="0"/>
                    </a:lnTo>
                    <a:lnTo>
                      <a:pt x="185" y="40"/>
                    </a:lnTo>
                    <a:lnTo>
                      <a:pt x="196" y="40"/>
                    </a:lnTo>
                    <a:lnTo>
                      <a:pt x="196" y="0"/>
                    </a:lnTo>
                    <a:lnTo>
                      <a:pt x="226" y="0"/>
                    </a:lnTo>
                    <a:lnTo>
                      <a:pt x="226" y="40"/>
                    </a:lnTo>
                    <a:lnTo>
                      <a:pt x="282" y="40"/>
                    </a:lnTo>
                    <a:lnTo>
                      <a:pt x="282" y="50"/>
                    </a:lnTo>
                    <a:lnTo>
                      <a:pt x="268" y="50"/>
                    </a:lnTo>
                    <a:lnTo>
                      <a:pt x="268" y="238"/>
                    </a:lnTo>
                    <a:lnTo>
                      <a:pt x="12" y="238"/>
                    </a:lnTo>
                    <a:lnTo>
                      <a:pt x="12" y="50"/>
                    </a:lnTo>
                    <a:lnTo>
                      <a:pt x="0" y="50"/>
                    </a:lnTo>
                    <a:lnTo>
                      <a:pt x="0" y="40"/>
                    </a:lnTo>
                    <a:lnTo>
                      <a:pt x="154"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199" name="Freeform 371"/>
              <p:cNvSpPr>
                <a:spLocks/>
              </p:cNvSpPr>
              <p:nvPr/>
            </p:nvSpPr>
            <p:spPr bwMode="auto">
              <a:xfrm flipH="1">
                <a:off x="11593513" y="6168440"/>
                <a:ext cx="449262" cy="377825"/>
              </a:xfrm>
              <a:custGeom>
                <a:avLst/>
                <a:gdLst>
                  <a:gd name="T0" fmla="*/ 156 w 283"/>
                  <a:gd name="T1" fmla="*/ 40 h 238"/>
                  <a:gd name="T2" fmla="*/ 156 w 283"/>
                  <a:gd name="T3" fmla="*/ 0 h 238"/>
                  <a:gd name="T4" fmla="*/ 187 w 283"/>
                  <a:gd name="T5" fmla="*/ 0 h 238"/>
                  <a:gd name="T6" fmla="*/ 187 w 283"/>
                  <a:gd name="T7" fmla="*/ 40 h 238"/>
                  <a:gd name="T8" fmla="*/ 197 w 283"/>
                  <a:gd name="T9" fmla="*/ 40 h 238"/>
                  <a:gd name="T10" fmla="*/ 197 w 283"/>
                  <a:gd name="T11" fmla="*/ 0 h 238"/>
                  <a:gd name="T12" fmla="*/ 228 w 283"/>
                  <a:gd name="T13" fmla="*/ 0 h 238"/>
                  <a:gd name="T14" fmla="*/ 228 w 283"/>
                  <a:gd name="T15" fmla="*/ 40 h 238"/>
                  <a:gd name="T16" fmla="*/ 283 w 283"/>
                  <a:gd name="T17" fmla="*/ 40 h 238"/>
                  <a:gd name="T18" fmla="*/ 283 w 283"/>
                  <a:gd name="T19" fmla="*/ 50 h 238"/>
                  <a:gd name="T20" fmla="*/ 270 w 283"/>
                  <a:gd name="T21" fmla="*/ 50 h 238"/>
                  <a:gd name="T22" fmla="*/ 270 w 283"/>
                  <a:gd name="T23" fmla="*/ 238 h 238"/>
                  <a:gd name="T24" fmla="*/ 13 w 283"/>
                  <a:gd name="T25" fmla="*/ 238 h 238"/>
                  <a:gd name="T26" fmla="*/ 13 w 283"/>
                  <a:gd name="T27" fmla="*/ 50 h 238"/>
                  <a:gd name="T28" fmla="*/ 0 w 283"/>
                  <a:gd name="T29" fmla="*/ 50 h 238"/>
                  <a:gd name="T30" fmla="*/ 0 w 283"/>
                  <a:gd name="T31" fmla="*/ 40 h 238"/>
                  <a:gd name="T32" fmla="*/ 156 w 283"/>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8">
                    <a:moveTo>
                      <a:pt x="156" y="40"/>
                    </a:moveTo>
                    <a:lnTo>
                      <a:pt x="156" y="0"/>
                    </a:lnTo>
                    <a:lnTo>
                      <a:pt x="187" y="0"/>
                    </a:lnTo>
                    <a:lnTo>
                      <a:pt x="187" y="40"/>
                    </a:lnTo>
                    <a:lnTo>
                      <a:pt x="197" y="40"/>
                    </a:lnTo>
                    <a:lnTo>
                      <a:pt x="197" y="0"/>
                    </a:lnTo>
                    <a:lnTo>
                      <a:pt x="228" y="0"/>
                    </a:lnTo>
                    <a:lnTo>
                      <a:pt x="228" y="40"/>
                    </a:lnTo>
                    <a:lnTo>
                      <a:pt x="283" y="40"/>
                    </a:lnTo>
                    <a:lnTo>
                      <a:pt x="283" y="50"/>
                    </a:lnTo>
                    <a:lnTo>
                      <a:pt x="270" y="50"/>
                    </a:lnTo>
                    <a:lnTo>
                      <a:pt x="270" y="238"/>
                    </a:lnTo>
                    <a:lnTo>
                      <a:pt x="13" y="238"/>
                    </a:lnTo>
                    <a:lnTo>
                      <a:pt x="13" y="50"/>
                    </a:lnTo>
                    <a:lnTo>
                      <a:pt x="0" y="50"/>
                    </a:lnTo>
                    <a:lnTo>
                      <a:pt x="0" y="40"/>
                    </a:lnTo>
                    <a:lnTo>
                      <a:pt x="156"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1" name="Rectangle 373"/>
              <p:cNvSpPr>
                <a:spLocks noChangeArrowheads="1"/>
              </p:cNvSpPr>
              <p:nvPr/>
            </p:nvSpPr>
            <p:spPr bwMode="auto">
              <a:xfrm flipH="1">
                <a:off x="11071226" y="6036678"/>
                <a:ext cx="407987" cy="509587"/>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2" name="Rectangle 374"/>
              <p:cNvSpPr>
                <a:spLocks noChangeArrowheads="1"/>
              </p:cNvSpPr>
              <p:nvPr/>
            </p:nvSpPr>
            <p:spPr bwMode="auto">
              <a:xfrm flipH="1">
                <a:off x="11052175" y="6020803"/>
                <a:ext cx="447675" cy="158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3" name="Rectangle 375"/>
              <p:cNvSpPr>
                <a:spLocks noChangeArrowheads="1"/>
              </p:cNvSpPr>
              <p:nvPr/>
            </p:nvSpPr>
            <p:spPr bwMode="auto">
              <a:xfrm flipH="1">
                <a:off x="11201400" y="6441490"/>
                <a:ext cx="53975" cy="104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4" name="Rectangle 376"/>
              <p:cNvSpPr>
                <a:spLocks noChangeArrowheads="1"/>
              </p:cNvSpPr>
              <p:nvPr/>
            </p:nvSpPr>
            <p:spPr bwMode="auto">
              <a:xfrm flipH="1">
                <a:off x="11293475" y="6441490"/>
                <a:ext cx="53975" cy="104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5" name="Rectangle 377"/>
              <p:cNvSpPr>
                <a:spLocks noChangeArrowheads="1"/>
              </p:cNvSpPr>
              <p:nvPr/>
            </p:nvSpPr>
            <p:spPr bwMode="auto">
              <a:xfrm flipH="1">
                <a:off x="11109326" y="6082715"/>
                <a:ext cx="328612" cy="5238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6" name="Rectangle 378"/>
              <p:cNvSpPr>
                <a:spLocks noChangeArrowheads="1"/>
              </p:cNvSpPr>
              <p:nvPr/>
            </p:nvSpPr>
            <p:spPr bwMode="auto">
              <a:xfrm flipH="1">
                <a:off x="11109326" y="6174790"/>
                <a:ext cx="328612" cy="5238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7" name="Rectangle 379"/>
              <p:cNvSpPr>
                <a:spLocks noChangeArrowheads="1"/>
              </p:cNvSpPr>
              <p:nvPr/>
            </p:nvSpPr>
            <p:spPr bwMode="auto">
              <a:xfrm flipH="1">
                <a:off x="11109326" y="6265278"/>
                <a:ext cx="328612" cy="539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08" name="Rectangle 380"/>
              <p:cNvSpPr>
                <a:spLocks noChangeArrowheads="1"/>
              </p:cNvSpPr>
              <p:nvPr/>
            </p:nvSpPr>
            <p:spPr bwMode="auto">
              <a:xfrm flipH="1">
                <a:off x="11109326" y="6357353"/>
                <a:ext cx="328612" cy="5238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grpSp>
            <p:nvGrpSpPr>
              <p:cNvPr id="209" name="Group 208"/>
              <p:cNvGrpSpPr/>
              <p:nvPr/>
            </p:nvGrpSpPr>
            <p:grpSpPr>
              <a:xfrm>
                <a:off x="10761663" y="6319253"/>
                <a:ext cx="269875" cy="225425"/>
                <a:chOff x="10761663" y="6293853"/>
                <a:chExt cx="269875" cy="225425"/>
              </a:xfrm>
            </p:grpSpPr>
            <p:sp>
              <p:nvSpPr>
                <p:cNvPr id="236" name="Rectangle 382"/>
                <p:cNvSpPr>
                  <a:spLocks noChangeArrowheads="1"/>
                </p:cNvSpPr>
                <p:nvPr/>
              </p:nvSpPr>
              <p:spPr bwMode="auto">
                <a:xfrm flipH="1">
                  <a:off x="10809288" y="6430378"/>
                  <a:ext cx="23812"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37" name="Oval 383"/>
                <p:cNvSpPr>
                  <a:spLocks noChangeArrowheads="1"/>
                </p:cNvSpPr>
                <p:nvPr/>
              </p:nvSpPr>
              <p:spPr bwMode="auto">
                <a:xfrm flipH="1">
                  <a:off x="10761663" y="6354178"/>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38" name="Oval 384"/>
                <p:cNvSpPr>
                  <a:spLocks noChangeArrowheads="1"/>
                </p:cNvSpPr>
                <p:nvPr/>
              </p:nvSpPr>
              <p:spPr bwMode="auto">
                <a:xfrm flipH="1">
                  <a:off x="10777538" y="6293853"/>
                  <a:ext cx="85725"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39" name="Rectangle 385"/>
                <p:cNvSpPr>
                  <a:spLocks noChangeArrowheads="1"/>
                </p:cNvSpPr>
                <p:nvPr/>
              </p:nvSpPr>
              <p:spPr bwMode="auto">
                <a:xfrm flipH="1">
                  <a:off x="10961688" y="6430378"/>
                  <a:ext cx="23812"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40" name="Oval 386"/>
                <p:cNvSpPr>
                  <a:spLocks noChangeArrowheads="1"/>
                </p:cNvSpPr>
                <p:nvPr/>
              </p:nvSpPr>
              <p:spPr bwMode="auto">
                <a:xfrm flipH="1">
                  <a:off x="10915651" y="6354178"/>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41" name="Oval 387"/>
                <p:cNvSpPr>
                  <a:spLocks noChangeArrowheads="1"/>
                </p:cNvSpPr>
                <p:nvPr/>
              </p:nvSpPr>
              <p:spPr bwMode="auto">
                <a:xfrm flipH="1">
                  <a:off x="10929938" y="6293853"/>
                  <a:ext cx="85725"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grpSp>
          <p:sp>
            <p:nvSpPr>
              <p:cNvPr id="210" name="Rectangle 388"/>
              <p:cNvSpPr>
                <a:spLocks noChangeArrowheads="1"/>
              </p:cNvSpPr>
              <p:nvPr/>
            </p:nvSpPr>
            <p:spPr bwMode="auto">
              <a:xfrm flipH="1">
                <a:off x="11255376" y="5957303"/>
                <a:ext cx="157162"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1" name="Rectangle 389"/>
              <p:cNvSpPr>
                <a:spLocks noChangeArrowheads="1"/>
              </p:cNvSpPr>
              <p:nvPr/>
            </p:nvSpPr>
            <p:spPr bwMode="auto">
              <a:xfrm flipH="1">
                <a:off x="12066588" y="6222415"/>
                <a:ext cx="369887" cy="3238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2" name="Rectangle 390"/>
              <p:cNvSpPr>
                <a:spLocks noChangeArrowheads="1"/>
              </p:cNvSpPr>
              <p:nvPr/>
            </p:nvSpPr>
            <p:spPr bwMode="auto">
              <a:xfrm flipH="1">
                <a:off x="12045950" y="6208128"/>
                <a:ext cx="390525" cy="1428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3" name="Rectangle 391"/>
              <p:cNvSpPr>
                <a:spLocks noChangeArrowheads="1"/>
              </p:cNvSpPr>
              <p:nvPr/>
            </p:nvSpPr>
            <p:spPr bwMode="auto">
              <a:xfrm flipH="1">
                <a:off x="12196763" y="6441490"/>
                <a:ext cx="52387"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4" name="Rectangle 392"/>
              <p:cNvSpPr>
                <a:spLocks noChangeArrowheads="1"/>
              </p:cNvSpPr>
              <p:nvPr/>
            </p:nvSpPr>
            <p:spPr bwMode="auto">
              <a:xfrm flipH="1">
                <a:off x="12288838" y="6441490"/>
                <a:ext cx="53975"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5" name="Rectangle 393"/>
              <p:cNvSpPr>
                <a:spLocks noChangeArrowheads="1"/>
              </p:cNvSpPr>
              <p:nvPr/>
            </p:nvSpPr>
            <p:spPr bwMode="auto">
              <a:xfrm flipH="1">
                <a:off x="12104688" y="6265278"/>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6" name="Rectangle 394"/>
              <p:cNvSpPr>
                <a:spLocks noChangeArrowheads="1"/>
              </p:cNvSpPr>
              <p:nvPr/>
            </p:nvSpPr>
            <p:spPr bwMode="auto">
              <a:xfrm flipH="1">
                <a:off x="12104688" y="6357353"/>
                <a:ext cx="330200" cy="5238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7" name="Rectangle 395"/>
              <p:cNvSpPr>
                <a:spLocks noChangeArrowheads="1"/>
              </p:cNvSpPr>
              <p:nvPr/>
            </p:nvSpPr>
            <p:spPr bwMode="auto">
              <a:xfrm flipH="1">
                <a:off x="12249150" y="6144628"/>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8" name="Rectangle 396"/>
              <p:cNvSpPr>
                <a:spLocks noChangeArrowheads="1"/>
              </p:cNvSpPr>
              <p:nvPr/>
            </p:nvSpPr>
            <p:spPr bwMode="auto">
              <a:xfrm flipH="1">
                <a:off x="11569700" y="5855703"/>
                <a:ext cx="406400" cy="6905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19" name="Rectangle 397"/>
              <p:cNvSpPr>
                <a:spLocks noChangeArrowheads="1"/>
              </p:cNvSpPr>
              <p:nvPr/>
            </p:nvSpPr>
            <p:spPr bwMode="auto">
              <a:xfrm flipH="1">
                <a:off x="11549063" y="5839828"/>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0" name="Rectangle 398"/>
              <p:cNvSpPr>
                <a:spLocks noChangeArrowheads="1"/>
              </p:cNvSpPr>
              <p:nvPr/>
            </p:nvSpPr>
            <p:spPr bwMode="auto">
              <a:xfrm flipH="1">
                <a:off x="11699875" y="6441490"/>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1" name="Rectangle 399"/>
              <p:cNvSpPr>
                <a:spLocks noChangeArrowheads="1"/>
              </p:cNvSpPr>
              <p:nvPr/>
            </p:nvSpPr>
            <p:spPr bwMode="auto">
              <a:xfrm flipH="1">
                <a:off x="11790363" y="6441490"/>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2" name="Rectangle 400"/>
              <p:cNvSpPr>
                <a:spLocks noChangeArrowheads="1"/>
              </p:cNvSpPr>
              <p:nvPr/>
            </p:nvSpPr>
            <p:spPr bwMode="auto">
              <a:xfrm flipH="1">
                <a:off x="11607801" y="6082715"/>
                <a:ext cx="328612"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3" name="Rectangle 401"/>
              <p:cNvSpPr>
                <a:spLocks noChangeArrowheads="1"/>
              </p:cNvSpPr>
              <p:nvPr/>
            </p:nvSpPr>
            <p:spPr bwMode="auto">
              <a:xfrm flipH="1">
                <a:off x="11607801" y="6174790"/>
                <a:ext cx="328612"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4" name="Rectangle 402"/>
              <p:cNvSpPr>
                <a:spLocks noChangeArrowheads="1"/>
              </p:cNvSpPr>
              <p:nvPr/>
            </p:nvSpPr>
            <p:spPr bwMode="auto">
              <a:xfrm flipH="1">
                <a:off x="11607801" y="626527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5" name="Rectangle 403"/>
              <p:cNvSpPr>
                <a:spLocks noChangeArrowheads="1"/>
              </p:cNvSpPr>
              <p:nvPr/>
            </p:nvSpPr>
            <p:spPr bwMode="auto">
              <a:xfrm flipH="1">
                <a:off x="11607801" y="6357353"/>
                <a:ext cx="328612"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6" name="Rectangle 404"/>
              <p:cNvSpPr>
                <a:spLocks noChangeArrowheads="1"/>
              </p:cNvSpPr>
              <p:nvPr/>
            </p:nvSpPr>
            <p:spPr bwMode="auto">
              <a:xfrm flipH="1">
                <a:off x="11607801" y="5900153"/>
                <a:ext cx="328612" cy="5238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7" name="Rectangle 405"/>
              <p:cNvSpPr>
                <a:spLocks noChangeArrowheads="1"/>
              </p:cNvSpPr>
              <p:nvPr/>
            </p:nvSpPr>
            <p:spPr bwMode="auto">
              <a:xfrm flipH="1">
                <a:off x="11607801" y="5990640"/>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8" name="Rectangle 406"/>
              <p:cNvSpPr>
                <a:spLocks noChangeArrowheads="1"/>
              </p:cNvSpPr>
              <p:nvPr/>
            </p:nvSpPr>
            <p:spPr bwMode="auto">
              <a:xfrm flipH="1">
                <a:off x="11636376" y="5776328"/>
                <a:ext cx="49212"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29" name="Rectangle 407"/>
              <p:cNvSpPr>
                <a:spLocks noChangeArrowheads="1"/>
              </p:cNvSpPr>
              <p:nvPr/>
            </p:nvSpPr>
            <p:spPr bwMode="auto">
              <a:xfrm flipH="1">
                <a:off x="11701463" y="5776328"/>
                <a:ext cx="49212"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30" name="Rectangle 408"/>
              <p:cNvSpPr>
                <a:spLocks noChangeArrowheads="1"/>
              </p:cNvSpPr>
              <p:nvPr/>
            </p:nvSpPr>
            <p:spPr bwMode="auto">
              <a:xfrm flipH="1">
                <a:off x="11447463" y="6519278"/>
                <a:ext cx="153987" cy="269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sp>
            <p:nvSpPr>
              <p:cNvPr id="231" name="Rectangle 409"/>
              <p:cNvSpPr>
                <a:spLocks noChangeArrowheads="1"/>
              </p:cNvSpPr>
              <p:nvPr/>
            </p:nvSpPr>
            <p:spPr bwMode="auto">
              <a:xfrm flipH="1">
                <a:off x="11882438" y="6519278"/>
                <a:ext cx="222250" cy="269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IN" sz="1765" dirty="0">
                  <a:solidFill>
                    <a:srgbClr val="000000"/>
                  </a:solidFill>
                </a:endParaRPr>
              </a:p>
            </p:txBody>
          </p:sp>
        </p:grpSp>
      </p:grpSp>
      <p:grpSp>
        <p:nvGrpSpPr>
          <p:cNvPr id="8" name="Group 7"/>
          <p:cNvGrpSpPr/>
          <p:nvPr/>
        </p:nvGrpSpPr>
        <p:grpSpPr>
          <a:xfrm>
            <a:off x="552127" y="1373325"/>
            <a:ext cx="11245217" cy="3373753"/>
            <a:chOff x="563197" y="1400366"/>
            <a:chExt cx="11470707" cy="3441404"/>
          </a:xfrm>
        </p:grpSpPr>
        <p:grpSp>
          <p:nvGrpSpPr>
            <p:cNvPr id="7" name="Group 6"/>
            <p:cNvGrpSpPr/>
            <p:nvPr/>
          </p:nvGrpSpPr>
          <p:grpSpPr>
            <a:xfrm>
              <a:off x="563197" y="1400366"/>
              <a:ext cx="11470707" cy="3441404"/>
              <a:chOff x="579438" y="1459861"/>
              <a:chExt cx="11470707" cy="3441404"/>
            </a:xfrm>
          </p:grpSpPr>
          <p:sp>
            <p:nvSpPr>
              <p:cNvPr id="347" name="Rectangle 346"/>
              <p:cNvSpPr/>
              <p:nvPr/>
            </p:nvSpPr>
            <p:spPr bwMode="auto">
              <a:xfrm>
                <a:off x="5233794" y="3966815"/>
                <a:ext cx="941838" cy="64633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Operations Security Assurance</a:t>
                </a:r>
              </a:p>
            </p:txBody>
          </p:sp>
          <p:grpSp>
            <p:nvGrpSpPr>
              <p:cNvPr id="6" name="Group 5"/>
              <p:cNvGrpSpPr/>
              <p:nvPr/>
            </p:nvGrpSpPr>
            <p:grpSpPr>
              <a:xfrm>
                <a:off x="579438" y="1459861"/>
                <a:ext cx="11470707" cy="3441404"/>
                <a:chOff x="579438" y="1459861"/>
                <a:chExt cx="11470707" cy="3441404"/>
              </a:xfrm>
            </p:grpSpPr>
            <p:cxnSp>
              <p:nvCxnSpPr>
                <p:cNvPr id="385" name="Straight Connector 384"/>
                <p:cNvCxnSpPr/>
                <p:nvPr/>
              </p:nvCxnSpPr>
              <p:spPr>
                <a:xfrm flipV="1">
                  <a:off x="5358351" y="2782375"/>
                  <a:ext cx="0" cy="315395"/>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86" name="Rectangle 385"/>
                <p:cNvSpPr/>
                <p:nvPr/>
              </p:nvSpPr>
              <p:spPr bwMode="auto">
                <a:xfrm>
                  <a:off x="4966675" y="1827485"/>
                  <a:ext cx="763264" cy="47085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HIPAA/</a:t>
                  </a:r>
                  <a:br>
                    <a:rPr lang="en-IN" sz="1176" dirty="0">
                      <a:solidFill>
                        <a:srgbClr val="505050"/>
                      </a:solidFill>
                      <a:latin typeface="Segoe UI Semibold" panose="020B0702040204020203" pitchFamily="34" charset="0"/>
                      <a:ea typeface="Segoe UI" pitchFamily="34" charset="0"/>
                      <a:cs typeface="Segoe UI" pitchFamily="34" charset="0"/>
                    </a:rPr>
                  </a:br>
                  <a:r>
                    <a:rPr lang="en-IN" sz="1176" dirty="0">
                      <a:solidFill>
                        <a:srgbClr val="505050"/>
                      </a:solidFill>
                      <a:latin typeface="Segoe UI Semibold" panose="020B0702040204020203" pitchFamily="34" charset="0"/>
                      <a:ea typeface="Segoe UI" pitchFamily="34" charset="0"/>
                      <a:cs typeface="Segoe UI" pitchFamily="34" charset="0"/>
                    </a:rPr>
                    <a:t>HITECH</a:t>
                  </a:r>
                </a:p>
              </p:txBody>
            </p:sp>
            <p:pic>
              <p:nvPicPr>
                <p:cNvPr id="387"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182249" y="2371940"/>
                  <a:ext cx="365760" cy="36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1" name="Group 380"/>
                <p:cNvGrpSpPr/>
                <p:nvPr/>
              </p:nvGrpSpPr>
              <p:grpSpPr>
                <a:xfrm>
                  <a:off x="10905443" y="2129454"/>
                  <a:ext cx="365760" cy="898494"/>
                  <a:chOff x="11208007" y="2947373"/>
                  <a:chExt cx="365760" cy="898494"/>
                </a:xfrm>
              </p:grpSpPr>
              <p:cxnSp>
                <p:nvCxnSpPr>
                  <p:cNvPr id="383" name="Straight Connector 382"/>
                  <p:cNvCxnSpPr/>
                  <p:nvPr/>
                </p:nvCxnSpPr>
                <p:spPr>
                  <a:xfrm flipV="1">
                    <a:off x="11390887" y="3569476"/>
                    <a:ext cx="0" cy="276391"/>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38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08007" y="2947373"/>
                    <a:ext cx="3657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2" name="Rectangle 381"/>
                <p:cNvSpPr/>
                <p:nvPr/>
              </p:nvSpPr>
              <p:spPr bwMode="auto">
                <a:xfrm>
                  <a:off x="10725667" y="2501847"/>
                  <a:ext cx="725312" cy="2825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CJIS</a:t>
                  </a:r>
                </a:p>
              </p:txBody>
            </p:sp>
            <p:cxnSp>
              <p:nvCxnSpPr>
                <p:cNvPr id="378" name="Straight Connector 377"/>
                <p:cNvCxnSpPr/>
                <p:nvPr/>
              </p:nvCxnSpPr>
              <p:spPr>
                <a:xfrm flipV="1">
                  <a:off x="2885206" y="2770336"/>
                  <a:ext cx="0" cy="276391"/>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79" name="Rectangle 378"/>
                <p:cNvSpPr/>
                <p:nvPr/>
              </p:nvSpPr>
              <p:spPr bwMode="auto">
                <a:xfrm>
                  <a:off x="2691800" y="2476585"/>
                  <a:ext cx="451578" cy="2825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SOC 1</a:t>
                  </a:r>
                </a:p>
              </p:txBody>
            </p:sp>
            <p:pic>
              <p:nvPicPr>
                <p:cNvPr id="380" name="Picture 8" descr="http://www.centrilogic.com/wp-content/uploads/2013/05/SOC-Service-Org_B_Marks_2c_Web-260x220.png"/>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670388" y="2036262"/>
                  <a:ext cx="509458" cy="47221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58" name="Straight Connector 257"/>
                <p:cNvCxnSpPr/>
                <p:nvPr/>
              </p:nvCxnSpPr>
              <p:spPr>
                <a:xfrm flipV="1">
                  <a:off x="975356" y="1636022"/>
                  <a:ext cx="7631" cy="1573060"/>
                </a:xfrm>
                <a:prstGeom prst="line">
                  <a:avLst/>
                </a:prstGeom>
                <a:ln w="9525">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59" name="Right Arrow 3"/>
                <p:cNvSpPr/>
                <p:nvPr/>
              </p:nvSpPr>
              <p:spPr>
                <a:xfrm>
                  <a:off x="579438" y="3046727"/>
                  <a:ext cx="11283586" cy="191113"/>
                </a:xfrm>
                <a:prstGeom prst="roundRect">
                  <a:avLst>
                    <a:gd name="adj" fmla="val 500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07" fontAlgn="base"/>
                  <a:endParaRPr lang="en-US" sz="1176" dirty="0">
                    <a:solidFill>
                      <a:srgbClr val="505050"/>
                    </a:solidFill>
                    <a:ea typeface="Segoe UI" pitchFamily="34" charset="0"/>
                    <a:cs typeface="Segoe UI" pitchFamily="34" charset="0"/>
                  </a:endParaRPr>
                </a:p>
              </p:txBody>
            </p:sp>
            <p:sp>
              <p:nvSpPr>
                <p:cNvPr id="305" name="Freeform 304"/>
                <p:cNvSpPr/>
                <p:nvPr/>
              </p:nvSpPr>
              <p:spPr>
                <a:xfrm>
                  <a:off x="4259477" y="2970895"/>
                  <a:ext cx="878005" cy="333034"/>
                </a:xfrm>
                <a:custGeom>
                  <a:avLst/>
                  <a:gdLst>
                    <a:gd name="connsiteX0" fmla="*/ 166517 w 878005"/>
                    <a:gd name="connsiteY0" fmla="*/ 0 h 333034"/>
                    <a:gd name="connsiteX1" fmla="*/ 743037 w 878005"/>
                    <a:gd name="connsiteY1" fmla="*/ 0 h 333034"/>
                    <a:gd name="connsiteX2" fmla="*/ 860783 w 878005"/>
                    <a:gd name="connsiteY2" fmla="*/ 48772 h 333034"/>
                    <a:gd name="connsiteX3" fmla="*/ 878005 w 878005"/>
                    <a:gd name="connsiteY3" fmla="*/ 74316 h 333034"/>
                    <a:gd name="connsiteX4" fmla="*/ 857429 w 878005"/>
                    <a:gd name="connsiteY4" fmla="*/ 78470 h 333034"/>
                    <a:gd name="connsiteX5" fmla="*/ 806577 w 878005"/>
                    <a:gd name="connsiteY5" fmla="*/ 129323 h 333034"/>
                    <a:gd name="connsiteX6" fmla="*/ 799067 w 878005"/>
                    <a:gd name="connsiteY6" fmla="*/ 166518 h 333034"/>
                    <a:gd name="connsiteX7" fmla="*/ 799067 w 878005"/>
                    <a:gd name="connsiteY7" fmla="*/ 166517 h 333034"/>
                    <a:gd name="connsiteX8" fmla="*/ 799067 w 878005"/>
                    <a:gd name="connsiteY8" fmla="*/ 166518 h 333034"/>
                    <a:gd name="connsiteX9" fmla="*/ 799067 w 878005"/>
                    <a:gd name="connsiteY9" fmla="*/ 166518 h 333034"/>
                    <a:gd name="connsiteX10" fmla="*/ 806577 w 878005"/>
                    <a:gd name="connsiteY10" fmla="*/ 203712 h 333034"/>
                    <a:gd name="connsiteX11" fmla="*/ 857429 w 878005"/>
                    <a:gd name="connsiteY11" fmla="*/ 254565 h 333034"/>
                    <a:gd name="connsiteX12" fmla="*/ 878005 w 878005"/>
                    <a:gd name="connsiteY12" fmla="*/ 258719 h 333034"/>
                    <a:gd name="connsiteX13" fmla="*/ 860783 w 878005"/>
                    <a:gd name="connsiteY13" fmla="*/ 284262 h 333034"/>
                    <a:gd name="connsiteX14" fmla="*/ 743037 w 878005"/>
                    <a:gd name="connsiteY14" fmla="*/ 333034 h 333034"/>
                    <a:gd name="connsiteX15" fmla="*/ 166517 w 878005"/>
                    <a:gd name="connsiteY15" fmla="*/ 333034 h 333034"/>
                    <a:gd name="connsiteX16" fmla="*/ 0 w 878005"/>
                    <a:gd name="connsiteY16" fmla="*/ 166517 h 333034"/>
                    <a:gd name="connsiteX17" fmla="*/ 166517 w 878005"/>
                    <a:gd name="connsiteY17" fmla="*/ 0 h 3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005" h="333034">
                      <a:moveTo>
                        <a:pt x="166517" y="0"/>
                      </a:moveTo>
                      <a:lnTo>
                        <a:pt x="743037" y="0"/>
                      </a:lnTo>
                      <a:cubicBezTo>
                        <a:pt x="789020" y="0"/>
                        <a:pt x="830649" y="18638"/>
                        <a:pt x="860783" y="48772"/>
                      </a:cubicBezTo>
                      <a:lnTo>
                        <a:pt x="878005" y="74316"/>
                      </a:lnTo>
                      <a:lnTo>
                        <a:pt x="857429" y="78470"/>
                      </a:lnTo>
                      <a:cubicBezTo>
                        <a:pt x="834564" y="88141"/>
                        <a:pt x="816247" y="106458"/>
                        <a:pt x="806577" y="129323"/>
                      </a:cubicBezTo>
                      <a:lnTo>
                        <a:pt x="799067" y="166518"/>
                      </a:lnTo>
                      <a:lnTo>
                        <a:pt x="799067" y="166517"/>
                      </a:lnTo>
                      <a:lnTo>
                        <a:pt x="799067" y="166518"/>
                      </a:lnTo>
                      <a:lnTo>
                        <a:pt x="799067" y="166518"/>
                      </a:lnTo>
                      <a:lnTo>
                        <a:pt x="806577" y="203712"/>
                      </a:lnTo>
                      <a:cubicBezTo>
                        <a:pt x="816247" y="226577"/>
                        <a:pt x="834564" y="244894"/>
                        <a:pt x="857429" y="254565"/>
                      </a:cubicBezTo>
                      <a:lnTo>
                        <a:pt x="878005" y="258719"/>
                      </a:lnTo>
                      <a:lnTo>
                        <a:pt x="860783" y="284262"/>
                      </a:lnTo>
                      <a:cubicBezTo>
                        <a:pt x="830649" y="314396"/>
                        <a:pt x="789020" y="333034"/>
                        <a:pt x="743037" y="333034"/>
                      </a:cubicBezTo>
                      <a:lnTo>
                        <a:pt x="166517" y="333034"/>
                      </a:lnTo>
                      <a:cubicBezTo>
                        <a:pt x="74552" y="333034"/>
                        <a:pt x="0" y="258482"/>
                        <a:pt x="0" y="166517"/>
                      </a:cubicBezTo>
                      <a:cubicBezTo>
                        <a:pt x="0" y="74552"/>
                        <a:pt x="74552" y="0"/>
                        <a:pt x="166517"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007" fontAlgn="base"/>
                  <a:r>
                    <a:rPr lang="en-US" sz="1765" dirty="0">
                      <a:solidFill>
                        <a:srgbClr val="FFFFFF"/>
                      </a:solidFill>
                      <a:latin typeface="Segoe UI Semibold" panose="020B0702040204020203" pitchFamily="34" charset="0"/>
                      <a:ea typeface="Segoe UI" pitchFamily="34" charset="0"/>
                      <a:cs typeface="Segoe UI" pitchFamily="34" charset="0"/>
                    </a:rPr>
                    <a:t>2012</a:t>
                  </a:r>
                </a:p>
              </p:txBody>
            </p:sp>
            <p:sp>
              <p:nvSpPr>
                <p:cNvPr id="306" name="Freeform 305"/>
                <p:cNvSpPr/>
                <p:nvPr/>
              </p:nvSpPr>
              <p:spPr>
                <a:xfrm>
                  <a:off x="2923364" y="2970895"/>
                  <a:ext cx="878005" cy="333034"/>
                </a:xfrm>
                <a:custGeom>
                  <a:avLst/>
                  <a:gdLst>
                    <a:gd name="connsiteX0" fmla="*/ 166517 w 878005"/>
                    <a:gd name="connsiteY0" fmla="*/ 0 h 333034"/>
                    <a:gd name="connsiteX1" fmla="*/ 743037 w 878005"/>
                    <a:gd name="connsiteY1" fmla="*/ 0 h 333034"/>
                    <a:gd name="connsiteX2" fmla="*/ 860783 w 878005"/>
                    <a:gd name="connsiteY2" fmla="*/ 48772 h 333034"/>
                    <a:gd name="connsiteX3" fmla="*/ 878005 w 878005"/>
                    <a:gd name="connsiteY3" fmla="*/ 74316 h 333034"/>
                    <a:gd name="connsiteX4" fmla="*/ 857429 w 878005"/>
                    <a:gd name="connsiteY4" fmla="*/ 78470 h 333034"/>
                    <a:gd name="connsiteX5" fmla="*/ 806577 w 878005"/>
                    <a:gd name="connsiteY5" fmla="*/ 129323 h 333034"/>
                    <a:gd name="connsiteX6" fmla="*/ 799067 w 878005"/>
                    <a:gd name="connsiteY6" fmla="*/ 166518 h 333034"/>
                    <a:gd name="connsiteX7" fmla="*/ 799067 w 878005"/>
                    <a:gd name="connsiteY7" fmla="*/ 166517 h 333034"/>
                    <a:gd name="connsiteX8" fmla="*/ 799067 w 878005"/>
                    <a:gd name="connsiteY8" fmla="*/ 166518 h 333034"/>
                    <a:gd name="connsiteX9" fmla="*/ 799067 w 878005"/>
                    <a:gd name="connsiteY9" fmla="*/ 166518 h 333034"/>
                    <a:gd name="connsiteX10" fmla="*/ 806577 w 878005"/>
                    <a:gd name="connsiteY10" fmla="*/ 203712 h 333034"/>
                    <a:gd name="connsiteX11" fmla="*/ 857429 w 878005"/>
                    <a:gd name="connsiteY11" fmla="*/ 254565 h 333034"/>
                    <a:gd name="connsiteX12" fmla="*/ 878005 w 878005"/>
                    <a:gd name="connsiteY12" fmla="*/ 258719 h 333034"/>
                    <a:gd name="connsiteX13" fmla="*/ 860783 w 878005"/>
                    <a:gd name="connsiteY13" fmla="*/ 284262 h 333034"/>
                    <a:gd name="connsiteX14" fmla="*/ 743037 w 878005"/>
                    <a:gd name="connsiteY14" fmla="*/ 333034 h 333034"/>
                    <a:gd name="connsiteX15" fmla="*/ 166517 w 878005"/>
                    <a:gd name="connsiteY15" fmla="*/ 333034 h 333034"/>
                    <a:gd name="connsiteX16" fmla="*/ 0 w 878005"/>
                    <a:gd name="connsiteY16" fmla="*/ 166517 h 333034"/>
                    <a:gd name="connsiteX17" fmla="*/ 166517 w 878005"/>
                    <a:gd name="connsiteY17" fmla="*/ 0 h 3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005" h="333034">
                      <a:moveTo>
                        <a:pt x="166517" y="0"/>
                      </a:moveTo>
                      <a:lnTo>
                        <a:pt x="743037" y="0"/>
                      </a:lnTo>
                      <a:cubicBezTo>
                        <a:pt x="789020" y="0"/>
                        <a:pt x="830649" y="18638"/>
                        <a:pt x="860783" y="48772"/>
                      </a:cubicBezTo>
                      <a:lnTo>
                        <a:pt x="878005" y="74316"/>
                      </a:lnTo>
                      <a:lnTo>
                        <a:pt x="857429" y="78470"/>
                      </a:lnTo>
                      <a:cubicBezTo>
                        <a:pt x="834564" y="88141"/>
                        <a:pt x="816247" y="106458"/>
                        <a:pt x="806577" y="129323"/>
                      </a:cubicBezTo>
                      <a:lnTo>
                        <a:pt x="799067" y="166518"/>
                      </a:lnTo>
                      <a:lnTo>
                        <a:pt x="799067" y="166517"/>
                      </a:lnTo>
                      <a:lnTo>
                        <a:pt x="799067" y="166518"/>
                      </a:lnTo>
                      <a:lnTo>
                        <a:pt x="799067" y="166518"/>
                      </a:lnTo>
                      <a:lnTo>
                        <a:pt x="806577" y="203712"/>
                      </a:lnTo>
                      <a:cubicBezTo>
                        <a:pt x="816247" y="226577"/>
                        <a:pt x="834564" y="244894"/>
                        <a:pt x="857429" y="254565"/>
                      </a:cubicBezTo>
                      <a:lnTo>
                        <a:pt x="878005" y="258719"/>
                      </a:lnTo>
                      <a:lnTo>
                        <a:pt x="860783" y="284262"/>
                      </a:lnTo>
                      <a:cubicBezTo>
                        <a:pt x="830649" y="314396"/>
                        <a:pt x="789020" y="333034"/>
                        <a:pt x="743037" y="333034"/>
                      </a:cubicBezTo>
                      <a:lnTo>
                        <a:pt x="166517" y="333034"/>
                      </a:lnTo>
                      <a:cubicBezTo>
                        <a:pt x="74552" y="333034"/>
                        <a:pt x="0" y="258482"/>
                        <a:pt x="0" y="166517"/>
                      </a:cubicBezTo>
                      <a:cubicBezTo>
                        <a:pt x="0" y="74552"/>
                        <a:pt x="74552" y="0"/>
                        <a:pt x="16651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007" fontAlgn="base"/>
                  <a:r>
                    <a:rPr lang="en-US" sz="1765" dirty="0">
                      <a:solidFill>
                        <a:srgbClr val="FFFFFF"/>
                      </a:solidFill>
                      <a:latin typeface="Segoe UI Semibold" panose="020B0702040204020203" pitchFamily="34" charset="0"/>
                      <a:ea typeface="Segoe UI" pitchFamily="34" charset="0"/>
                      <a:cs typeface="Segoe UI" pitchFamily="34" charset="0"/>
                    </a:rPr>
                    <a:t>2011</a:t>
                  </a:r>
                </a:p>
              </p:txBody>
            </p:sp>
            <p:grpSp>
              <p:nvGrpSpPr>
                <p:cNvPr id="374" name="Group 373"/>
                <p:cNvGrpSpPr/>
                <p:nvPr/>
              </p:nvGrpSpPr>
              <p:grpSpPr>
                <a:xfrm>
                  <a:off x="619733" y="2470190"/>
                  <a:ext cx="1298031" cy="543850"/>
                  <a:chOff x="1014927" y="3265319"/>
                  <a:chExt cx="1298031" cy="543850"/>
                </a:xfrm>
              </p:grpSpPr>
              <p:cxnSp>
                <p:nvCxnSpPr>
                  <p:cNvPr id="376" name="Straight Connector 375"/>
                  <p:cNvCxnSpPr/>
                  <p:nvPr/>
                </p:nvCxnSpPr>
                <p:spPr>
                  <a:xfrm flipV="1">
                    <a:off x="1642655" y="3565450"/>
                    <a:ext cx="0" cy="243719"/>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377" name="Picture 3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4927" y="3265319"/>
                    <a:ext cx="1298031" cy="298600"/>
                  </a:xfrm>
                  <a:prstGeom prst="rect">
                    <a:avLst/>
                  </a:prstGeom>
                  <a:noFill/>
                  <a:ln>
                    <a:noFill/>
                  </a:ln>
                </p:spPr>
              </p:pic>
            </p:grpSp>
            <p:sp>
              <p:nvSpPr>
                <p:cNvPr id="375" name="Freeform 374"/>
                <p:cNvSpPr/>
                <p:nvPr/>
              </p:nvSpPr>
              <p:spPr>
                <a:xfrm>
                  <a:off x="792416" y="2970895"/>
                  <a:ext cx="878005" cy="333034"/>
                </a:xfrm>
                <a:custGeom>
                  <a:avLst/>
                  <a:gdLst>
                    <a:gd name="connsiteX0" fmla="*/ 166517 w 878005"/>
                    <a:gd name="connsiteY0" fmla="*/ 0 h 333034"/>
                    <a:gd name="connsiteX1" fmla="*/ 743037 w 878005"/>
                    <a:gd name="connsiteY1" fmla="*/ 0 h 333034"/>
                    <a:gd name="connsiteX2" fmla="*/ 860783 w 878005"/>
                    <a:gd name="connsiteY2" fmla="*/ 48772 h 333034"/>
                    <a:gd name="connsiteX3" fmla="*/ 878005 w 878005"/>
                    <a:gd name="connsiteY3" fmla="*/ 74316 h 333034"/>
                    <a:gd name="connsiteX4" fmla="*/ 857429 w 878005"/>
                    <a:gd name="connsiteY4" fmla="*/ 78470 h 333034"/>
                    <a:gd name="connsiteX5" fmla="*/ 806577 w 878005"/>
                    <a:gd name="connsiteY5" fmla="*/ 129323 h 333034"/>
                    <a:gd name="connsiteX6" fmla="*/ 799067 w 878005"/>
                    <a:gd name="connsiteY6" fmla="*/ 166518 h 333034"/>
                    <a:gd name="connsiteX7" fmla="*/ 799067 w 878005"/>
                    <a:gd name="connsiteY7" fmla="*/ 166517 h 333034"/>
                    <a:gd name="connsiteX8" fmla="*/ 799067 w 878005"/>
                    <a:gd name="connsiteY8" fmla="*/ 166518 h 333034"/>
                    <a:gd name="connsiteX9" fmla="*/ 799067 w 878005"/>
                    <a:gd name="connsiteY9" fmla="*/ 166518 h 333034"/>
                    <a:gd name="connsiteX10" fmla="*/ 806577 w 878005"/>
                    <a:gd name="connsiteY10" fmla="*/ 203712 h 333034"/>
                    <a:gd name="connsiteX11" fmla="*/ 857429 w 878005"/>
                    <a:gd name="connsiteY11" fmla="*/ 254565 h 333034"/>
                    <a:gd name="connsiteX12" fmla="*/ 878005 w 878005"/>
                    <a:gd name="connsiteY12" fmla="*/ 258719 h 333034"/>
                    <a:gd name="connsiteX13" fmla="*/ 860783 w 878005"/>
                    <a:gd name="connsiteY13" fmla="*/ 284262 h 333034"/>
                    <a:gd name="connsiteX14" fmla="*/ 743037 w 878005"/>
                    <a:gd name="connsiteY14" fmla="*/ 333034 h 333034"/>
                    <a:gd name="connsiteX15" fmla="*/ 166517 w 878005"/>
                    <a:gd name="connsiteY15" fmla="*/ 333034 h 333034"/>
                    <a:gd name="connsiteX16" fmla="*/ 0 w 878005"/>
                    <a:gd name="connsiteY16" fmla="*/ 166517 h 333034"/>
                    <a:gd name="connsiteX17" fmla="*/ 166517 w 878005"/>
                    <a:gd name="connsiteY17" fmla="*/ 0 h 3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005" h="333034">
                      <a:moveTo>
                        <a:pt x="166517" y="0"/>
                      </a:moveTo>
                      <a:lnTo>
                        <a:pt x="743037" y="0"/>
                      </a:lnTo>
                      <a:cubicBezTo>
                        <a:pt x="789020" y="0"/>
                        <a:pt x="830649" y="18638"/>
                        <a:pt x="860783" y="48772"/>
                      </a:cubicBezTo>
                      <a:lnTo>
                        <a:pt x="878005" y="74316"/>
                      </a:lnTo>
                      <a:lnTo>
                        <a:pt x="857429" y="78470"/>
                      </a:lnTo>
                      <a:cubicBezTo>
                        <a:pt x="834564" y="88141"/>
                        <a:pt x="816247" y="106458"/>
                        <a:pt x="806577" y="129323"/>
                      </a:cubicBezTo>
                      <a:lnTo>
                        <a:pt x="799067" y="166518"/>
                      </a:lnTo>
                      <a:lnTo>
                        <a:pt x="799067" y="166517"/>
                      </a:lnTo>
                      <a:lnTo>
                        <a:pt x="799067" y="166518"/>
                      </a:lnTo>
                      <a:lnTo>
                        <a:pt x="799067" y="166518"/>
                      </a:lnTo>
                      <a:lnTo>
                        <a:pt x="806577" y="203712"/>
                      </a:lnTo>
                      <a:cubicBezTo>
                        <a:pt x="816247" y="226577"/>
                        <a:pt x="834564" y="244894"/>
                        <a:pt x="857429" y="254565"/>
                      </a:cubicBezTo>
                      <a:lnTo>
                        <a:pt x="878005" y="258719"/>
                      </a:lnTo>
                      <a:lnTo>
                        <a:pt x="860783" y="284262"/>
                      </a:lnTo>
                      <a:cubicBezTo>
                        <a:pt x="830649" y="314396"/>
                        <a:pt x="789020" y="333034"/>
                        <a:pt x="743037" y="333034"/>
                      </a:cubicBezTo>
                      <a:lnTo>
                        <a:pt x="166517" y="333034"/>
                      </a:lnTo>
                      <a:cubicBezTo>
                        <a:pt x="74552" y="333034"/>
                        <a:pt x="0" y="258482"/>
                        <a:pt x="0" y="166517"/>
                      </a:cubicBezTo>
                      <a:cubicBezTo>
                        <a:pt x="0" y="74552"/>
                        <a:pt x="74552" y="0"/>
                        <a:pt x="16651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007" fontAlgn="base"/>
                  <a:r>
                    <a:rPr lang="en-US" sz="1765" dirty="0">
                      <a:solidFill>
                        <a:srgbClr val="FFFFFF"/>
                      </a:solidFill>
                      <a:latin typeface="Segoe UI Semibold" panose="020B0702040204020203" pitchFamily="34" charset="0"/>
                      <a:ea typeface="Segoe UI" pitchFamily="34" charset="0"/>
                      <a:cs typeface="Segoe UI" pitchFamily="34" charset="0"/>
                    </a:rPr>
                    <a:t>2010</a:t>
                  </a:r>
                </a:p>
              </p:txBody>
            </p:sp>
            <p:sp>
              <p:nvSpPr>
                <p:cNvPr id="372" name="Rectangle 371"/>
                <p:cNvSpPr/>
                <p:nvPr/>
              </p:nvSpPr>
              <p:spPr bwMode="auto">
                <a:xfrm>
                  <a:off x="3773356" y="2452373"/>
                  <a:ext cx="725312" cy="2825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SOC 2</a:t>
                  </a:r>
                </a:p>
              </p:txBody>
            </p:sp>
            <p:pic>
              <p:nvPicPr>
                <p:cNvPr id="373" name="Picture 8" descr="http://www.centrilogic.com/wp-content/uploads/2013/05/SOC-Service-Org_B_Marks_2c_Web-260x220.png"/>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870378" y="2006334"/>
                  <a:ext cx="509458" cy="455820"/>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68" name="Straight Connector 367"/>
                <p:cNvCxnSpPr>
                  <a:endCxn id="369" idx="0"/>
                </p:cNvCxnSpPr>
                <p:nvPr/>
              </p:nvCxnSpPr>
              <p:spPr>
                <a:xfrm>
                  <a:off x="7650802" y="3245975"/>
                  <a:ext cx="0" cy="289416"/>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69" name="Rectangle 368"/>
                <p:cNvSpPr/>
                <p:nvPr/>
              </p:nvSpPr>
              <p:spPr bwMode="auto">
                <a:xfrm>
                  <a:off x="7270212" y="3535391"/>
                  <a:ext cx="763264" cy="47085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FedRAMP</a:t>
                  </a:r>
                  <a:br>
                    <a:rPr lang="en-IN" sz="1176" dirty="0">
                      <a:solidFill>
                        <a:srgbClr val="505050"/>
                      </a:solidFill>
                      <a:latin typeface="Segoe UI Semibold" panose="020B0702040204020203" pitchFamily="34" charset="0"/>
                      <a:ea typeface="Segoe UI" pitchFamily="34" charset="0"/>
                      <a:cs typeface="Segoe UI" pitchFamily="34" charset="0"/>
                    </a:rPr>
                  </a:br>
                  <a:r>
                    <a:rPr lang="en-IN" sz="1176" dirty="0">
                      <a:solidFill>
                        <a:srgbClr val="505050"/>
                      </a:solidFill>
                      <a:latin typeface="Segoe UI Semibold" panose="020B0702040204020203" pitchFamily="34" charset="0"/>
                      <a:ea typeface="Segoe UI" pitchFamily="34" charset="0"/>
                      <a:cs typeface="Segoe UI" pitchFamily="34" charset="0"/>
                    </a:rPr>
                    <a:t>P-ATO</a:t>
                  </a:r>
                </a:p>
              </p:txBody>
            </p:sp>
            <p:pic>
              <p:nvPicPr>
                <p:cNvPr id="370"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52" t="2052" r="2052" b="2052"/>
                <a:stretch/>
              </p:blipFill>
              <p:spPr bwMode="auto">
                <a:xfrm>
                  <a:off x="7467922" y="3989493"/>
                  <a:ext cx="365761" cy="36576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5" name="Straight Connector 364"/>
                <p:cNvCxnSpPr/>
                <p:nvPr/>
              </p:nvCxnSpPr>
              <p:spPr>
                <a:xfrm flipH="1">
                  <a:off x="2783026" y="3232969"/>
                  <a:ext cx="0" cy="247234"/>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66" name="Rectangle 365"/>
                <p:cNvSpPr/>
                <p:nvPr/>
              </p:nvSpPr>
              <p:spPr bwMode="auto">
                <a:xfrm>
                  <a:off x="2329149" y="3478959"/>
                  <a:ext cx="907755" cy="47085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FISMA</a:t>
                  </a:r>
                </a:p>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ATO</a:t>
                  </a:r>
                </a:p>
              </p:txBody>
            </p:sp>
            <p:pic>
              <p:nvPicPr>
                <p:cNvPr id="367" name="Picture 366"/>
                <p:cNvPicPr>
                  <a:picLocks noChangeAspect="1"/>
                </p:cNvPicPr>
                <p:nvPr/>
              </p:nvPicPr>
              <p:blipFill rotWithShape="1">
                <a:blip r:embed="rId13" cstate="print">
                  <a:clrChange>
                    <a:clrFrom>
                      <a:srgbClr val="FAFAFA"/>
                    </a:clrFrom>
                    <a:clrTo>
                      <a:srgbClr val="FAFAFA">
                        <a:alpha val="0"/>
                      </a:srgbClr>
                    </a:clrTo>
                  </a:clrChange>
                  <a:extLst>
                    <a:ext uri="{28A0092B-C50C-407E-A947-70E740481C1C}">
                      <a14:useLocalDpi xmlns:a14="http://schemas.microsoft.com/office/drawing/2010/main" val="0"/>
                    </a:ext>
                  </a:extLst>
                </a:blip>
                <a:srcRect l="24356" t="25370" r="27433" b="23131"/>
                <a:stretch/>
              </p:blipFill>
              <p:spPr>
                <a:xfrm>
                  <a:off x="2359618" y="3912567"/>
                  <a:ext cx="816641" cy="399632"/>
                </a:xfrm>
                <a:prstGeom prst="rect">
                  <a:avLst/>
                </a:prstGeom>
              </p:spPr>
            </p:pic>
            <p:cxnSp>
              <p:nvCxnSpPr>
                <p:cNvPr id="362" name="Straight Connector 361"/>
                <p:cNvCxnSpPr/>
                <p:nvPr/>
              </p:nvCxnSpPr>
              <p:spPr>
                <a:xfrm flipH="1" flipV="1">
                  <a:off x="7371034" y="2657140"/>
                  <a:ext cx="0" cy="393598"/>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63" name="Rectangle 362"/>
                <p:cNvSpPr/>
                <p:nvPr/>
              </p:nvSpPr>
              <p:spPr bwMode="auto">
                <a:xfrm>
                  <a:off x="6569172" y="2397940"/>
                  <a:ext cx="1636646" cy="27699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UK G-Cloud OFFICIAL</a:t>
                  </a:r>
                </a:p>
              </p:txBody>
            </p:sp>
            <p:pic>
              <p:nvPicPr>
                <p:cNvPr id="364" name="Picture 363"/>
                <p:cNvPicPr>
                  <a:picLocks noChangeAspect="1"/>
                </p:cNvPicPr>
                <p:nvPr/>
              </p:nvPicPr>
              <p:blipFill rotWithShape="1">
                <a:blip r:embed="rId14" cstate="email">
                  <a:extLst>
                    <a:ext uri="{28A0092B-C50C-407E-A947-70E740481C1C}">
                      <a14:useLocalDpi xmlns:a14="http://schemas.microsoft.com/office/drawing/2010/main"/>
                    </a:ext>
                  </a:extLst>
                </a:blip>
                <a:stretch/>
              </p:blipFill>
              <p:spPr>
                <a:xfrm>
                  <a:off x="7186695" y="1765422"/>
                  <a:ext cx="428625" cy="638175"/>
                </a:xfrm>
                <a:prstGeom prst="rect">
                  <a:avLst/>
                </a:prstGeom>
                <a:noFill/>
                <a:ln>
                  <a:noFill/>
                </a:ln>
              </p:spPr>
            </p:pic>
            <p:sp>
              <p:nvSpPr>
                <p:cNvPr id="312" name="Freeform 311"/>
                <p:cNvSpPr/>
                <p:nvPr/>
              </p:nvSpPr>
              <p:spPr>
                <a:xfrm>
                  <a:off x="6247404" y="2965819"/>
                  <a:ext cx="878005" cy="333034"/>
                </a:xfrm>
                <a:custGeom>
                  <a:avLst/>
                  <a:gdLst>
                    <a:gd name="connsiteX0" fmla="*/ 166517 w 878005"/>
                    <a:gd name="connsiteY0" fmla="*/ 0 h 333034"/>
                    <a:gd name="connsiteX1" fmla="*/ 743037 w 878005"/>
                    <a:gd name="connsiteY1" fmla="*/ 0 h 333034"/>
                    <a:gd name="connsiteX2" fmla="*/ 860783 w 878005"/>
                    <a:gd name="connsiteY2" fmla="*/ 48772 h 333034"/>
                    <a:gd name="connsiteX3" fmla="*/ 878005 w 878005"/>
                    <a:gd name="connsiteY3" fmla="*/ 74316 h 333034"/>
                    <a:gd name="connsiteX4" fmla="*/ 857429 w 878005"/>
                    <a:gd name="connsiteY4" fmla="*/ 78470 h 333034"/>
                    <a:gd name="connsiteX5" fmla="*/ 806577 w 878005"/>
                    <a:gd name="connsiteY5" fmla="*/ 129323 h 333034"/>
                    <a:gd name="connsiteX6" fmla="*/ 799067 w 878005"/>
                    <a:gd name="connsiteY6" fmla="*/ 166518 h 333034"/>
                    <a:gd name="connsiteX7" fmla="*/ 799067 w 878005"/>
                    <a:gd name="connsiteY7" fmla="*/ 166517 h 333034"/>
                    <a:gd name="connsiteX8" fmla="*/ 799067 w 878005"/>
                    <a:gd name="connsiteY8" fmla="*/ 166518 h 333034"/>
                    <a:gd name="connsiteX9" fmla="*/ 799067 w 878005"/>
                    <a:gd name="connsiteY9" fmla="*/ 166518 h 333034"/>
                    <a:gd name="connsiteX10" fmla="*/ 806577 w 878005"/>
                    <a:gd name="connsiteY10" fmla="*/ 203712 h 333034"/>
                    <a:gd name="connsiteX11" fmla="*/ 857429 w 878005"/>
                    <a:gd name="connsiteY11" fmla="*/ 254565 h 333034"/>
                    <a:gd name="connsiteX12" fmla="*/ 878005 w 878005"/>
                    <a:gd name="connsiteY12" fmla="*/ 258719 h 333034"/>
                    <a:gd name="connsiteX13" fmla="*/ 860783 w 878005"/>
                    <a:gd name="connsiteY13" fmla="*/ 284262 h 333034"/>
                    <a:gd name="connsiteX14" fmla="*/ 743037 w 878005"/>
                    <a:gd name="connsiteY14" fmla="*/ 333034 h 333034"/>
                    <a:gd name="connsiteX15" fmla="*/ 166517 w 878005"/>
                    <a:gd name="connsiteY15" fmla="*/ 333034 h 333034"/>
                    <a:gd name="connsiteX16" fmla="*/ 0 w 878005"/>
                    <a:gd name="connsiteY16" fmla="*/ 166517 h 333034"/>
                    <a:gd name="connsiteX17" fmla="*/ 166517 w 878005"/>
                    <a:gd name="connsiteY17" fmla="*/ 0 h 3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005" h="333034">
                      <a:moveTo>
                        <a:pt x="166517" y="0"/>
                      </a:moveTo>
                      <a:lnTo>
                        <a:pt x="743037" y="0"/>
                      </a:lnTo>
                      <a:cubicBezTo>
                        <a:pt x="789020" y="0"/>
                        <a:pt x="830649" y="18638"/>
                        <a:pt x="860783" y="48772"/>
                      </a:cubicBezTo>
                      <a:lnTo>
                        <a:pt x="878005" y="74316"/>
                      </a:lnTo>
                      <a:lnTo>
                        <a:pt x="857429" y="78470"/>
                      </a:lnTo>
                      <a:cubicBezTo>
                        <a:pt x="834564" y="88141"/>
                        <a:pt x="816247" y="106458"/>
                        <a:pt x="806577" y="129323"/>
                      </a:cubicBezTo>
                      <a:lnTo>
                        <a:pt x="799067" y="166518"/>
                      </a:lnTo>
                      <a:lnTo>
                        <a:pt x="799067" y="166517"/>
                      </a:lnTo>
                      <a:lnTo>
                        <a:pt x="799067" y="166518"/>
                      </a:lnTo>
                      <a:lnTo>
                        <a:pt x="799067" y="166518"/>
                      </a:lnTo>
                      <a:lnTo>
                        <a:pt x="806577" y="203712"/>
                      </a:lnTo>
                      <a:cubicBezTo>
                        <a:pt x="816247" y="226577"/>
                        <a:pt x="834564" y="244894"/>
                        <a:pt x="857429" y="254565"/>
                      </a:cubicBezTo>
                      <a:lnTo>
                        <a:pt x="878005" y="258719"/>
                      </a:lnTo>
                      <a:lnTo>
                        <a:pt x="860783" y="284262"/>
                      </a:lnTo>
                      <a:cubicBezTo>
                        <a:pt x="830649" y="314396"/>
                        <a:pt x="789020" y="333034"/>
                        <a:pt x="743037" y="333034"/>
                      </a:cubicBezTo>
                      <a:lnTo>
                        <a:pt x="166517" y="333034"/>
                      </a:lnTo>
                      <a:cubicBezTo>
                        <a:pt x="74552" y="333034"/>
                        <a:pt x="0" y="258482"/>
                        <a:pt x="0" y="166517"/>
                      </a:cubicBezTo>
                      <a:cubicBezTo>
                        <a:pt x="0" y="74552"/>
                        <a:pt x="74552" y="0"/>
                        <a:pt x="166517"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007" fontAlgn="base"/>
                  <a:r>
                    <a:rPr lang="en-US" sz="1765" dirty="0">
                      <a:solidFill>
                        <a:srgbClr val="FFFFFF"/>
                      </a:solidFill>
                      <a:latin typeface="Segoe UI Semibold" panose="020B0702040204020203" pitchFamily="34" charset="0"/>
                      <a:ea typeface="Segoe UI" pitchFamily="34" charset="0"/>
                      <a:cs typeface="Segoe UI" pitchFamily="34" charset="0"/>
                    </a:rPr>
                    <a:t>2013</a:t>
                  </a:r>
                </a:p>
              </p:txBody>
            </p:sp>
            <p:sp>
              <p:nvSpPr>
                <p:cNvPr id="313" name="Freeform 312"/>
                <p:cNvSpPr/>
                <p:nvPr/>
              </p:nvSpPr>
              <p:spPr>
                <a:xfrm>
                  <a:off x="7786349" y="2956798"/>
                  <a:ext cx="878005" cy="333034"/>
                </a:xfrm>
                <a:custGeom>
                  <a:avLst/>
                  <a:gdLst>
                    <a:gd name="connsiteX0" fmla="*/ 166517 w 878005"/>
                    <a:gd name="connsiteY0" fmla="*/ 0 h 333034"/>
                    <a:gd name="connsiteX1" fmla="*/ 743037 w 878005"/>
                    <a:gd name="connsiteY1" fmla="*/ 0 h 333034"/>
                    <a:gd name="connsiteX2" fmla="*/ 860783 w 878005"/>
                    <a:gd name="connsiteY2" fmla="*/ 48772 h 333034"/>
                    <a:gd name="connsiteX3" fmla="*/ 878005 w 878005"/>
                    <a:gd name="connsiteY3" fmla="*/ 74316 h 333034"/>
                    <a:gd name="connsiteX4" fmla="*/ 857429 w 878005"/>
                    <a:gd name="connsiteY4" fmla="*/ 78470 h 333034"/>
                    <a:gd name="connsiteX5" fmla="*/ 806577 w 878005"/>
                    <a:gd name="connsiteY5" fmla="*/ 129323 h 333034"/>
                    <a:gd name="connsiteX6" fmla="*/ 799067 w 878005"/>
                    <a:gd name="connsiteY6" fmla="*/ 166518 h 333034"/>
                    <a:gd name="connsiteX7" fmla="*/ 799067 w 878005"/>
                    <a:gd name="connsiteY7" fmla="*/ 166517 h 333034"/>
                    <a:gd name="connsiteX8" fmla="*/ 799067 w 878005"/>
                    <a:gd name="connsiteY8" fmla="*/ 166518 h 333034"/>
                    <a:gd name="connsiteX9" fmla="*/ 799067 w 878005"/>
                    <a:gd name="connsiteY9" fmla="*/ 166518 h 333034"/>
                    <a:gd name="connsiteX10" fmla="*/ 806577 w 878005"/>
                    <a:gd name="connsiteY10" fmla="*/ 203712 h 333034"/>
                    <a:gd name="connsiteX11" fmla="*/ 857429 w 878005"/>
                    <a:gd name="connsiteY11" fmla="*/ 254565 h 333034"/>
                    <a:gd name="connsiteX12" fmla="*/ 878005 w 878005"/>
                    <a:gd name="connsiteY12" fmla="*/ 258719 h 333034"/>
                    <a:gd name="connsiteX13" fmla="*/ 860783 w 878005"/>
                    <a:gd name="connsiteY13" fmla="*/ 284262 h 333034"/>
                    <a:gd name="connsiteX14" fmla="*/ 743037 w 878005"/>
                    <a:gd name="connsiteY14" fmla="*/ 333034 h 333034"/>
                    <a:gd name="connsiteX15" fmla="*/ 166517 w 878005"/>
                    <a:gd name="connsiteY15" fmla="*/ 333034 h 333034"/>
                    <a:gd name="connsiteX16" fmla="*/ 0 w 878005"/>
                    <a:gd name="connsiteY16" fmla="*/ 166517 h 333034"/>
                    <a:gd name="connsiteX17" fmla="*/ 166517 w 878005"/>
                    <a:gd name="connsiteY17" fmla="*/ 0 h 3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005" h="333034">
                      <a:moveTo>
                        <a:pt x="166517" y="0"/>
                      </a:moveTo>
                      <a:lnTo>
                        <a:pt x="743037" y="0"/>
                      </a:lnTo>
                      <a:cubicBezTo>
                        <a:pt x="789020" y="0"/>
                        <a:pt x="830649" y="18638"/>
                        <a:pt x="860783" y="48772"/>
                      </a:cubicBezTo>
                      <a:lnTo>
                        <a:pt x="878005" y="74316"/>
                      </a:lnTo>
                      <a:lnTo>
                        <a:pt x="857429" y="78470"/>
                      </a:lnTo>
                      <a:cubicBezTo>
                        <a:pt x="834564" y="88141"/>
                        <a:pt x="816247" y="106458"/>
                        <a:pt x="806577" y="129323"/>
                      </a:cubicBezTo>
                      <a:lnTo>
                        <a:pt x="799067" y="166518"/>
                      </a:lnTo>
                      <a:lnTo>
                        <a:pt x="799067" y="166517"/>
                      </a:lnTo>
                      <a:lnTo>
                        <a:pt x="799067" y="166518"/>
                      </a:lnTo>
                      <a:lnTo>
                        <a:pt x="799067" y="166518"/>
                      </a:lnTo>
                      <a:lnTo>
                        <a:pt x="806577" y="203712"/>
                      </a:lnTo>
                      <a:cubicBezTo>
                        <a:pt x="816247" y="226577"/>
                        <a:pt x="834564" y="244894"/>
                        <a:pt x="857429" y="254565"/>
                      </a:cubicBezTo>
                      <a:lnTo>
                        <a:pt x="878005" y="258719"/>
                      </a:lnTo>
                      <a:lnTo>
                        <a:pt x="860783" y="284262"/>
                      </a:lnTo>
                      <a:cubicBezTo>
                        <a:pt x="830649" y="314396"/>
                        <a:pt x="789020" y="333034"/>
                        <a:pt x="743037" y="333034"/>
                      </a:cubicBezTo>
                      <a:lnTo>
                        <a:pt x="166517" y="333034"/>
                      </a:lnTo>
                      <a:cubicBezTo>
                        <a:pt x="74552" y="333034"/>
                        <a:pt x="0" y="258482"/>
                        <a:pt x="0" y="166517"/>
                      </a:cubicBezTo>
                      <a:cubicBezTo>
                        <a:pt x="0" y="74552"/>
                        <a:pt x="74552" y="0"/>
                        <a:pt x="166517"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007" fontAlgn="base"/>
                  <a:r>
                    <a:rPr lang="en-US" sz="1765" dirty="0">
                      <a:solidFill>
                        <a:srgbClr val="FFFFFF"/>
                      </a:solidFill>
                      <a:latin typeface="Segoe UI Semibold" panose="020B0702040204020203" pitchFamily="34" charset="0"/>
                      <a:ea typeface="Segoe UI" pitchFamily="34" charset="0"/>
                      <a:cs typeface="Segoe UI" pitchFamily="34" charset="0"/>
                    </a:rPr>
                    <a:t>2014</a:t>
                  </a:r>
                </a:p>
              </p:txBody>
            </p:sp>
            <p:sp>
              <p:nvSpPr>
                <p:cNvPr id="314" name="Freeform 313"/>
                <p:cNvSpPr/>
                <p:nvPr/>
              </p:nvSpPr>
              <p:spPr>
                <a:xfrm>
                  <a:off x="9924228" y="2963891"/>
                  <a:ext cx="878005" cy="333034"/>
                </a:xfrm>
                <a:custGeom>
                  <a:avLst/>
                  <a:gdLst>
                    <a:gd name="connsiteX0" fmla="*/ 166517 w 878005"/>
                    <a:gd name="connsiteY0" fmla="*/ 0 h 333034"/>
                    <a:gd name="connsiteX1" fmla="*/ 743037 w 878005"/>
                    <a:gd name="connsiteY1" fmla="*/ 0 h 333034"/>
                    <a:gd name="connsiteX2" fmla="*/ 860783 w 878005"/>
                    <a:gd name="connsiteY2" fmla="*/ 48772 h 333034"/>
                    <a:gd name="connsiteX3" fmla="*/ 878005 w 878005"/>
                    <a:gd name="connsiteY3" fmla="*/ 74316 h 333034"/>
                    <a:gd name="connsiteX4" fmla="*/ 857429 w 878005"/>
                    <a:gd name="connsiteY4" fmla="*/ 78470 h 333034"/>
                    <a:gd name="connsiteX5" fmla="*/ 806577 w 878005"/>
                    <a:gd name="connsiteY5" fmla="*/ 129323 h 333034"/>
                    <a:gd name="connsiteX6" fmla="*/ 799067 w 878005"/>
                    <a:gd name="connsiteY6" fmla="*/ 166518 h 333034"/>
                    <a:gd name="connsiteX7" fmla="*/ 799067 w 878005"/>
                    <a:gd name="connsiteY7" fmla="*/ 166517 h 333034"/>
                    <a:gd name="connsiteX8" fmla="*/ 799067 w 878005"/>
                    <a:gd name="connsiteY8" fmla="*/ 166518 h 333034"/>
                    <a:gd name="connsiteX9" fmla="*/ 799067 w 878005"/>
                    <a:gd name="connsiteY9" fmla="*/ 166518 h 333034"/>
                    <a:gd name="connsiteX10" fmla="*/ 806577 w 878005"/>
                    <a:gd name="connsiteY10" fmla="*/ 203712 h 333034"/>
                    <a:gd name="connsiteX11" fmla="*/ 857429 w 878005"/>
                    <a:gd name="connsiteY11" fmla="*/ 254565 h 333034"/>
                    <a:gd name="connsiteX12" fmla="*/ 878005 w 878005"/>
                    <a:gd name="connsiteY12" fmla="*/ 258719 h 333034"/>
                    <a:gd name="connsiteX13" fmla="*/ 860783 w 878005"/>
                    <a:gd name="connsiteY13" fmla="*/ 284262 h 333034"/>
                    <a:gd name="connsiteX14" fmla="*/ 743037 w 878005"/>
                    <a:gd name="connsiteY14" fmla="*/ 333034 h 333034"/>
                    <a:gd name="connsiteX15" fmla="*/ 166517 w 878005"/>
                    <a:gd name="connsiteY15" fmla="*/ 333034 h 333034"/>
                    <a:gd name="connsiteX16" fmla="*/ 0 w 878005"/>
                    <a:gd name="connsiteY16" fmla="*/ 166517 h 333034"/>
                    <a:gd name="connsiteX17" fmla="*/ 166517 w 878005"/>
                    <a:gd name="connsiteY17" fmla="*/ 0 h 3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005" h="333034">
                      <a:moveTo>
                        <a:pt x="166517" y="0"/>
                      </a:moveTo>
                      <a:lnTo>
                        <a:pt x="743037" y="0"/>
                      </a:lnTo>
                      <a:cubicBezTo>
                        <a:pt x="789020" y="0"/>
                        <a:pt x="830649" y="18638"/>
                        <a:pt x="860783" y="48772"/>
                      </a:cubicBezTo>
                      <a:lnTo>
                        <a:pt x="878005" y="74316"/>
                      </a:lnTo>
                      <a:lnTo>
                        <a:pt x="857429" y="78470"/>
                      </a:lnTo>
                      <a:cubicBezTo>
                        <a:pt x="834564" y="88141"/>
                        <a:pt x="816247" y="106458"/>
                        <a:pt x="806577" y="129323"/>
                      </a:cubicBezTo>
                      <a:lnTo>
                        <a:pt x="799067" y="166518"/>
                      </a:lnTo>
                      <a:lnTo>
                        <a:pt x="799067" y="166517"/>
                      </a:lnTo>
                      <a:lnTo>
                        <a:pt x="799067" y="166518"/>
                      </a:lnTo>
                      <a:lnTo>
                        <a:pt x="799067" y="166518"/>
                      </a:lnTo>
                      <a:lnTo>
                        <a:pt x="806577" y="203712"/>
                      </a:lnTo>
                      <a:cubicBezTo>
                        <a:pt x="816247" y="226577"/>
                        <a:pt x="834564" y="244894"/>
                        <a:pt x="857429" y="254565"/>
                      </a:cubicBezTo>
                      <a:lnTo>
                        <a:pt x="878005" y="258719"/>
                      </a:lnTo>
                      <a:lnTo>
                        <a:pt x="860783" y="284262"/>
                      </a:lnTo>
                      <a:cubicBezTo>
                        <a:pt x="830649" y="314396"/>
                        <a:pt x="789020" y="333034"/>
                        <a:pt x="743037" y="333034"/>
                      </a:cubicBezTo>
                      <a:lnTo>
                        <a:pt x="166517" y="333034"/>
                      </a:lnTo>
                      <a:cubicBezTo>
                        <a:pt x="74552" y="333034"/>
                        <a:pt x="0" y="258482"/>
                        <a:pt x="0" y="166517"/>
                      </a:cubicBezTo>
                      <a:cubicBezTo>
                        <a:pt x="0" y="74552"/>
                        <a:pt x="74552" y="0"/>
                        <a:pt x="166517"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007" fontAlgn="base"/>
                  <a:r>
                    <a:rPr lang="en-US" sz="1765" dirty="0">
                      <a:solidFill>
                        <a:srgbClr val="FFFFFF"/>
                      </a:solidFill>
                      <a:latin typeface="Segoe UI Semibold" panose="020B0702040204020203" pitchFamily="34" charset="0"/>
                      <a:ea typeface="Segoe UI" pitchFamily="34" charset="0"/>
                      <a:cs typeface="Segoe UI" pitchFamily="34" charset="0"/>
                    </a:rPr>
                    <a:t>2015</a:t>
                  </a:r>
                </a:p>
              </p:txBody>
            </p:sp>
            <p:cxnSp>
              <p:nvCxnSpPr>
                <p:cNvPr id="352" name="Straight Connector 351"/>
                <p:cNvCxnSpPr/>
                <p:nvPr/>
              </p:nvCxnSpPr>
              <p:spPr>
                <a:xfrm flipH="1">
                  <a:off x="1950886" y="3234081"/>
                  <a:ext cx="0" cy="262865"/>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53" name="Rectangle 352"/>
                <p:cNvSpPr/>
                <p:nvPr/>
              </p:nvSpPr>
              <p:spPr bwMode="auto">
                <a:xfrm>
                  <a:off x="1500058" y="3480502"/>
                  <a:ext cx="886464" cy="47085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ISO/IEC 27001:2005</a:t>
                  </a:r>
                </a:p>
              </p:txBody>
            </p:sp>
            <p:grpSp>
              <p:nvGrpSpPr>
                <p:cNvPr id="354" name="Group 353"/>
                <p:cNvGrpSpPr/>
                <p:nvPr/>
              </p:nvGrpSpPr>
              <p:grpSpPr>
                <a:xfrm>
                  <a:off x="1793563" y="3960669"/>
                  <a:ext cx="337058" cy="337008"/>
                  <a:chOff x="7001509" y="5389047"/>
                  <a:chExt cx="530820" cy="530740"/>
                </a:xfrm>
              </p:grpSpPr>
              <p:sp>
                <p:nvSpPr>
                  <p:cNvPr id="355" name="Freeform 7"/>
                  <p:cNvSpPr>
                    <a:spLocks/>
                  </p:cNvSpPr>
                  <p:nvPr/>
                </p:nvSpPr>
                <p:spPr bwMode="auto">
                  <a:xfrm>
                    <a:off x="7001509" y="5416508"/>
                    <a:ext cx="530820" cy="503279"/>
                  </a:xfrm>
                  <a:custGeom>
                    <a:avLst/>
                    <a:gdLst>
                      <a:gd name="T0" fmla="*/ 1351 w 4317"/>
                      <a:gd name="T1" fmla="*/ 626 h 4068"/>
                      <a:gd name="T2" fmla="*/ 1106 w 4317"/>
                      <a:gd name="T3" fmla="*/ 822 h 4068"/>
                      <a:gd name="T4" fmla="*/ 911 w 4317"/>
                      <a:gd name="T5" fmla="*/ 1050 h 4068"/>
                      <a:gd name="T6" fmla="*/ 767 w 4317"/>
                      <a:gd name="T7" fmla="*/ 1310 h 4068"/>
                      <a:gd name="T8" fmla="*/ 679 w 4317"/>
                      <a:gd name="T9" fmla="*/ 1604 h 4068"/>
                      <a:gd name="T10" fmla="*/ 648 w 4317"/>
                      <a:gd name="T11" fmla="*/ 1921 h 4068"/>
                      <a:gd name="T12" fmla="*/ 677 w 4317"/>
                      <a:gd name="T13" fmla="*/ 2222 h 4068"/>
                      <a:gd name="T14" fmla="*/ 767 w 4317"/>
                      <a:gd name="T15" fmla="*/ 2506 h 4068"/>
                      <a:gd name="T16" fmla="*/ 916 w 4317"/>
                      <a:gd name="T17" fmla="*/ 2769 h 4068"/>
                      <a:gd name="T18" fmla="*/ 1122 w 4317"/>
                      <a:gd name="T19" fmla="*/ 3006 h 4068"/>
                      <a:gd name="T20" fmla="*/ 1360 w 4317"/>
                      <a:gd name="T21" fmla="*/ 3192 h 4068"/>
                      <a:gd name="T22" fmla="*/ 1623 w 4317"/>
                      <a:gd name="T23" fmla="*/ 3323 h 4068"/>
                      <a:gd name="T24" fmla="*/ 1903 w 4317"/>
                      <a:gd name="T25" fmla="*/ 3399 h 4068"/>
                      <a:gd name="T26" fmla="*/ 2191 w 4317"/>
                      <a:gd name="T27" fmla="*/ 3420 h 4068"/>
                      <a:gd name="T28" fmla="*/ 2478 w 4317"/>
                      <a:gd name="T29" fmla="*/ 3386 h 4068"/>
                      <a:gd name="T30" fmla="*/ 2757 w 4317"/>
                      <a:gd name="T31" fmla="*/ 3297 h 4068"/>
                      <a:gd name="T32" fmla="*/ 3017 w 4317"/>
                      <a:gd name="T33" fmla="*/ 3151 h 4068"/>
                      <a:gd name="T34" fmla="*/ 3252 w 4317"/>
                      <a:gd name="T35" fmla="*/ 2950 h 4068"/>
                      <a:gd name="T36" fmla="*/ 3447 w 4317"/>
                      <a:gd name="T37" fmla="*/ 2701 h 4068"/>
                      <a:gd name="T38" fmla="*/ 3582 w 4317"/>
                      <a:gd name="T39" fmla="*/ 2429 h 4068"/>
                      <a:gd name="T40" fmla="*/ 3655 w 4317"/>
                      <a:gd name="T41" fmla="*/ 2135 h 4068"/>
                      <a:gd name="T42" fmla="*/ 3667 w 4317"/>
                      <a:gd name="T43" fmla="*/ 1820 h 4068"/>
                      <a:gd name="T44" fmla="*/ 3617 w 4317"/>
                      <a:gd name="T45" fmla="*/ 1506 h 4068"/>
                      <a:gd name="T46" fmla="*/ 3511 w 4317"/>
                      <a:gd name="T47" fmla="*/ 1225 h 4068"/>
                      <a:gd name="T48" fmla="*/ 3350 w 4317"/>
                      <a:gd name="T49" fmla="*/ 975 h 4068"/>
                      <a:gd name="T50" fmla="*/ 3137 w 4317"/>
                      <a:gd name="T51" fmla="*/ 755 h 4068"/>
                      <a:gd name="T52" fmla="*/ 3071 w 4317"/>
                      <a:gd name="T53" fmla="*/ 314 h 4068"/>
                      <a:gd name="T54" fmla="*/ 3185 w 4317"/>
                      <a:gd name="T55" fmla="*/ 5 h 4068"/>
                      <a:gd name="T56" fmla="*/ 3473 w 4317"/>
                      <a:gd name="T57" fmla="*/ 192 h 4068"/>
                      <a:gd name="T58" fmla="*/ 3727 w 4317"/>
                      <a:gd name="T59" fmla="*/ 421 h 4068"/>
                      <a:gd name="T60" fmla="*/ 3948 w 4317"/>
                      <a:gd name="T61" fmla="*/ 696 h 4068"/>
                      <a:gd name="T62" fmla="*/ 4118 w 4317"/>
                      <a:gd name="T63" fmla="*/ 997 h 4068"/>
                      <a:gd name="T64" fmla="*/ 4240 w 4317"/>
                      <a:gd name="T65" fmla="*/ 1327 h 4068"/>
                      <a:gd name="T66" fmla="*/ 4303 w 4317"/>
                      <a:gd name="T67" fmla="*/ 1647 h 4068"/>
                      <a:gd name="T68" fmla="*/ 4317 w 4317"/>
                      <a:gd name="T69" fmla="*/ 1983 h 4068"/>
                      <a:gd name="T70" fmla="*/ 4308 w 4317"/>
                      <a:gd name="T71" fmla="*/ 2099 h 4068"/>
                      <a:gd name="T72" fmla="*/ 4252 w 4317"/>
                      <a:gd name="T73" fmla="*/ 2438 h 4068"/>
                      <a:gd name="T74" fmla="*/ 4133 w 4317"/>
                      <a:gd name="T75" fmla="*/ 2782 h 4068"/>
                      <a:gd name="T76" fmla="*/ 3960 w 4317"/>
                      <a:gd name="T77" fmla="*/ 3099 h 4068"/>
                      <a:gd name="T78" fmla="*/ 3739 w 4317"/>
                      <a:gd name="T79" fmla="*/ 3381 h 4068"/>
                      <a:gd name="T80" fmla="*/ 3469 w 4317"/>
                      <a:gd name="T81" fmla="*/ 3624 h 4068"/>
                      <a:gd name="T82" fmla="*/ 3147 w 4317"/>
                      <a:gd name="T83" fmla="*/ 3830 h 4068"/>
                      <a:gd name="T84" fmla="*/ 2803 w 4317"/>
                      <a:gd name="T85" fmla="*/ 3971 h 4068"/>
                      <a:gd name="T86" fmla="*/ 2434 w 4317"/>
                      <a:gd name="T87" fmla="*/ 4050 h 4068"/>
                      <a:gd name="T88" fmla="*/ 2080 w 4317"/>
                      <a:gd name="T89" fmla="*/ 4068 h 4068"/>
                      <a:gd name="T90" fmla="*/ 1975 w 4317"/>
                      <a:gd name="T91" fmla="*/ 4059 h 4068"/>
                      <a:gd name="T92" fmla="*/ 1646 w 4317"/>
                      <a:gd name="T93" fmla="*/ 4006 h 4068"/>
                      <a:gd name="T94" fmla="*/ 1306 w 4317"/>
                      <a:gd name="T95" fmla="*/ 3893 h 4068"/>
                      <a:gd name="T96" fmla="*/ 1008 w 4317"/>
                      <a:gd name="T97" fmla="*/ 3737 h 4068"/>
                      <a:gd name="T98" fmla="*/ 738 w 4317"/>
                      <a:gd name="T99" fmla="*/ 3535 h 4068"/>
                      <a:gd name="T100" fmla="*/ 507 w 4317"/>
                      <a:gd name="T101" fmla="*/ 3298 h 4068"/>
                      <a:gd name="T102" fmla="*/ 315 w 4317"/>
                      <a:gd name="T103" fmla="*/ 3034 h 4068"/>
                      <a:gd name="T104" fmla="*/ 164 w 4317"/>
                      <a:gd name="T105" fmla="*/ 2734 h 4068"/>
                      <a:gd name="T106" fmla="*/ 58 w 4317"/>
                      <a:gd name="T107" fmla="*/ 2404 h 4068"/>
                      <a:gd name="T108" fmla="*/ 5 w 4317"/>
                      <a:gd name="T109" fmla="*/ 2059 h 4068"/>
                      <a:gd name="T110" fmla="*/ 1 w 4317"/>
                      <a:gd name="T111" fmla="*/ 1817 h 4068"/>
                      <a:gd name="T112" fmla="*/ 17 w 4317"/>
                      <a:gd name="T113" fmla="*/ 1631 h 4068"/>
                      <a:gd name="T114" fmla="*/ 103 w 4317"/>
                      <a:gd name="T115" fmla="*/ 1245 h 4068"/>
                      <a:gd name="T116" fmla="*/ 250 w 4317"/>
                      <a:gd name="T117" fmla="*/ 895 h 4068"/>
                      <a:gd name="T118" fmla="*/ 457 w 4317"/>
                      <a:gd name="T119" fmla="*/ 577 h 4068"/>
                      <a:gd name="T120" fmla="*/ 690 w 4317"/>
                      <a:gd name="T121" fmla="*/ 323 h 4068"/>
                      <a:gd name="T122" fmla="*/ 960 w 4317"/>
                      <a:gd name="T123" fmla="*/ 110 h 4068"/>
                      <a:gd name="T124" fmla="*/ 1142 w 4317"/>
                      <a:gd name="T125" fmla="*/ 0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7" h="4068">
                        <a:moveTo>
                          <a:pt x="1142" y="0"/>
                        </a:moveTo>
                        <a:lnTo>
                          <a:pt x="1246" y="314"/>
                        </a:lnTo>
                        <a:lnTo>
                          <a:pt x="1351" y="626"/>
                        </a:lnTo>
                        <a:lnTo>
                          <a:pt x="1263" y="688"/>
                        </a:lnTo>
                        <a:lnTo>
                          <a:pt x="1182" y="754"/>
                        </a:lnTo>
                        <a:lnTo>
                          <a:pt x="1106" y="822"/>
                        </a:lnTo>
                        <a:lnTo>
                          <a:pt x="1035" y="895"/>
                        </a:lnTo>
                        <a:lnTo>
                          <a:pt x="970" y="971"/>
                        </a:lnTo>
                        <a:lnTo>
                          <a:pt x="911" y="1050"/>
                        </a:lnTo>
                        <a:lnTo>
                          <a:pt x="857" y="1134"/>
                        </a:lnTo>
                        <a:lnTo>
                          <a:pt x="809" y="1220"/>
                        </a:lnTo>
                        <a:lnTo>
                          <a:pt x="767" y="1310"/>
                        </a:lnTo>
                        <a:lnTo>
                          <a:pt x="732" y="1405"/>
                        </a:lnTo>
                        <a:lnTo>
                          <a:pt x="703" y="1503"/>
                        </a:lnTo>
                        <a:lnTo>
                          <a:pt x="679" y="1604"/>
                        </a:lnTo>
                        <a:lnTo>
                          <a:pt x="662" y="1710"/>
                        </a:lnTo>
                        <a:lnTo>
                          <a:pt x="652" y="1816"/>
                        </a:lnTo>
                        <a:lnTo>
                          <a:pt x="648" y="1921"/>
                        </a:lnTo>
                        <a:lnTo>
                          <a:pt x="651" y="2023"/>
                        </a:lnTo>
                        <a:lnTo>
                          <a:pt x="661" y="2124"/>
                        </a:lnTo>
                        <a:lnTo>
                          <a:pt x="677" y="2222"/>
                        </a:lnTo>
                        <a:lnTo>
                          <a:pt x="700" y="2319"/>
                        </a:lnTo>
                        <a:lnTo>
                          <a:pt x="730" y="2413"/>
                        </a:lnTo>
                        <a:lnTo>
                          <a:pt x="767" y="2506"/>
                        </a:lnTo>
                        <a:lnTo>
                          <a:pt x="810" y="2595"/>
                        </a:lnTo>
                        <a:lnTo>
                          <a:pt x="860" y="2683"/>
                        </a:lnTo>
                        <a:lnTo>
                          <a:pt x="916" y="2769"/>
                        </a:lnTo>
                        <a:lnTo>
                          <a:pt x="981" y="2852"/>
                        </a:lnTo>
                        <a:lnTo>
                          <a:pt x="1050" y="2933"/>
                        </a:lnTo>
                        <a:lnTo>
                          <a:pt x="1122" y="3006"/>
                        </a:lnTo>
                        <a:lnTo>
                          <a:pt x="1198" y="3074"/>
                        </a:lnTo>
                        <a:lnTo>
                          <a:pt x="1278" y="3136"/>
                        </a:lnTo>
                        <a:lnTo>
                          <a:pt x="1360" y="3192"/>
                        </a:lnTo>
                        <a:lnTo>
                          <a:pt x="1445" y="3242"/>
                        </a:lnTo>
                        <a:lnTo>
                          <a:pt x="1534" y="3285"/>
                        </a:lnTo>
                        <a:lnTo>
                          <a:pt x="1623" y="3323"/>
                        </a:lnTo>
                        <a:lnTo>
                          <a:pt x="1716" y="3354"/>
                        </a:lnTo>
                        <a:lnTo>
                          <a:pt x="1809" y="3379"/>
                        </a:lnTo>
                        <a:lnTo>
                          <a:pt x="1903" y="3399"/>
                        </a:lnTo>
                        <a:lnTo>
                          <a:pt x="1999" y="3412"/>
                        </a:lnTo>
                        <a:lnTo>
                          <a:pt x="2095" y="3420"/>
                        </a:lnTo>
                        <a:lnTo>
                          <a:pt x="2191" y="3420"/>
                        </a:lnTo>
                        <a:lnTo>
                          <a:pt x="2287" y="3415"/>
                        </a:lnTo>
                        <a:lnTo>
                          <a:pt x="2384" y="3404"/>
                        </a:lnTo>
                        <a:lnTo>
                          <a:pt x="2478" y="3386"/>
                        </a:lnTo>
                        <a:lnTo>
                          <a:pt x="2572" y="3362"/>
                        </a:lnTo>
                        <a:lnTo>
                          <a:pt x="2665" y="3333"/>
                        </a:lnTo>
                        <a:lnTo>
                          <a:pt x="2757" y="3297"/>
                        </a:lnTo>
                        <a:lnTo>
                          <a:pt x="2846" y="3255"/>
                        </a:lnTo>
                        <a:lnTo>
                          <a:pt x="2934" y="3206"/>
                        </a:lnTo>
                        <a:lnTo>
                          <a:pt x="3017" y="3151"/>
                        </a:lnTo>
                        <a:lnTo>
                          <a:pt x="3099" y="3090"/>
                        </a:lnTo>
                        <a:lnTo>
                          <a:pt x="3177" y="3023"/>
                        </a:lnTo>
                        <a:lnTo>
                          <a:pt x="3252" y="2950"/>
                        </a:lnTo>
                        <a:lnTo>
                          <a:pt x="3324" y="2869"/>
                        </a:lnTo>
                        <a:lnTo>
                          <a:pt x="3389" y="2786"/>
                        </a:lnTo>
                        <a:lnTo>
                          <a:pt x="3447" y="2701"/>
                        </a:lnTo>
                        <a:lnTo>
                          <a:pt x="3499" y="2613"/>
                        </a:lnTo>
                        <a:lnTo>
                          <a:pt x="3544" y="2522"/>
                        </a:lnTo>
                        <a:lnTo>
                          <a:pt x="3582" y="2429"/>
                        </a:lnTo>
                        <a:lnTo>
                          <a:pt x="3613" y="2333"/>
                        </a:lnTo>
                        <a:lnTo>
                          <a:pt x="3638" y="2235"/>
                        </a:lnTo>
                        <a:lnTo>
                          <a:pt x="3655" y="2135"/>
                        </a:lnTo>
                        <a:lnTo>
                          <a:pt x="3665" y="2032"/>
                        </a:lnTo>
                        <a:lnTo>
                          <a:pt x="3669" y="1927"/>
                        </a:lnTo>
                        <a:lnTo>
                          <a:pt x="3667" y="1820"/>
                        </a:lnTo>
                        <a:lnTo>
                          <a:pt x="3656" y="1711"/>
                        </a:lnTo>
                        <a:lnTo>
                          <a:pt x="3639" y="1606"/>
                        </a:lnTo>
                        <a:lnTo>
                          <a:pt x="3617" y="1506"/>
                        </a:lnTo>
                        <a:lnTo>
                          <a:pt x="3588" y="1409"/>
                        </a:lnTo>
                        <a:lnTo>
                          <a:pt x="3553" y="1316"/>
                        </a:lnTo>
                        <a:lnTo>
                          <a:pt x="3511" y="1225"/>
                        </a:lnTo>
                        <a:lnTo>
                          <a:pt x="3464" y="1138"/>
                        </a:lnTo>
                        <a:lnTo>
                          <a:pt x="3410" y="1055"/>
                        </a:lnTo>
                        <a:lnTo>
                          <a:pt x="3350" y="975"/>
                        </a:lnTo>
                        <a:lnTo>
                          <a:pt x="3285" y="898"/>
                        </a:lnTo>
                        <a:lnTo>
                          <a:pt x="3214" y="825"/>
                        </a:lnTo>
                        <a:lnTo>
                          <a:pt x="3137" y="755"/>
                        </a:lnTo>
                        <a:lnTo>
                          <a:pt x="3055" y="688"/>
                        </a:lnTo>
                        <a:lnTo>
                          <a:pt x="2966" y="626"/>
                        </a:lnTo>
                        <a:lnTo>
                          <a:pt x="3071" y="314"/>
                        </a:lnTo>
                        <a:lnTo>
                          <a:pt x="3175" y="0"/>
                        </a:lnTo>
                        <a:lnTo>
                          <a:pt x="3181" y="2"/>
                        </a:lnTo>
                        <a:lnTo>
                          <a:pt x="3185" y="5"/>
                        </a:lnTo>
                        <a:lnTo>
                          <a:pt x="3285" y="63"/>
                        </a:lnTo>
                        <a:lnTo>
                          <a:pt x="3381" y="124"/>
                        </a:lnTo>
                        <a:lnTo>
                          <a:pt x="3473" y="192"/>
                        </a:lnTo>
                        <a:lnTo>
                          <a:pt x="3562" y="263"/>
                        </a:lnTo>
                        <a:lnTo>
                          <a:pt x="3646" y="340"/>
                        </a:lnTo>
                        <a:lnTo>
                          <a:pt x="3727" y="421"/>
                        </a:lnTo>
                        <a:lnTo>
                          <a:pt x="3807" y="510"/>
                        </a:lnTo>
                        <a:lnTo>
                          <a:pt x="3880" y="601"/>
                        </a:lnTo>
                        <a:lnTo>
                          <a:pt x="3948" y="696"/>
                        </a:lnTo>
                        <a:lnTo>
                          <a:pt x="4010" y="793"/>
                        </a:lnTo>
                        <a:lnTo>
                          <a:pt x="4067" y="894"/>
                        </a:lnTo>
                        <a:lnTo>
                          <a:pt x="4118" y="997"/>
                        </a:lnTo>
                        <a:lnTo>
                          <a:pt x="4164" y="1105"/>
                        </a:lnTo>
                        <a:lnTo>
                          <a:pt x="4205" y="1215"/>
                        </a:lnTo>
                        <a:lnTo>
                          <a:pt x="4240" y="1327"/>
                        </a:lnTo>
                        <a:lnTo>
                          <a:pt x="4266" y="1433"/>
                        </a:lnTo>
                        <a:lnTo>
                          <a:pt x="4287" y="1540"/>
                        </a:lnTo>
                        <a:lnTo>
                          <a:pt x="4303" y="1647"/>
                        </a:lnTo>
                        <a:lnTo>
                          <a:pt x="4312" y="1756"/>
                        </a:lnTo>
                        <a:lnTo>
                          <a:pt x="4317" y="1830"/>
                        </a:lnTo>
                        <a:lnTo>
                          <a:pt x="4317" y="1983"/>
                        </a:lnTo>
                        <a:lnTo>
                          <a:pt x="4317" y="1990"/>
                        </a:lnTo>
                        <a:lnTo>
                          <a:pt x="4316" y="1995"/>
                        </a:lnTo>
                        <a:lnTo>
                          <a:pt x="4308" y="2099"/>
                        </a:lnTo>
                        <a:lnTo>
                          <a:pt x="4298" y="2201"/>
                        </a:lnTo>
                        <a:lnTo>
                          <a:pt x="4278" y="2320"/>
                        </a:lnTo>
                        <a:lnTo>
                          <a:pt x="4252" y="2438"/>
                        </a:lnTo>
                        <a:lnTo>
                          <a:pt x="4219" y="2554"/>
                        </a:lnTo>
                        <a:lnTo>
                          <a:pt x="4180" y="2668"/>
                        </a:lnTo>
                        <a:lnTo>
                          <a:pt x="4133" y="2782"/>
                        </a:lnTo>
                        <a:lnTo>
                          <a:pt x="4082" y="2891"/>
                        </a:lnTo>
                        <a:lnTo>
                          <a:pt x="4024" y="2997"/>
                        </a:lnTo>
                        <a:lnTo>
                          <a:pt x="3960" y="3099"/>
                        </a:lnTo>
                        <a:lnTo>
                          <a:pt x="3892" y="3197"/>
                        </a:lnTo>
                        <a:lnTo>
                          <a:pt x="3819" y="3290"/>
                        </a:lnTo>
                        <a:lnTo>
                          <a:pt x="3739" y="3381"/>
                        </a:lnTo>
                        <a:lnTo>
                          <a:pt x="3654" y="3466"/>
                        </a:lnTo>
                        <a:lnTo>
                          <a:pt x="3565" y="3547"/>
                        </a:lnTo>
                        <a:lnTo>
                          <a:pt x="3469" y="3624"/>
                        </a:lnTo>
                        <a:lnTo>
                          <a:pt x="3364" y="3700"/>
                        </a:lnTo>
                        <a:lnTo>
                          <a:pt x="3257" y="3768"/>
                        </a:lnTo>
                        <a:lnTo>
                          <a:pt x="3147" y="3830"/>
                        </a:lnTo>
                        <a:lnTo>
                          <a:pt x="3034" y="3883"/>
                        </a:lnTo>
                        <a:lnTo>
                          <a:pt x="2921" y="3931"/>
                        </a:lnTo>
                        <a:lnTo>
                          <a:pt x="2803" y="3971"/>
                        </a:lnTo>
                        <a:lnTo>
                          <a:pt x="2682" y="4004"/>
                        </a:lnTo>
                        <a:lnTo>
                          <a:pt x="2559" y="4030"/>
                        </a:lnTo>
                        <a:lnTo>
                          <a:pt x="2434" y="4050"/>
                        </a:lnTo>
                        <a:lnTo>
                          <a:pt x="2305" y="4063"/>
                        </a:lnTo>
                        <a:lnTo>
                          <a:pt x="2237" y="4068"/>
                        </a:lnTo>
                        <a:lnTo>
                          <a:pt x="2080" y="4068"/>
                        </a:lnTo>
                        <a:lnTo>
                          <a:pt x="2074" y="4067"/>
                        </a:lnTo>
                        <a:lnTo>
                          <a:pt x="2067" y="4065"/>
                        </a:lnTo>
                        <a:lnTo>
                          <a:pt x="1975" y="4059"/>
                        </a:lnTo>
                        <a:lnTo>
                          <a:pt x="1885" y="4051"/>
                        </a:lnTo>
                        <a:lnTo>
                          <a:pt x="1765" y="4033"/>
                        </a:lnTo>
                        <a:lnTo>
                          <a:pt x="1646" y="4006"/>
                        </a:lnTo>
                        <a:lnTo>
                          <a:pt x="1528" y="3974"/>
                        </a:lnTo>
                        <a:lnTo>
                          <a:pt x="1413" y="3936"/>
                        </a:lnTo>
                        <a:lnTo>
                          <a:pt x="1306" y="3893"/>
                        </a:lnTo>
                        <a:lnTo>
                          <a:pt x="1204" y="3845"/>
                        </a:lnTo>
                        <a:lnTo>
                          <a:pt x="1105" y="3793"/>
                        </a:lnTo>
                        <a:lnTo>
                          <a:pt x="1008" y="3737"/>
                        </a:lnTo>
                        <a:lnTo>
                          <a:pt x="915" y="3674"/>
                        </a:lnTo>
                        <a:lnTo>
                          <a:pt x="826" y="3607"/>
                        </a:lnTo>
                        <a:lnTo>
                          <a:pt x="738" y="3535"/>
                        </a:lnTo>
                        <a:lnTo>
                          <a:pt x="656" y="3458"/>
                        </a:lnTo>
                        <a:lnTo>
                          <a:pt x="579" y="3379"/>
                        </a:lnTo>
                        <a:lnTo>
                          <a:pt x="507" y="3298"/>
                        </a:lnTo>
                        <a:lnTo>
                          <a:pt x="439" y="3213"/>
                        </a:lnTo>
                        <a:lnTo>
                          <a:pt x="374" y="3125"/>
                        </a:lnTo>
                        <a:lnTo>
                          <a:pt x="315" y="3034"/>
                        </a:lnTo>
                        <a:lnTo>
                          <a:pt x="262" y="2939"/>
                        </a:lnTo>
                        <a:lnTo>
                          <a:pt x="212" y="2841"/>
                        </a:lnTo>
                        <a:lnTo>
                          <a:pt x="164" y="2734"/>
                        </a:lnTo>
                        <a:lnTo>
                          <a:pt x="122" y="2626"/>
                        </a:lnTo>
                        <a:lnTo>
                          <a:pt x="86" y="2516"/>
                        </a:lnTo>
                        <a:lnTo>
                          <a:pt x="58" y="2404"/>
                        </a:lnTo>
                        <a:lnTo>
                          <a:pt x="34" y="2291"/>
                        </a:lnTo>
                        <a:lnTo>
                          <a:pt x="17" y="2176"/>
                        </a:lnTo>
                        <a:lnTo>
                          <a:pt x="5" y="2059"/>
                        </a:lnTo>
                        <a:lnTo>
                          <a:pt x="0" y="1983"/>
                        </a:lnTo>
                        <a:lnTo>
                          <a:pt x="0" y="1828"/>
                        </a:lnTo>
                        <a:lnTo>
                          <a:pt x="1" y="1817"/>
                        </a:lnTo>
                        <a:lnTo>
                          <a:pt x="3" y="1808"/>
                        </a:lnTo>
                        <a:lnTo>
                          <a:pt x="9" y="1719"/>
                        </a:lnTo>
                        <a:lnTo>
                          <a:pt x="17" y="1631"/>
                        </a:lnTo>
                        <a:lnTo>
                          <a:pt x="38" y="1502"/>
                        </a:lnTo>
                        <a:lnTo>
                          <a:pt x="67" y="1372"/>
                        </a:lnTo>
                        <a:lnTo>
                          <a:pt x="103" y="1245"/>
                        </a:lnTo>
                        <a:lnTo>
                          <a:pt x="145" y="1126"/>
                        </a:lnTo>
                        <a:lnTo>
                          <a:pt x="194" y="1009"/>
                        </a:lnTo>
                        <a:lnTo>
                          <a:pt x="250" y="895"/>
                        </a:lnTo>
                        <a:lnTo>
                          <a:pt x="313" y="785"/>
                        </a:lnTo>
                        <a:lnTo>
                          <a:pt x="381" y="679"/>
                        </a:lnTo>
                        <a:lnTo>
                          <a:pt x="457" y="577"/>
                        </a:lnTo>
                        <a:lnTo>
                          <a:pt x="530" y="488"/>
                        </a:lnTo>
                        <a:lnTo>
                          <a:pt x="607" y="403"/>
                        </a:lnTo>
                        <a:lnTo>
                          <a:pt x="690" y="323"/>
                        </a:lnTo>
                        <a:lnTo>
                          <a:pt x="775" y="247"/>
                        </a:lnTo>
                        <a:lnTo>
                          <a:pt x="865" y="176"/>
                        </a:lnTo>
                        <a:lnTo>
                          <a:pt x="960" y="110"/>
                        </a:lnTo>
                        <a:lnTo>
                          <a:pt x="1058" y="48"/>
                        </a:lnTo>
                        <a:lnTo>
                          <a:pt x="1100" y="23"/>
                        </a:lnTo>
                        <a:lnTo>
                          <a:pt x="1142"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56" name="Freeform 9"/>
                  <p:cNvSpPr>
                    <a:spLocks noEditPoints="1"/>
                  </p:cNvSpPr>
                  <p:nvPr/>
                </p:nvSpPr>
                <p:spPr bwMode="auto">
                  <a:xfrm>
                    <a:off x="7106739" y="5490989"/>
                    <a:ext cx="320361" cy="322652"/>
                  </a:xfrm>
                  <a:custGeom>
                    <a:avLst/>
                    <a:gdLst>
                      <a:gd name="T0" fmla="*/ 1303 w 2605"/>
                      <a:gd name="T1" fmla="*/ 2453 h 2608"/>
                      <a:gd name="T2" fmla="*/ 456 w 2605"/>
                      <a:gd name="T3" fmla="*/ 983 h 2608"/>
                      <a:gd name="T4" fmla="*/ 1609 w 2605"/>
                      <a:gd name="T5" fmla="*/ 399 h 2608"/>
                      <a:gd name="T6" fmla="*/ 1452 w 2605"/>
                      <a:gd name="T7" fmla="*/ 473 h 2608"/>
                      <a:gd name="T8" fmla="*/ 1334 w 2605"/>
                      <a:gd name="T9" fmla="*/ 594 h 2608"/>
                      <a:gd name="T10" fmla="*/ 1244 w 2605"/>
                      <a:gd name="T11" fmla="*/ 557 h 2608"/>
                      <a:gd name="T12" fmla="*/ 1129 w 2605"/>
                      <a:gd name="T13" fmla="*/ 454 h 2608"/>
                      <a:gd name="T14" fmla="*/ 973 w 2605"/>
                      <a:gd name="T15" fmla="*/ 393 h 2608"/>
                      <a:gd name="T16" fmla="*/ 792 w 2605"/>
                      <a:gd name="T17" fmla="*/ 392 h 2608"/>
                      <a:gd name="T18" fmla="*/ 630 w 2605"/>
                      <a:gd name="T19" fmla="*/ 454 h 2608"/>
                      <a:gd name="T20" fmla="*/ 521 w 2605"/>
                      <a:gd name="T21" fmla="*/ 547 h 2608"/>
                      <a:gd name="T22" fmla="*/ 452 w 2605"/>
                      <a:gd name="T23" fmla="*/ 659 h 2608"/>
                      <a:gd name="T24" fmla="*/ 416 w 2605"/>
                      <a:gd name="T25" fmla="*/ 770 h 2608"/>
                      <a:gd name="T26" fmla="*/ 2198 w 2605"/>
                      <a:gd name="T27" fmla="*/ 838 h 2608"/>
                      <a:gd name="T28" fmla="*/ 2185 w 2605"/>
                      <a:gd name="T29" fmla="*/ 731 h 2608"/>
                      <a:gd name="T30" fmla="*/ 2138 w 2605"/>
                      <a:gd name="T31" fmla="*/ 617 h 2608"/>
                      <a:gd name="T32" fmla="*/ 2054 w 2605"/>
                      <a:gd name="T33" fmla="*/ 509 h 2608"/>
                      <a:gd name="T34" fmla="*/ 1930 w 2605"/>
                      <a:gd name="T35" fmla="*/ 427 h 2608"/>
                      <a:gd name="T36" fmla="*/ 1740 w 2605"/>
                      <a:gd name="T37" fmla="*/ 384 h 2608"/>
                      <a:gd name="T38" fmla="*/ 1502 w 2605"/>
                      <a:gd name="T39" fmla="*/ 16 h 2608"/>
                      <a:gd name="T40" fmla="*/ 1782 w 2605"/>
                      <a:gd name="T41" fmla="*/ 90 h 2608"/>
                      <a:gd name="T42" fmla="*/ 2032 w 2605"/>
                      <a:gd name="T43" fmla="*/ 223 h 2608"/>
                      <a:gd name="T44" fmla="*/ 2247 w 2605"/>
                      <a:gd name="T45" fmla="*/ 405 h 2608"/>
                      <a:gd name="T46" fmla="*/ 2418 w 2605"/>
                      <a:gd name="T47" fmla="*/ 629 h 2608"/>
                      <a:gd name="T48" fmla="*/ 2538 w 2605"/>
                      <a:gd name="T49" fmla="*/ 888 h 2608"/>
                      <a:gd name="T50" fmla="*/ 2600 w 2605"/>
                      <a:gd name="T51" fmla="*/ 1173 h 2608"/>
                      <a:gd name="T52" fmla="*/ 2593 w 2605"/>
                      <a:gd name="T53" fmla="*/ 1481 h 2608"/>
                      <a:gd name="T54" fmla="*/ 2520 w 2605"/>
                      <a:gd name="T55" fmla="*/ 1772 h 2608"/>
                      <a:gd name="T56" fmla="*/ 2384 w 2605"/>
                      <a:gd name="T57" fmla="*/ 2032 h 2608"/>
                      <a:gd name="T58" fmla="*/ 2195 w 2605"/>
                      <a:gd name="T59" fmla="*/ 2253 h 2608"/>
                      <a:gd name="T60" fmla="*/ 1964 w 2605"/>
                      <a:gd name="T61" fmla="*/ 2429 h 2608"/>
                      <a:gd name="T62" fmla="*/ 1695 w 2605"/>
                      <a:gd name="T63" fmla="*/ 2548 h 2608"/>
                      <a:gd name="T64" fmla="*/ 1401 w 2605"/>
                      <a:gd name="T65" fmla="*/ 2604 h 2608"/>
                      <a:gd name="T66" fmla="*/ 1096 w 2605"/>
                      <a:gd name="T67" fmla="*/ 2593 h 2608"/>
                      <a:gd name="T68" fmla="*/ 812 w 2605"/>
                      <a:gd name="T69" fmla="*/ 2513 h 2608"/>
                      <a:gd name="T70" fmla="*/ 558 w 2605"/>
                      <a:gd name="T71" fmla="*/ 2374 h 2608"/>
                      <a:gd name="T72" fmla="*/ 341 w 2605"/>
                      <a:gd name="T73" fmla="*/ 2184 h 2608"/>
                      <a:gd name="T74" fmla="*/ 170 w 2605"/>
                      <a:gd name="T75" fmla="*/ 1950 h 2608"/>
                      <a:gd name="T76" fmla="*/ 55 w 2605"/>
                      <a:gd name="T77" fmla="*/ 1680 h 2608"/>
                      <a:gd name="T78" fmla="*/ 3 w 2605"/>
                      <a:gd name="T79" fmla="*/ 1383 h 2608"/>
                      <a:gd name="T80" fmla="*/ 20 w 2605"/>
                      <a:gd name="T81" fmla="*/ 1079 h 2608"/>
                      <a:gd name="T82" fmla="*/ 101 w 2605"/>
                      <a:gd name="T83" fmla="*/ 801 h 2608"/>
                      <a:gd name="T84" fmla="*/ 238 w 2605"/>
                      <a:gd name="T85" fmla="*/ 553 h 2608"/>
                      <a:gd name="T86" fmla="*/ 424 w 2605"/>
                      <a:gd name="T87" fmla="*/ 340 h 2608"/>
                      <a:gd name="T88" fmla="*/ 653 w 2605"/>
                      <a:gd name="T89" fmla="*/ 173 h 2608"/>
                      <a:gd name="T90" fmla="*/ 915 w 2605"/>
                      <a:gd name="T91" fmla="*/ 59 h 2608"/>
                      <a:gd name="T92" fmla="*/ 1203 w 2605"/>
                      <a:gd name="T93" fmla="*/ 4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05" h="2608">
                        <a:moveTo>
                          <a:pt x="456" y="983"/>
                        </a:moveTo>
                        <a:lnTo>
                          <a:pt x="879" y="1718"/>
                        </a:lnTo>
                        <a:lnTo>
                          <a:pt x="1303" y="2453"/>
                        </a:lnTo>
                        <a:lnTo>
                          <a:pt x="1727" y="1718"/>
                        </a:lnTo>
                        <a:lnTo>
                          <a:pt x="2150" y="983"/>
                        </a:lnTo>
                        <a:lnTo>
                          <a:pt x="456" y="983"/>
                        </a:lnTo>
                        <a:close/>
                        <a:moveTo>
                          <a:pt x="1740" y="384"/>
                        </a:moveTo>
                        <a:lnTo>
                          <a:pt x="1674" y="386"/>
                        </a:lnTo>
                        <a:lnTo>
                          <a:pt x="1609" y="399"/>
                        </a:lnTo>
                        <a:lnTo>
                          <a:pt x="1553" y="418"/>
                        </a:lnTo>
                        <a:lnTo>
                          <a:pt x="1500" y="443"/>
                        </a:lnTo>
                        <a:lnTo>
                          <a:pt x="1452" y="473"/>
                        </a:lnTo>
                        <a:lnTo>
                          <a:pt x="1409" y="508"/>
                        </a:lnTo>
                        <a:lnTo>
                          <a:pt x="1369" y="549"/>
                        </a:lnTo>
                        <a:lnTo>
                          <a:pt x="1334" y="594"/>
                        </a:lnTo>
                        <a:lnTo>
                          <a:pt x="1303" y="646"/>
                        </a:lnTo>
                        <a:lnTo>
                          <a:pt x="1275" y="600"/>
                        </a:lnTo>
                        <a:lnTo>
                          <a:pt x="1244" y="557"/>
                        </a:lnTo>
                        <a:lnTo>
                          <a:pt x="1210" y="519"/>
                        </a:lnTo>
                        <a:lnTo>
                          <a:pt x="1172" y="484"/>
                        </a:lnTo>
                        <a:lnTo>
                          <a:pt x="1129" y="454"/>
                        </a:lnTo>
                        <a:lnTo>
                          <a:pt x="1083" y="429"/>
                        </a:lnTo>
                        <a:lnTo>
                          <a:pt x="1033" y="410"/>
                        </a:lnTo>
                        <a:lnTo>
                          <a:pt x="973" y="393"/>
                        </a:lnTo>
                        <a:lnTo>
                          <a:pt x="913" y="384"/>
                        </a:lnTo>
                        <a:lnTo>
                          <a:pt x="852" y="384"/>
                        </a:lnTo>
                        <a:lnTo>
                          <a:pt x="792" y="392"/>
                        </a:lnTo>
                        <a:lnTo>
                          <a:pt x="733" y="407"/>
                        </a:lnTo>
                        <a:lnTo>
                          <a:pt x="676" y="429"/>
                        </a:lnTo>
                        <a:lnTo>
                          <a:pt x="630" y="454"/>
                        </a:lnTo>
                        <a:lnTo>
                          <a:pt x="589" y="482"/>
                        </a:lnTo>
                        <a:lnTo>
                          <a:pt x="553" y="513"/>
                        </a:lnTo>
                        <a:lnTo>
                          <a:pt x="521" y="547"/>
                        </a:lnTo>
                        <a:lnTo>
                          <a:pt x="494" y="584"/>
                        </a:lnTo>
                        <a:lnTo>
                          <a:pt x="470" y="621"/>
                        </a:lnTo>
                        <a:lnTo>
                          <a:pt x="452" y="659"/>
                        </a:lnTo>
                        <a:lnTo>
                          <a:pt x="436" y="697"/>
                        </a:lnTo>
                        <a:lnTo>
                          <a:pt x="424" y="735"/>
                        </a:lnTo>
                        <a:lnTo>
                          <a:pt x="416" y="770"/>
                        </a:lnTo>
                        <a:lnTo>
                          <a:pt x="413" y="805"/>
                        </a:lnTo>
                        <a:lnTo>
                          <a:pt x="413" y="838"/>
                        </a:lnTo>
                        <a:lnTo>
                          <a:pt x="2198" y="838"/>
                        </a:lnTo>
                        <a:lnTo>
                          <a:pt x="2198" y="804"/>
                        </a:lnTo>
                        <a:lnTo>
                          <a:pt x="2193" y="769"/>
                        </a:lnTo>
                        <a:lnTo>
                          <a:pt x="2185" y="731"/>
                        </a:lnTo>
                        <a:lnTo>
                          <a:pt x="2173" y="693"/>
                        </a:lnTo>
                        <a:lnTo>
                          <a:pt x="2158" y="655"/>
                        </a:lnTo>
                        <a:lnTo>
                          <a:pt x="2138" y="617"/>
                        </a:lnTo>
                        <a:lnTo>
                          <a:pt x="2114" y="579"/>
                        </a:lnTo>
                        <a:lnTo>
                          <a:pt x="2086" y="543"/>
                        </a:lnTo>
                        <a:lnTo>
                          <a:pt x="2054" y="509"/>
                        </a:lnTo>
                        <a:lnTo>
                          <a:pt x="2017" y="479"/>
                        </a:lnTo>
                        <a:lnTo>
                          <a:pt x="1976" y="452"/>
                        </a:lnTo>
                        <a:lnTo>
                          <a:pt x="1930" y="427"/>
                        </a:lnTo>
                        <a:lnTo>
                          <a:pt x="1867" y="403"/>
                        </a:lnTo>
                        <a:lnTo>
                          <a:pt x="1804" y="389"/>
                        </a:lnTo>
                        <a:lnTo>
                          <a:pt x="1740" y="384"/>
                        </a:lnTo>
                        <a:close/>
                        <a:moveTo>
                          <a:pt x="1303" y="0"/>
                        </a:moveTo>
                        <a:lnTo>
                          <a:pt x="1403" y="4"/>
                        </a:lnTo>
                        <a:lnTo>
                          <a:pt x="1502" y="16"/>
                        </a:lnTo>
                        <a:lnTo>
                          <a:pt x="1597" y="34"/>
                        </a:lnTo>
                        <a:lnTo>
                          <a:pt x="1690" y="59"/>
                        </a:lnTo>
                        <a:lnTo>
                          <a:pt x="1782" y="90"/>
                        </a:lnTo>
                        <a:lnTo>
                          <a:pt x="1868" y="128"/>
                        </a:lnTo>
                        <a:lnTo>
                          <a:pt x="1952" y="173"/>
                        </a:lnTo>
                        <a:lnTo>
                          <a:pt x="2032" y="223"/>
                        </a:lnTo>
                        <a:lnTo>
                          <a:pt x="2108" y="279"/>
                        </a:lnTo>
                        <a:lnTo>
                          <a:pt x="2180" y="339"/>
                        </a:lnTo>
                        <a:lnTo>
                          <a:pt x="2247" y="405"/>
                        </a:lnTo>
                        <a:lnTo>
                          <a:pt x="2309" y="475"/>
                        </a:lnTo>
                        <a:lnTo>
                          <a:pt x="2367" y="550"/>
                        </a:lnTo>
                        <a:lnTo>
                          <a:pt x="2418" y="629"/>
                        </a:lnTo>
                        <a:lnTo>
                          <a:pt x="2464" y="712"/>
                        </a:lnTo>
                        <a:lnTo>
                          <a:pt x="2504" y="797"/>
                        </a:lnTo>
                        <a:lnTo>
                          <a:pt x="2538" y="888"/>
                        </a:lnTo>
                        <a:lnTo>
                          <a:pt x="2566" y="979"/>
                        </a:lnTo>
                        <a:lnTo>
                          <a:pt x="2586" y="1075"/>
                        </a:lnTo>
                        <a:lnTo>
                          <a:pt x="2600" y="1173"/>
                        </a:lnTo>
                        <a:lnTo>
                          <a:pt x="2605" y="1273"/>
                        </a:lnTo>
                        <a:lnTo>
                          <a:pt x="2604" y="1378"/>
                        </a:lnTo>
                        <a:lnTo>
                          <a:pt x="2593" y="1481"/>
                        </a:lnTo>
                        <a:lnTo>
                          <a:pt x="2576" y="1580"/>
                        </a:lnTo>
                        <a:lnTo>
                          <a:pt x="2552" y="1677"/>
                        </a:lnTo>
                        <a:lnTo>
                          <a:pt x="2520" y="1772"/>
                        </a:lnTo>
                        <a:lnTo>
                          <a:pt x="2481" y="1862"/>
                        </a:lnTo>
                        <a:lnTo>
                          <a:pt x="2435" y="1950"/>
                        </a:lnTo>
                        <a:lnTo>
                          <a:pt x="2384" y="2032"/>
                        </a:lnTo>
                        <a:lnTo>
                          <a:pt x="2326" y="2111"/>
                        </a:lnTo>
                        <a:lnTo>
                          <a:pt x="2264" y="2185"/>
                        </a:lnTo>
                        <a:lnTo>
                          <a:pt x="2195" y="2253"/>
                        </a:lnTo>
                        <a:lnTo>
                          <a:pt x="2123" y="2318"/>
                        </a:lnTo>
                        <a:lnTo>
                          <a:pt x="2046" y="2377"/>
                        </a:lnTo>
                        <a:lnTo>
                          <a:pt x="1964" y="2429"/>
                        </a:lnTo>
                        <a:lnTo>
                          <a:pt x="1877" y="2475"/>
                        </a:lnTo>
                        <a:lnTo>
                          <a:pt x="1788" y="2515"/>
                        </a:lnTo>
                        <a:lnTo>
                          <a:pt x="1695" y="2548"/>
                        </a:lnTo>
                        <a:lnTo>
                          <a:pt x="1600" y="2574"/>
                        </a:lnTo>
                        <a:lnTo>
                          <a:pt x="1502" y="2594"/>
                        </a:lnTo>
                        <a:lnTo>
                          <a:pt x="1401" y="2604"/>
                        </a:lnTo>
                        <a:lnTo>
                          <a:pt x="1297" y="2608"/>
                        </a:lnTo>
                        <a:lnTo>
                          <a:pt x="1195" y="2604"/>
                        </a:lnTo>
                        <a:lnTo>
                          <a:pt x="1096" y="2593"/>
                        </a:lnTo>
                        <a:lnTo>
                          <a:pt x="999" y="2573"/>
                        </a:lnTo>
                        <a:lnTo>
                          <a:pt x="903" y="2545"/>
                        </a:lnTo>
                        <a:lnTo>
                          <a:pt x="812" y="2513"/>
                        </a:lnTo>
                        <a:lnTo>
                          <a:pt x="723" y="2472"/>
                        </a:lnTo>
                        <a:lnTo>
                          <a:pt x="638" y="2426"/>
                        </a:lnTo>
                        <a:lnTo>
                          <a:pt x="558" y="2374"/>
                        </a:lnTo>
                        <a:lnTo>
                          <a:pt x="481" y="2316"/>
                        </a:lnTo>
                        <a:lnTo>
                          <a:pt x="409" y="2252"/>
                        </a:lnTo>
                        <a:lnTo>
                          <a:pt x="341" y="2184"/>
                        </a:lnTo>
                        <a:lnTo>
                          <a:pt x="279" y="2111"/>
                        </a:lnTo>
                        <a:lnTo>
                          <a:pt x="221" y="2032"/>
                        </a:lnTo>
                        <a:lnTo>
                          <a:pt x="170" y="1950"/>
                        </a:lnTo>
                        <a:lnTo>
                          <a:pt x="126" y="1863"/>
                        </a:lnTo>
                        <a:lnTo>
                          <a:pt x="87" y="1774"/>
                        </a:lnTo>
                        <a:lnTo>
                          <a:pt x="55" y="1680"/>
                        </a:lnTo>
                        <a:lnTo>
                          <a:pt x="30" y="1583"/>
                        </a:lnTo>
                        <a:lnTo>
                          <a:pt x="12" y="1484"/>
                        </a:lnTo>
                        <a:lnTo>
                          <a:pt x="3" y="1383"/>
                        </a:lnTo>
                        <a:lnTo>
                          <a:pt x="0" y="1278"/>
                        </a:lnTo>
                        <a:lnTo>
                          <a:pt x="7" y="1177"/>
                        </a:lnTo>
                        <a:lnTo>
                          <a:pt x="20" y="1079"/>
                        </a:lnTo>
                        <a:lnTo>
                          <a:pt x="39" y="983"/>
                        </a:lnTo>
                        <a:lnTo>
                          <a:pt x="67" y="890"/>
                        </a:lnTo>
                        <a:lnTo>
                          <a:pt x="101" y="801"/>
                        </a:lnTo>
                        <a:lnTo>
                          <a:pt x="140" y="715"/>
                        </a:lnTo>
                        <a:lnTo>
                          <a:pt x="186" y="631"/>
                        </a:lnTo>
                        <a:lnTo>
                          <a:pt x="238" y="553"/>
                        </a:lnTo>
                        <a:lnTo>
                          <a:pt x="295" y="477"/>
                        </a:lnTo>
                        <a:lnTo>
                          <a:pt x="358" y="406"/>
                        </a:lnTo>
                        <a:lnTo>
                          <a:pt x="424" y="340"/>
                        </a:lnTo>
                        <a:lnTo>
                          <a:pt x="496" y="279"/>
                        </a:lnTo>
                        <a:lnTo>
                          <a:pt x="572" y="224"/>
                        </a:lnTo>
                        <a:lnTo>
                          <a:pt x="653" y="173"/>
                        </a:lnTo>
                        <a:lnTo>
                          <a:pt x="737" y="130"/>
                        </a:lnTo>
                        <a:lnTo>
                          <a:pt x="824" y="90"/>
                        </a:lnTo>
                        <a:lnTo>
                          <a:pt x="915" y="59"/>
                        </a:lnTo>
                        <a:lnTo>
                          <a:pt x="1008" y="34"/>
                        </a:lnTo>
                        <a:lnTo>
                          <a:pt x="1104" y="16"/>
                        </a:lnTo>
                        <a:lnTo>
                          <a:pt x="1203" y="4"/>
                        </a:lnTo>
                        <a:lnTo>
                          <a:pt x="1303"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57" name="Freeform 8"/>
                  <p:cNvSpPr>
                    <a:spLocks/>
                  </p:cNvSpPr>
                  <p:nvPr/>
                </p:nvSpPr>
                <p:spPr bwMode="auto">
                  <a:xfrm>
                    <a:off x="7259174" y="5389047"/>
                    <a:ext cx="56549" cy="91303"/>
                  </a:xfrm>
                  <a:custGeom>
                    <a:avLst/>
                    <a:gdLst>
                      <a:gd name="T0" fmla="*/ 292 w 461"/>
                      <a:gd name="T1" fmla="*/ 0 h 738"/>
                      <a:gd name="T2" fmla="*/ 365 w 461"/>
                      <a:gd name="T3" fmla="*/ 12 h 738"/>
                      <a:gd name="T4" fmla="*/ 419 w 461"/>
                      <a:gd name="T5" fmla="*/ 25 h 738"/>
                      <a:gd name="T6" fmla="*/ 406 w 461"/>
                      <a:gd name="T7" fmla="*/ 139 h 738"/>
                      <a:gd name="T8" fmla="*/ 298 w 461"/>
                      <a:gd name="T9" fmla="*/ 116 h 738"/>
                      <a:gd name="T10" fmla="*/ 232 w 461"/>
                      <a:gd name="T11" fmla="*/ 116 h 738"/>
                      <a:gd name="T12" fmla="*/ 182 w 461"/>
                      <a:gd name="T13" fmla="*/ 137 h 738"/>
                      <a:gd name="T14" fmla="*/ 157 w 461"/>
                      <a:gd name="T15" fmla="*/ 169 h 738"/>
                      <a:gd name="T16" fmla="*/ 148 w 461"/>
                      <a:gd name="T17" fmla="*/ 210 h 738"/>
                      <a:gd name="T18" fmla="*/ 158 w 461"/>
                      <a:gd name="T19" fmla="*/ 245 h 738"/>
                      <a:gd name="T20" fmla="*/ 179 w 461"/>
                      <a:gd name="T21" fmla="*/ 268 h 738"/>
                      <a:gd name="T22" fmla="*/ 237 w 461"/>
                      <a:gd name="T23" fmla="*/ 296 h 738"/>
                      <a:gd name="T24" fmla="*/ 319 w 461"/>
                      <a:gd name="T25" fmla="*/ 330 h 738"/>
                      <a:gd name="T26" fmla="*/ 391 w 461"/>
                      <a:gd name="T27" fmla="*/ 371 h 738"/>
                      <a:gd name="T28" fmla="*/ 437 w 461"/>
                      <a:gd name="T29" fmla="*/ 425 h 738"/>
                      <a:gd name="T30" fmla="*/ 458 w 461"/>
                      <a:gd name="T31" fmla="*/ 489 h 738"/>
                      <a:gd name="T32" fmla="*/ 458 w 461"/>
                      <a:gd name="T33" fmla="*/ 557 h 738"/>
                      <a:gd name="T34" fmla="*/ 442 w 461"/>
                      <a:gd name="T35" fmla="*/ 615 h 738"/>
                      <a:gd name="T36" fmla="*/ 408 w 461"/>
                      <a:gd name="T37" fmla="*/ 666 h 738"/>
                      <a:gd name="T38" fmla="*/ 356 w 461"/>
                      <a:gd name="T39" fmla="*/ 704 h 738"/>
                      <a:gd name="T40" fmla="*/ 298 w 461"/>
                      <a:gd name="T41" fmla="*/ 726 h 738"/>
                      <a:gd name="T42" fmla="*/ 204 w 461"/>
                      <a:gd name="T43" fmla="*/ 738 h 738"/>
                      <a:gd name="T44" fmla="*/ 81 w 461"/>
                      <a:gd name="T45" fmla="*/ 727 h 738"/>
                      <a:gd name="T46" fmla="*/ 18 w 461"/>
                      <a:gd name="T47" fmla="*/ 711 h 738"/>
                      <a:gd name="T48" fmla="*/ 14 w 461"/>
                      <a:gd name="T49" fmla="*/ 707 h 738"/>
                      <a:gd name="T50" fmla="*/ 12 w 461"/>
                      <a:gd name="T51" fmla="*/ 704 h 738"/>
                      <a:gd name="T52" fmla="*/ 55 w 461"/>
                      <a:gd name="T53" fmla="*/ 596 h 738"/>
                      <a:gd name="T54" fmla="*/ 120 w 461"/>
                      <a:gd name="T55" fmla="*/ 618 h 738"/>
                      <a:gd name="T56" fmla="*/ 194 w 461"/>
                      <a:gd name="T57" fmla="*/ 625 h 738"/>
                      <a:gd name="T58" fmla="*/ 253 w 461"/>
                      <a:gd name="T59" fmla="*/ 611 h 738"/>
                      <a:gd name="T60" fmla="*/ 292 w 461"/>
                      <a:gd name="T61" fmla="*/ 584 h 738"/>
                      <a:gd name="T62" fmla="*/ 311 w 461"/>
                      <a:gd name="T63" fmla="*/ 546 h 738"/>
                      <a:gd name="T64" fmla="*/ 306 w 461"/>
                      <a:gd name="T65" fmla="*/ 506 h 738"/>
                      <a:gd name="T66" fmla="*/ 279 w 461"/>
                      <a:gd name="T67" fmla="*/ 472 h 738"/>
                      <a:gd name="T68" fmla="*/ 222 w 461"/>
                      <a:gd name="T69" fmla="*/ 442 h 738"/>
                      <a:gd name="T70" fmla="*/ 162 w 461"/>
                      <a:gd name="T71" fmla="*/ 414 h 738"/>
                      <a:gd name="T72" fmla="*/ 97 w 461"/>
                      <a:gd name="T73" fmla="*/ 384 h 738"/>
                      <a:gd name="T74" fmla="*/ 46 w 461"/>
                      <a:gd name="T75" fmla="*/ 345 h 738"/>
                      <a:gd name="T76" fmla="*/ 13 w 461"/>
                      <a:gd name="T77" fmla="*/ 295 h 738"/>
                      <a:gd name="T78" fmla="*/ 0 w 461"/>
                      <a:gd name="T79" fmla="*/ 235 h 738"/>
                      <a:gd name="T80" fmla="*/ 5 w 461"/>
                      <a:gd name="T81" fmla="*/ 165 h 738"/>
                      <a:gd name="T82" fmla="*/ 27 w 461"/>
                      <a:gd name="T83" fmla="*/ 105 h 738"/>
                      <a:gd name="T84" fmla="*/ 65 w 461"/>
                      <a:gd name="T85" fmla="*/ 59 h 738"/>
                      <a:gd name="T86" fmla="*/ 118 w 461"/>
                      <a:gd name="T87" fmla="*/ 27 h 738"/>
                      <a:gd name="T88" fmla="*/ 181 w 461"/>
                      <a:gd name="T89" fmla="*/ 7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1" h="738">
                        <a:moveTo>
                          <a:pt x="215" y="0"/>
                        </a:moveTo>
                        <a:lnTo>
                          <a:pt x="292" y="0"/>
                        </a:lnTo>
                        <a:lnTo>
                          <a:pt x="328" y="6"/>
                        </a:lnTo>
                        <a:lnTo>
                          <a:pt x="365" y="12"/>
                        </a:lnTo>
                        <a:lnTo>
                          <a:pt x="391" y="19"/>
                        </a:lnTo>
                        <a:lnTo>
                          <a:pt x="419" y="25"/>
                        </a:lnTo>
                        <a:lnTo>
                          <a:pt x="412" y="84"/>
                        </a:lnTo>
                        <a:lnTo>
                          <a:pt x="406" y="139"/>
                        </a:lnTo>
                        <a:lnTo>
                          <a:pt x="352" y="126"/>
                        </a:lnTo>
                        <a:lnTo>
                          <a:pt x="298" y="116"/>
                        </a:lnTo>
                        <a:lnTo>
                          <a:pt x="264" y="113"/>
                        </a:lnTo>
                        <a:lnTo>
                          <a:pt x="232" y="116"/>
                        </a:lnTo>
                        <a:lnTo>
                          <a:pt x="200" y="126"/>
                        </a:lnTo>
                        <a:lnTo>
                          <a:pt x="182" y="137"/>
                        </a:lnTo>
                        <a:lnTo>
                          <a:pt x="167" y="152"/>
                        </a:lnTo>
                        <a:lnTo>
                          <a:pt x="157" y="169"/>
                        </a:lnTo>
                        <a:lnTo>
                          <a:pt x="150" y="189"/>
                        </a:lnTo>
                        <a:lnTo>
                          <a:pt x="148" y="210"/>
                        </a:lnTo>
                        <a:lnTo>
                          <a:pt x="152" y="231"/>
                        </a:lnTo>
                        <a:lnTo>
                          <a:pt x="158" y="245"/>
                        </a:lnTo>
                        <a:lnTo>
                          <a:pt x="167" y="257"/>
                        </a:lnTo>
                        <a:lnTo>
                          <a:pt x="179" y="268"/>
                        </a:lnTo>
                        <a:lnTo>
                          <a:pt x="192" y="275"/>
                        </a:lnTo>
                        <a:lnTo>
                          <a:pt x="237" y="296"/>
                        </a:lnTo>
                        <a:lnTo>
                          <a:pt x="281" y="315"/>
                        </a:lnTo>
                        <a:lnTo>
                          <a:pt x="319" y="330"/>
                        </a:lnTo>
                        <a:lnTo>
                          <a:pt x="356" y="349"/>
                        </a:lnTo>
                        <a:lnTo>
                          <a:pt x="391" y="371"/>
                        </a:lnTo>
                        <a:lnTo>
                          <a:pt x="417" y="397"/>
                        </a:lnTo>
                        <a:lnTo>
                          <a:pt x="437" y="425"/>
                        </a:lnTo>
                        <a:lnTo>
                          <a:pt x="450" y="456"/>
                        </a:lnTo>
                        <a:lnTo>
                          <a:pt x="458" y="489"/>
                        </a:lnTo>
                        <a:lnTo>
                          <a:pt x="461" y="525"/>
                        </a:lnTo>
                        <a:lnTo>
                          <a:pt x="458" y="557"/>
                        </a:lnTo>
                        <a:lnTo>
                          <a:pt x="453" y="586"/>
                        </a:lnTo>
                        <a:lnTo>
                          <a:pt x="442" y="615"/>
                        </a:lnTo>
                        <a:lnTo>
                          <a:pt x="428" y="641"/>
                        </a:lnTo>
                        <a:lnTo>
                          <a:pt x="408" y="666"/>
                        </a:lnTo>
                        <a:lnTo>
                          <a:pt x="383" y="687"/>
                        </a:lnTo>
                        <a:lnTo>
                          <a:pt x="356" y="704"/>
                        </a:lnTo>
                        <a:lnTo>
                          <a:pt x="328" y="717"/>
                        </a:lnTo>
                        <a:lnTo>
                          <a:pt x="298" y="726"/>
                        </a:lnTo>
                        <a:lnTo>
                          <a:pt x="266" y="732"/>
                        </a:lnTo>
                        <a:lnTo>
                          <a:pt x="204" y="738"/>
                        </a:lnTo>
                        <a:lnTo>
                          <a:pt x="143" y="735"/>
                        </a:lnTo>
                        <a:lnTo>
                          <a:pt x="81" y="727"/>
                        </a:lnTo>
                        <a:lnTo>
                          <a:pt x="19" y="711"/>
                        </a:lnTo>
                        <a:lnTo>
                          <a:pt x="18" y="711"/>
                        </a:lnTo>
                        <a:lnTo>
                          <a:pt x="16" y="709"/>
                        </a:lnTo>
                        <a:lnTo>
                          <a:pt x="14" y="707"/>
                        </a:lnTo>
                        <a:lnTo>
                          <a:pt x="13" y="705"/>
                        </a:lnTo>
                        <a:lnTo>
                          <a:pt x="12" y="704"/>
                        </a:lnTo>
                        <a:lnTo>
                          <a:pt x="23" y="583"/>
                        </a:lnTo>
                        <a:lnTo>
                          <a:pt x="55" y="596"/>
                        </a:lnTo>
                        <a:lnTo>
                          <a:pt x="85" y="608"/>
                        </a:lnTo>
                        <a:lnTo>
                          <a:pt x="120" y="618"/>
                        </a:lnTo>
                        <a:lnTo>
                          <a:pt x="157" y="624"/>
                        </a:lnTo>
                        <a:lnTo>
                          <a:pt x="194" y="625"/>
                        </a:lnTo>
                        <a:lnTo>
                          <a:pt x="230" y="618"/>
                        </a:lnTo>
                        <a:lnTo>
                          <a:pt x="253" y="611"/>
                        </a:lnTo>
                        <a:lnTo>
                          <a:pt x="275" y="599"/>
                        </a:lnTo>
                        <a:lnTo>
                          <a:pt x="292" y="584"/>
                        </a:lnTo>
                        <a:lnTo>
                          <a:pt x="305" y="566"/>
                        </a:lnTo>
                        <a:lnTo>
                          <a:pt x="311" y="546"/>
                        </a:lnTo>
                        <a:lnTo>
                          <a:pt x="311" y="525"/>
                        </a:lnTo>
                        <a:lnTo>
                          <a:pt x="306" y="506"/>
                        </a:lnTo>
                        <a:lnTo>
                          <a:pt x="296" y="488"/>
                        </a:lnTo>
                        <a:lnTo>
                          <a:pt x="279" y="472"/>
                        </a:lnTo>
                        <a:lnTo>
                          <a:pt x="251" y="456"/>
                        </a:lnTo>
                        <a:lnTo>
                          <a:pt x="222" y="442"/>
                        </a:lnTo>
                        <a:lnTo>
                          <a:pt x="195" y="429"/>
                        </a:lnTo>
                        <a:lnTo>
                          <a:pt x="162" y="414"/>
                        </a:lnTo>
                        <a:lnTo>
                          <a:pt x="128" y="400"/>
                        </a:lnTo>
                        <a:lnTo>
                          <a:pt x="97" y="384"/>
                        </a:lnTo>
                        <a:lnTo>
                          <a:pt x="68" y="366"/>
                        </a:lnTo>
                        <a:lnTo>
                          <a:pt x="46" y="345"/>
                        </a:lnTo>
                        <a:lnTo>
                          <a:pt x="27" y="321"/>
                        </a:lnTo>
                        <a:lnTo>
                          <a:pt x="13" y="295"/>
                        </a:lnTo>
                        <a:lnTo>
                          <a:pt x="5" y="266"/>
                        </a:lnTo>
                        <a:lnTo>
                          <a:pt x="0" y="235"/>
                        </a:lnTo>
                        <a:lnTo>
                          <a:pt x="0" y="202"/>
                        </a:lnTo>
                        <a:lnTo>
                          <a:pt x="5" y="165"/>
                        </a:lnTo>
                        <a:lnTo>
                          <a:pt x="14" y="134"/>
                        </a:lnTo>
                        <a:lnTo>
                          <a:pt x="27" y="105"/>
                        </a:lnTo>
                        <a:lnTo>
                          <a:pt x="44" y="80"/>
                        </a:lnTo>
                        <a:lnTo>
                          <a:pt x="65" y="59"/>
                        </a:lnTo>
                        <a:lnTo>
                          <a:pt x="90" y="41"/>
                        </a:lnTo>
                        <a:lnTo>
                          <a:pt x="118" y="27"/>
                        </a:lnTo>
                        <a:lnTo>
                          <a:pt x="148" y="15"/>
                        </a:lnTo>
                        <a:lnTo>
                          <a:pt x="181" y="7"/>
                        </a:lnTo>
                        <a:lnTo>
                          <a:pt x="215"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58" name="Freeform 10"/>
                  <p:cNvSpPr>
                    <a:spLocks noEditPoints="1"/>
                  </p:cNvSpPr>
                  <p:nvPr/>
                </p:nvSpPr>
                <p:spPr bwMode="auto">
                  <a:xfrm>
                    <a:off x="7187874" y="5390779"/>
                    <a:ext cx="61220" cy="88086"/>
                  </a:xfrm>
                  <a:custGeom>
                    <a:avLst/>
                    <a:gdLst>
                      <a:gd name="T0" fmla="*/ 144 w 499"/>
                      <a:gd name="T1" fmla="*/ 600 h 713"/>
                      <a:gd name="T2" fmla="*/ 216 w 499"/>
                      <a:gd name="T3" fmla="*/ 600 h 713"/>
                      <a:gd name="T4" fmla="*/ 294 w 499"/>
                      <a:gd name="T5" fmla="*/ 587 h 713"/>
                      <a:gd name="T6" fmla="*/ 332 w 499"/>
                      <a:gd name="T7" fmla="*/ 565 h 713"/>
                      <a:gd name="T8" fmla="*/ 355 w 499"/>
                      <a:gd name="T9" fmla="*/ 523 h 713"/>
                      <a:gd name="T10" fmla="*/ 356 w 499"/>
                      <a:gd name="T11" fmla="*/ 477 h 713"/>
                      <a:gd name="T12" fmla="*/ 338 w 499"/>
                      <a:gd name="T13" fmla="*/ 437 h 713"/>
                      <a:gd name="T14" fmla="*/ 301 w 499"/>
                      <a:gd name="T15" fmla="*/ 409 h 713"/>
                      <a:gd name="T16" fmla="*/ 234 w 499"/>
                      <a:gd name="T17" fmla="*/ 396 h 713"/>
                      <a:gd name="T18" fmla="*/ 144 w 499"/>
                      <a:gd name="T19" fmla="*/ 391 h 713"/>
                      <a:gd name="T20" fmla="*/ 148 w 499"/>
                      <a:gd name="T21" fmla="*/ 113 h 713"/>
                      <a:gd name="T22" fmla="*/ 145 w 499"/>
                      <a:gd name="T23" fmla="*/ 117 h 713"/>
                      <a:gd name="T24" fmla="*/ 143 w 499"/>
                      <a:gd name="T25" fmla="*/ 121 h 713"/>
                      <a:gd name="T26" fmla="*/ 143 w 499"/>
                      <a:gd name="T27" fmla="*/ 287 h 713"/>
                      <a:gd name="T28" fmla="*/ 190 w 499"/>
                      <a:gd name="T29" fmla="*/ 287 h 713"/>
                      <a:gd name="T30" fmla="*/ 250 w 499"/>
                      <a:gd name="T31" fmla="*/ 282 h 713"/>
                      <a:gd name="T32" fmla="*/ 300 w 499"/>
                      <a:gd name="T33" fmla="*/ 268 h 713"/>
                      <a:gd name="T34" fmla="*/ 327 w 499"/>
                      <a:gd name="T35" fmla="*/ 237 h 713"/>
                      <a:gd name="T36" fmla="*/ 335 w 499"/>
                      <a:gd name="T37" fmla="*/ 194 h 713"/>
                      <a:gd name="T38" fmla="*/ 323 w 499"/>
                      <a:gd name="T39" fmla="*/ 152 h 713"/>
                      <a:gd name="T40" fmla="*/ 293 w 499"/>
                      <a:gd name="T41" fmla="*/ 126 h 713"/>
                      <a:gd name="T42" fmla="*/ 232 w 499"/>
                      <a:gd name="T43" fmla="*/ 116 h 713"/>
                      <a:gd name="T44" fmla="*/ 150 w 499"/>
                      <a:gd name="T45" fmla="*/ 112 h 713"/>
                      <a:gd name="T46" fmla="*/ 150 w 499"/>
                      <a:gd name="T47" fmla="*/ 0 h 713"/>
                      <a:gd name="T48" fmla="*/ 318 w 499"/>
                      <a:gd name="T49" fmla="*/ 4 h 713"/>
                      <a:gd name="T50" fmla="*/ 380 w 499"/>
                      <a:gd name="T51" fmla="*/ 23 h 713"/>
                      <a:gd name="T52" fmla="*/ 435 w 499"/>
                      <a:gd name="T53" fmla="*/ 61 h 713"/>
                      <a:gd name="T54" fmla="*/ 467 w 499"/>
                      <a:gd name="T55" fmla="*/ 112 h 713"/>
                      <a:gd name="T56" fmla="*/ 478 w 499"/>
                      <a:gd name="T57" fmla="*/ 172 h 713"/>
                      <a:gd name="T58" fmla="*/ 470 w 499"/>
                      <a:gd name="T59" fmla="*/ 234 h 713"/>
                      <a:gd name="T60" fmla="*/ 445 w 499"/>
                      <a:gd name="T61" fmla="*/ 282 h 713"/>
                      <a:gd name="T62" fmla="*/ 406 w 499"/>
                      <a:gd name="T63" fmla="*/ 316 h 713"/>
                      <a:gd name="T64" fmla="*/ 352 w 499"/>
                      <a:gd name="T65" fmla="*/ 338 h 713"/>
                      <a:gd name="T66" fmla="*/ 340 w 499"/>
                      <a:gd name="T67" fmla="*/ 341 h 713"/>
                      <a:gd name="T68" fmla="*/ 339 w 499"/>
                      <a:gd name="T69" fmla="*/ 342 h 713"/>
                      <a:gd name="T70" fmla="*/ 339 w 499"/>
                      <a:gd name="T71" fmla="*/ 342 h 713"/>
                      <a:gd name="T72" fmla="*/ 340 w 499"/>
                      <a:gd name="T73" fmla="*/ 342 h 713"/>
                      <a:gd name="T74" fmla="*/ 365 w 499"/>
                      <a:gd name="T75" fmla="*/ 349 h 713"/>
                      <a:gd name="T76" fmla="*/ 416 w 499"/>
                      <a:gd name="T77" fmla="*/ 368 h 713"/>
                      <a:gd name="T78" fmla="*/ 466 w 499"/>
                      <a:gd name="T79" fmla="*/ 409 h 713"/>
                      <a:gd name="T80" fmla="*/ 493 w 499"/>
                      <a:gd name="T81" fmla="*/ 464 h 713"/>
                      <a:gd name="T82" fmla="*/ 499 w 499"/>
                      <a:gd name="T83" fmla="*/ 531 h 713"/>
                      <a:gd name="T84" fmla="*/ 483 w 499"/>
                      <a:gd name="T85" fmla="*/ 594 h 713"/>
                      <a:gd name="T86" fmla="*/ 453 w 499"/>
                      <a:gd name="T87" fmla="*/ 642 h 713"/>
                      <a:gd name="T88" fmla="*/ 408 w 499"/>
                      <a:gd name="T89" fmla="*/ 676 h 713"/>
                      <a:gd name="T90" fmla="*/ 355 w 499"/>
                      <a:gd name="T91" fmla="*/ 698 h 713"/>
                      <a:gd name="T92" fmla="*/ 280 w 499"/>
                      <a:gd name="T93" fmla="*/ 710 h 713"/>
                      <a:gd name="T94" fmla="*/ 126 w 499"/>
                      <a:gd name="T95" fmla="*/ 713 h 713"/>
                      <a:gd name="T96" fmla="*/ 10 w 499"/>
                      <a:gd name="T97" fmla="*/ 712 h 713"/>
                      <a:gd name="T98" fmla="*/ 3 w 499"/>
                      <a:gd name="T99" fmla="*/ 710 h 713"/>
                      <a:gd name="T100" fmla="*/ 0 w 499"/>
                      <a:gd name="T101" fmla="*/ 702 h 713"/>
                      <a:gd name="T102" fmla="*/ 0 w 499"/>
                      <a:gd name="T103" fmla="*/ 16 h 713"/>
                      <a:gd name="T104" fmla="*/ 0 w 499"/>
                      <a:gd name="T105" fmla="*/ 7 h 713"/>
                      <a:gd name="T106" fmla="*/ 5 w 499"/>
                      <a:gd name="T107" fmla="*/ 2 h 713"/>
                      <a:gd name="T108" fmla="*/ 16 w 499"/>
                      <a:gd name="T109"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9" h="713">
                        <a:moveTo>
                          <a:pt x="144" y="391"/>
                        </a:moveTo>
                        <a:lnTo>
                          <a:pt x="144" y="600"/>
                        </a:lnTo>
                        <a:lnTo>
                          <a:pt x="181" y="602"/>
                        </a:lnTo>
                        <a:lnTo>
                          <a:pt x="216" y="600"/>
                        </a:lnTo>
                        <a:lnTo>
                          <a:pt x="255" y="595"/>
                        </a:lnTo>
                        <a:lnTo>
                          <a:pt x="294" y="587"/>
                        </a:lnTo>
                        <a:lnTo>
                          <a:pt x="315" y="578"/>
                        </a:lnTo>
                        <a:lnTo>
                          <a:pt x="332" y="565"/>
                        </a:lnTo>
                        <a:lnTo>
                          <a:pt x="346" y="545"/>
                        </a:lnTo>
                        <a:lnTo>
                          <a:pt x="355" y="523"/>
                        </a:lnTo>
                        <a:lnTo>
                          <a:pt x="359" y="499"/>
                        </a:lnTo>
                        <a:lnTo>
                          <a:pt x="356" y="477"/>
                        </a:lnTo>
                        <a:lnTo>
                          <a:pt x="349" y="456"/>
                        </a:lnTo>
                        <a:lnTo>
                          <a:pt x="338" y="437"/>
                        </a:lnTo>
                        <a:lnTo>
                          <a:pt x="321" y="421"/>
                        </a:lnTo>
                        <a:lnTo>
                          <a:pt x="301" y="409"/>
                        </a:lnTo>
                        <a:lnTo>
                          <a:pt x="277" y="401"/>
                        </a:lnTo>
                        <a:lnTo>
                          <a:pt x="234" y="396"/>
                        </a:lnTo>
                        <a:lnTo>
                          <a:pt x="190" y="393"/>
                        </a:lnTo>
                        <a:lnTo>
                          <a:pt x="144" y="391"/>
                        </a:lnTo>
                        <a:close/>
                        <a:moveTo>
                          <a:pt x="150" y="112"/>
                        </a:moveTo>
                        <a:lnTo>
                          <a:pt x="148" y="113"/>
                        </a:lnTo>
                        <a:lnTo>
                          <a:pt x="147" y="114"/>
                        </a:lnTo>
                        <a:lnTo>
                          <a:pt x="145" y="117"/>
                        </a:lnTo>
                        <a:lnTo>
                          <a:pt x="144" y="118"/>
                        </a:lnTo>
                        <a:lnTo>
                          <a:pt x="143" y="121"/>
                        </a:lnTo>
                        <a:lnTo>
                          <a:pt x="143" y="203"/>
                        </a:lnTo>
                        <a:lnTo>
                          <a:pt x="143" y="287"/>
                        </a:lnTo>
                        <a:lnTo>
                          <a:pt x="167" y="289"/>
                        </a:lnTo>
                        <a:lnTo>
                          <a:pt x="190" y="287"/>
                        </a:lnTo>
                        <a:lnTo>
                          <a:pt x="220" y="285"/>
                        </a:lnTo>
                        <a:lnTo>
                          <a:pt x="250" y="282"/>
                        </a:lnTo>
                        <a:lnTo>
                          <a:pt x="279" y="275"/>
                        </a:lnTo>
                        <a:lnTo>
                          <a:pt x="300" y="268"/>
                        </a:lnTo>
                        <a:lnTo>
                          <a:pt x="317" y="255"/>
                        </a:lnTo>
                        <a:lnTo>
                          <a:pt x="327" y="237"/>
                        </a:lnTo>
                        <a:lnTo>
                          <a:pt x="334" y="217"/>
                        </a:lnTo>
                        <a:lnTo>
                          <a:pt x="335" y="194"/>
                        </a:lnTo>
                        <a:lnTo>
                          <a:pt x="331" y="172"/>
                        </a:lnTo>
                        <a:lnTo>
                          <a:pt x="323" y="152"/>
                        </a:lnTo>
                        <a:lnTo>
                          <a:pt x="311" y="138"/>
                        </a:lnTo>
                        <a:lnTo>
                          <a:pt x="293" y="126"/>
                        </a:lnTo>
                        <a:lnTo>
                          <a:pt x="272" y="120"/>
                        </a:lnTo>
                        <a:lnTo>
                          <a:pt x="232" y="116"/>
                        </a:lnTo>
                        <a:lnTo>
                          <a:pt x="191" y="114"/>
                        </a:lnTo>
                        <a:lnTo>
                          <a:pt x="150" y="112"/>
                        </a:lnTo>
                        <a:close/>
                        <a:moveTo>
                          <a:pt x="16" y="0"/>
                        </a:moveTo>
                        <a:lnTo>
                          <a:pt x="150" y="0"/>
                        </a:lnTo>
                        <a:lnTo>
                          <a:pt x="285" y="2"/>
                        </a:lnTo>
                        <a:lnTo>
                          <a:pt x="318" y="4"/>
                        </a:lnTo>
                        <a:lnTo>
                          <a:pt x="349" y="11"/>
                        </a:lnTo>
                        <a:lnTo>
                          <a:pt x="380" y="23"/>
                        </a:lnTo>
                        <a:lnTo>
                          <a:pt x="408" y="40"/>
                        </a:lnTo>
                        <a:lnTo>
                          <a:pt x="435" y="61"/>
                        </a:lnTo>
                        <a:lnTo>
                          <a:pt x="454" y="86"/>
                        </a:lnTo>
                        <a:lnTo>
                          <a:pt x="467" y="112"/>
                        </a:lnTo>
                        <a:lnTo>
                          <a:pt x="475" y="141"/>
                        </a:lnTo>
                        <a:lnTo>
                          <a:pt x="478" y="172"/>
                        </a:lnTo>
                        <a:lnTo>
                          <a:pt x="476" y="205"/>
                        </a:lnTo>
                        <a:lnTo>
                          <a:pt x="470" y="234"/>
                        </a:lnTo>
                        <a:lnTo>
                          <a:pt x="459" y="260"/>
                        </a:lnTo>
                        <a:lnTo>
                          <a:pt x="445" y="282"/>
                        </a:lnTo>
                        <a:lnTo>
                          <a:pt x="427" y="300"/>
                        </a:lnTo>
                        <a:lnTo>
                          <a:pt x="406" y="316"/>
                        </a:lnTo>
                        <a:lnTo>
                          <a:pt x="381" y="329"/>
                        </a:lnTo>
                        <a:lnTo>
                          <a:pt x="352" y="338"/>
                        </a:lnTo>
                        <a:lnTo>
                          <a:pt x="342" y="341"/>
                        </a:lnTo>
                        <a:lnTo>
                          <a:pt x="340" y="341"/>
                        </a:lnTo>
                        <a:lnTo>
                          <a:pt x="340" y="341"/>
                        </a:lnTo>
                        <a:lnTo>
                          <a:pt x="339" y="342"/>
                        </a:lnTo>
                        <a:lnTo>
                          <a:pt x="339" y="342"/>
                        </a:lnTo>
                        <a:lnTo>
                          <a:pt x="339" y="342"/>
                        </a:lnTo>
                        <a:lnTo>
                          <a:pt x="339" y="342"/>
                        </a:lnTo>
                        <a:lnTo>
                          <a:pt x="340" y="342"/>
                        </a:lnTo>
                        <a:lnTo>
                          <a:pt x="342" y="341"/>
                        </a:lnTo>
                        <a:lnTo>
                          <a:pt x="365" y="349"/>
                        </a:lnTo>
                        <a:lnTo>
                          <a:pt x="391" y="357"/>
                        </a:lnTo>
                        <a:lnTo>
                          <a:pt x="416" y="368"/>
                        </a:lnTo>
                        <a:lnTo>
                          <a:pt x="444" y="385"/>
                        </a:lnTo>
                        <a:lnTo>
                          <a:pt x="466" y="409"/>
                        </a:lnTo>
                        <a:lnTo>
                          <a:pt x="483" y="435"/>
                        </a:lnTo>
                        <a:lnTo>
                          <a:pt x="493" y="464"/>
                        </a:lnTo>
                        <a:lnTo>
                          <a:pt x="499" y="497"/>
                        </a:lnTo>
                        <a:lnTo>
                          <a:pt x="499" y="531"/>
                        </a:lnTo>
                        <a:lnTo>
                          <a:pt x="493" y="564"/>
                        </a:lnTo>
                        <a:lnTo>
                          <a:pt x="483" y="594"/>
                        </a:lnTo>
                        <a:lnTo>
                          <a:pt x="470" y="619"/>
                        </a:lnTo>
                        <a:lnTo>
                          <a:pt x="453" y="642"/>
                        </a:lnTo>
                        <a:lnTo>
                          <a:pt x="432" y="660"/>
                        </a:lnTo>
                        <a:lnTo>
                          <a:pt x="408" y="676"/>
                        </a:lnTo>
                        <a:lnTo>
                          <a:pt x="383" y="688"/>
                        </a:lnTo>
                        <a:lnTo>
                          <a:pt x="355" y="698"/>
                        </a:lnTo>
                        <a:lnTo>
                          <a:pt x="325" y="705"/>
                        </a:lnTo>
                        <a:lnTo>
                          <a:pt x="280" y="710"/>
                        </a:lnTo>
                        <a:lnTo>
                          <a:pt x="236" y="712"/>
                        </a:lnTo>
                        <a:lnTo>
                          <a:pt x="126" y="713"/>
                        </a:lnTo>
                        <a:lnTo>
                          <a:pt x="14" y="713"/>
                        </a:lnTo>
                        <a:lnTo>
                          <a:pt x="10" y="712"/>
                        </a:lnTo>
                        <a:lnTo>
                          <a:pt x="5" y="712"/>
                        </a:lnTo>
                        <a:lnTo>
                          <a:pt x="3" y="710"/>
                        </a:lnTo>
                        <a:lnTo>
                          <a:pt x="1" y="706"/>
                        </a:lnTo>
                        <a:lnTo>
                          <a:pt x="0" y="702"/>
                        </a:lnTo>
                        <a:lnTo>
                          <a:pt x="0" y="697"/>
                        </a:lnTo>
                        <a:lnTo>
                          <a:pt x="0" y="16"/>
                        </a:lnTo>
                        <a:lnTo>
                          <a:pt x="0" y="11"/>
                        </a:lnTo>
                        <a:lnTo>
                          <a:pt x="0" y="7"/>
                        </a:lnTo>
                        <a:lnTo>
                          <a:pt x="3" y="3"/>
                        </a:lnTo>
                        <a:lnTo>
                          <a:pt x="5" y="2"/>
                        </a:lnTo>
                        <a:lnTo>
                          <a:pt x="9" y="0"/>
                        </a:lnTo>
                        <a:lnTo>
                          <a:pt x="16"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59" name="Rectangle 11"/>
                  <p:cNvSpPr>
                    <a:spLocks noChangeArrowheads="1"/>
                  </p:cNvSpPr>
                  <p:nvPr/>
                </p:nvSpPr>
                <p:spPr bwMode="auto">
                  <a:xfrm>
                    <a:off x="7328509" y="5390778"/>
                    <a:ext cx="17210" cy="87839"/>
                  </a:xfrm>
                  <a:prstGeom prst="rect">
                    <a:avLst/>
                  </a:pr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60" name="Freeform 12"/>
                  <p:cNvSpPr>
                    <a:spLocks/>
                  </p:cNvSpPr>
                  <p:nvPr/>
                </p:nvSpPr>
                <p:spPr bwMode="auto">
                  <a:xfrm>
                    <a:off x="7462012" y="5418986"/>
                    <a:ext cx="20898" cy="20784"/>
                  </a:xfrm>
                  <a:custGeom>
                    <a:avLst/>
                    <a:gdLst>
                      <a:gd name="T0" fmla="*/ 13 w 168"/>
                      <a:gd name="T1" fmla="*/ 0 h 167"/>
                      <a:gd name="T2" fmla="*/ 21 w 168"/>
                      <a:gd name="T3" fmla="*/ 1 h 167"/>
                      <a:gd name="T4" fmla="*/ 26 w 168"/>
                      <a:gd name="T5" fmla="*/ 6 h 167"/>
                      <a:gd name="T6" fmla="*/ 31 w 168"/>
                      <a:gd name="T7" fmla="*/ 18 h 167"/>
                      <a:gd name="T8" fmla="*/ 57 w 168"/>
                      <a:gd name="T9" fmla="*/ 82 h 167"/>
                      <a:gd name="T10" fmla="*/ 83 w 168"/>
                      <a:gd name="T11" fmla="*/ 148 h 167"/>
                      <a:gd name="T12" fmla="*/ 90 w 168"/>
                      <a:gd name="T13" fmla="*/ 136 h 167"/>
                      <a:gd name="T14" fmla="*/ 94 w 168"/>
                      <a:gd name="T15" fmla="*/ 124 h 167"/>
                      <a:gd name="T16" fmla="*/ 117 w 168"/>
                      <a:gd name="T17" fmla="*/ 70 h 167"/>
                      <a:gd name="T18" fmla="*/ 138 w 168"/>
                      <a:gd name="T19" fmla="*/ 17 h 167"/>
                      <a:gd name="T20" fmla="*/ 146 w 168"/>
                      <a:gd name="T21" fmla="*/ 5 h 167"/>
                      <a:gd name="T22" fmla="*/ 155 w 168"/>
                      <a:gd name="T23" fmla="*/ 1 h 167"/>
                      <a:gd name="T24" fmla="*/ 168 w 168"/>
                      <a:gd name="T25" fmla="*/ 2 h 167"/>
                      <a:gd name="T26" fmla="*/ 168 w 168"/>
                      <a:gd name="T27" fmla="*/ 166 h 167"/>
                      <a:gd name="T28" fmla="*/ 153 w 168"/>
                      <a:gd name="T29" fmla="*/ 166 h 167"/>
                      <a:gd name="T30" fmla="*/ 153 w 168"/>
                      <a:gd name="T31" fmla="*/ 23 h 167"/>
                      <a:gd name="T32" fmla="*/ 150 w 168"/>
                      <a:gd name="T33" fmla="*/ 22 h 167"/>
                      <a:gd name="T34" fmla="*/ 120 w 168"/>
                      <a:gd name="T35" fmla="*/ 97 h 167"/>
                      <a:gd name="T36" fmla="*/ 95 w 168"/>
                      <a:gd name="T37" fmla="*/ 158 h 167"/>
                      <a:gd name="T38" fmla="*/ 93 w 168"/>
                      <a:gd name="T39" fmla="*/ 161 h 167"/>
                      <a:gd name="T40" fmla="*/ 90 w 168"/>
                      <a:gd name="T41" fmla="*/ 163 h 167"/>
                      <a:gd name="T42" fmla="*/ 87 w 168"/>
                      <a:gd name="T43" fmla="*/ 166 h 167"/>
                      <a:gd name="T44" fmla="*/ 85 w 168"/>
                      <a:gd name="T45" fmla="*/ 166 h 167"/>
                      <a:gd name="T46" fmla="*/ 82 w 168"/>
                      <a:gd name="T47" fmla="*/ 166 h 167"/>
                      <a:gd name="T48" fmla="*/ 78 w 168"/>
                      <a:gd name="T49" fmla="*/ 163 h 167"/>
                      <a:gd name="T50" fmla="*/ 76 w 168"/>
                      <a:gd name="T51" fmla="*/ 161 h 167"/>
                      <a:gd name="T52" fmla="*/ 74 w 168"/>
                      <a:gd name="T53" fmla="*/ 157 h 167"/>
                      <a:gd name="T54" fmla="*/ 21 w 168"/>
                      <a:gd name="T55" fmla="*/ 31 h 167"/>
                      <a:gd name="T56" fmla="*/ 19 w 168"/>
                      <a:gd name="T57" fmla="*/ 28 h 167"/>
                      <a:gd name="T58" fmla="*/ 18 w 168"/>
                      <a:gd name="T59" fmla="*/ 26 h 167"/>
                      <a:gd name="T60" fmla="*/ 15 w 168"/>
                      <a:gd name="T61" fmla="*/ 23 h 167"/>
                      <a:gd name="T62" fmla="*/ 15 w 168"/>
                      <a:gd name="T63" fmla="*/ 167 h 167"/>
                      <a:gd name="T64" fmla="*/ 0 w 168"/>
                      <a:gd name="T65" fmla="*/ 167 h 167"/>
                      <a:gd name="T66" fmla="*/ 0 w 168"/>
                      <a:gd name="T67" fmla="*/ 2 h 167"/>
                      <a:gd name="T68" fmla="*/ 13 w 168"/>
                      <a:gd name="T6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167">
                        <a:moveTo>
                          <a:pt x="13" y="0"/>
                        </a:moveTo>
                        <a:lnTo>
                          <a:pt x="21" y="1"/>
                        </a:lnTo>
                        <a:lnTo>
                          <a:pt x="26" y="6"/>
                        </a:lnTo>
                        <a:lnTo>
                          <a:pt x="31" y="18"/>
                        </a:lnTo>
                        <a:lnTo>
                          <a:pt x="57" y="82"/>
                        </a:lnTo>
                        <a:lnTo>
                          <a:pt x="83" y="148"/>
                        </a:lnTo>
                        <a:lnTo>
                          <a:pt x="90" y="136"/>
                        </a:lnTo>
                        <a:lnTo>
                          <a:pt x="94" y="124"/>
                        </a:lnTo>
                        <a:lnTo>
                          <a:pt x="117" y="70"/>
                        </a:lnTo>
                        <a:lnTo>
                          <a:pt x="138" y="17"/>
                        </a:lnTo>
                        <a:lnTo>
                          <a:pt x="146" y="5"/>
                        </a:lnTo>
                        <a:lnTo>
                          <a:pt x="155" y="1"/>
                        </a:lnTo>
                        <a:lnTo>
                          <a:pt x="168" y="2"/>
                        </a:lnTo>
                        <a:lnTo>
                          <a:pt x="168" y="166"/>
                        </a:lnTo>
                        <a:lnTo>
                          <a:pt x="153" y="166"/>
                        </a:lnTo>
                        <a:lnTo>
                          <a:pt x="153" y="23"/>
                        </a:lnTo>
                        <a:lnTo>
                          <a:pt x="150" y="22"/>
                        </a:lnTo>
                        <a:lnTo>
                          <a:pt x="120" y="97"/>
                        </a:lnTo>
                        <a:lnTo>
                          <a:pt x="95" y="158"/>
                        </a:lnTo>
                        <a:lnTo>
                          <a:pt x="93" y="161"/>
                        </a:lnTo>
                        <a:lnTo>
                          <a:pt x="90" y="163"/>
                        </a:lnTo>
                        <a:lnTo>
                          <a:pt x="87" y="166"/>
                        </a:lnTo>
                        <a:lnTo>
                          <a:pt x="85" y="166"/>
                        </a:lnTo>
                        <a:lnTo>
                          <a:pt x="82" y="166"/>
                        </a:lnTo>
                        <a:lnTo>
                          <a:pt x="78" y="163"/>
                        </a:lnTo>
                        <a:lnTo>
                          <a:pt x="76" y="161"/>
                        </a:lnTo>
                        <a:lnTo>
                          <a:pt x="74" y="157"/>
                        </a:lnTo>
                        <a:lnTo>
                          <a:pt x="21" y="31"/>
                        </a:lnTo>
                        <a:lnTo>
                          <a:pt x="19" y="28"/>
                        </a:lnTo>
                        <a:lnTo>
                          <a:pt x="18" y="26"/>
                        </a:lnTo>
                        <a:lnTo>
                          <a:pt x="15" y="23"/>
                        </a:lnTo>
                        <a:lnTo>
                          <a:pt x="15" y="167"/>
                        </a:lnTo>
                        <a:lnTo>
                          <a:pt x="0" y="167"/>
                        </a:lnTo>
                        <a:lnTo>
                          <a:pt x="0" y="2"/>
                        </a:lnTo>
                        <a:lnTo>
                          <a:pt x="13"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61" name="Freeform 13"/>
                  <p:cNvSpPr>
                    <a:spLocks/>
                  </p:cNvSpPr>
                  <p:nvPr/>
                </p:nvSpPr>
                <p:spPr bwMode="auto">
                  <a:xfrm>
                    <a:off x="7445047" y="5419234"/>
                    <a:ext cx="14014" cy="20289"/>
                  </a:xfrm>
                  <a:custGeom>
                    <a:avLst/>
                    <a:gdLst>
                      <a:gd name="T0" fmla="*/ 8 w 114"/>
                      <a:gd name="T1" fmla="*/ 0 h 165"/>
                      <a:gd name="T2" fmla="*/ 112 w 114"/>
                      <a:gd name="T3" fmla="*/ 0 h 165"/>
                      <a:gd name="T4" fmla="*/ 112 w 114"/>
                      <a:gd name="T5" fmla="*/ 5 h 165"/>
                      <a:gd name="T6" fmla="*/ 114 w 114"/>
                      <a:gd name="T7" fmla="*/ 13 h 165"/>
                      <a:gd name="T8" fmla="*/ 64 w 114"/>
                      <a:gd name="T9" fmla="*/ 13 h 165"/>
                      <a:gd name="T10" fmla="*/ 64 w 114"/>
                      <a:gd name="T11" fmla="*/ 165 h 165"/>
                      <a:gd name="T12" fmla="*/ 50 w 114"/>
                      <a:gd name="T13" fmla="*/ 165 h 165"/>
                      <a:gd name="T14" fmla="*/ 50 w 114"/>
                      <a:gd name="T15" fmla="*/ 13 h 165"/>
                      <a:gd name="T16" fmla="*/ 1 w 114"/>
                      <a:gd name="T17" fmla="*/ 13 h 165"/>
                      <a:gd name="T18" fmla="*/ 0 w 114"/>
                      <a:gd name="T19" fmla="*/ 10 h 165"/>
                      <a:gd name="T20" fmla="*/ 0 w 114"/>
                      <a:gd name="T21" fmla="*/ 6 h 165"/>
                      <a:gd name="T22" fmla="*/ 0 w 114"/>
                      <a:gd name="T23" fmla="*/ 4 h 165"/>
                      <a:gd name="T24" fmla="*/ 0 w 114"/>
                      <a:gd name="T25" fmla="*/ 3 h 165"/>
                      <a:gd name="T26" fmla="*/ 1 w 114"/>
                      <a:gd name="T27" fmla="*/ 1 h 165"/>
                      <a:gd name="T28" fmla="*/ 4 w 114"/>
                      <a:gd name="T29" fmla="*/ 0 h 165"/>
                      <a:gd name="T30" fmla="*/ 8 w 114"/>
                      <a:gd name="T3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65">
                        <a:moveTo>
                          <a:pt x="8" y="0"/>
                        </a:moveTo>
                        <a:lnTo>
                          <a:pt x="112" y="0"/>
                        </a:lnTo>
                        <a:lnTo>
                          <a:pt x="112" y="5"/>
                        </a:lnTo>
                        <a:lnTo>
                          <a:pt x="114" y="13"/>
                        </a:lnTo>
                        <a:lnTo>
                          <a:pt x="64" y="13"/>
                        </a:lnTo>
                        <a:lnTo>
                          <a:pt x="64" y="165"/>
                        </a:lnTo>
                        <a:lnTo>
                          <a:pt x="50" y="165"/>
                        </a:lnTo>
                        <a:lnTo>
                          <a:pt x="50" y="13"/>
                        </a:lnTo>
                        <a:lnTo>
                          <a:pt x="1" y="13"/>
                        </a:lnTo>
                        <a:lnTo>
                          <a:pt x="0" y="10"/>
                        </a:lnTo>
                        <a:lnTo>
                          <a:pt x="0" y="6"/>
                        </a:lnTo>
                        <a:lnTo>
                          <a:pt x="0" y="4"/>
                        </a:lnTo>
                        <a:lnTo>
                          <a:pt x="0" y="3"/>
                        </a:lnTo>
                        <a:lnTo>
                          <a:pt x="1" y="1"/>
                        </a:lnTo>
                        <a:lnTo>
                          <a:pt x="4" y="0"/>
                        </a:lnTo>
                        <a:lnTo>
                          <a:pt x="8"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grpSp>
            <p:cxnSp>
              <p:nvCxnSpPr>
                <p:cNvPr id="349" name="Straight Connector 348"/>
                <p:cNvCxnSpPr/>
                <p:nvPr/>
              </p:nvCxnSpPr>
              <p:spPr>
                <a:xfrm flipV="1">
                  <a:off x="2121595" y="2441499"/>
                  <a:ext cx="10993" cy="589673"/>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50" name="Rectangle 349"/>
                <p:cNvSpPr/>
                <p:nvPr/>
              </p:nvSpPr>
              <p:spPr bwMode="auto">
                <a:xfrm>
                  <a:off x="1766426" y="1459861"/>
                  <a:ext cx="763264" cy="64633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CSA Cloud Controls Matrix</a:t>
                  </a:r>
                </a:p>
              </p:txBody>
            </p:sp>
            <p:pic>
              <p:nvPicPr>
                <p:cNvPr id="351" name="Picture 350"/>
                <p:cNvPicPr>
                  <a:picLocks noChangeAspect="1"/>
                </p:cNvPicPr>
                <p:nvPr/>
              </p:nvPicPr>
              <p:blipFill rotWithShape="1">
                <a:blip r:embed="rId15" cstate="email">
                  <a:extLst>
                    <a:ext uri="{28A0092B-C50C-407E-A947-70E740481C1C}">
                      <a14:useLocalDpi xmlns:a14="http://schemas.microsoft.com/office/drawing/2010/main"/>
                    </a:ext>
                  </a:extLst>
                </a:blip>
                <a:stretch/>
              </p:blipFill>
              <p:spPr>
                <a:xfrm>
                  <a:off x="1643752" y="2122536"/>
                  <a:ext cx="781159" cy="295316"/>
                </a:xfrm>
                <a:prstGeom prst="rect">
                  <a:avLst/>
                </a:prstGeom>
                <a:noFill/>
                <a:ln>
                  <a:noFill/>
                </a:ln>
              </p:spPr>
            </p:pic>
            <p:cxnSp>
              <p:nvCxnSpPr>
                <p:cNvPr id="346" name="Straight Connector 345"/>
                <p:cNvCxnSpPr/>
                <p:nvPr/>
              </p:nvCxnSpPr>
              <p:spPr>
                <a:xfrm>
                  <a:off x="5710121" y="3231800"/>
                  <a:ext cx="0" cy="303591"/>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48" name="Freeform 6"/>
                <p:cNvSpPr>
                  <a:spLocks noEditPoints="1"/>
                </p:cNvSpPr>
                <p:nvPr/>
              </p:nvSpPr>
              <p:spPr bwMode="auto">
                <a:xfrm>
                  <a:off x="5528137" y="3535391"/>
                  <a:ext cx="353150" cy="468807"/>
                </a:xfrm>
                <a:custGeom>
                  <a:avLst/>
                  <a:gdLst>
                    <a:gd name="T0" fmla="*/ 66 w 448"/>
                    <a:gd name="T1" fmla="*/ 280 h 595"/>
                    <a:gd name="T2" fmla="*/ 66 w 448"/>
                    <a:gd name="T3" fmla="*/ 166 h 595"/>
                    <a:gd name="T4" fmla="*/ 76 w 448"/>
                    <a:gd name="T5" fmla="*/ 101 h 595"/>
                    <a:gd name="T6" fmla="*/ 165 w 448"/>
                    <a:gd name="T7" fmla="*/ 12 h 595"/>
                    <a:gd name="T8" fmla="*/ 288 w 448"/>
                    <a:gd name="T9" fmla="*/ 19 h 595"/>
                    <a:gd name="T10" fmla="*/ 370 w 448"/>
                    <a:gd name="T11" fmla="*/ 158 h 595"/>
                    <a:gd name="T12" fmla="*/ 370 w 448"/>
                    <a:gd name="T13" fmla="*/ 280 h 595"/>
                    <a:gd name="T14" fmla="*/ 411 w 448"/>
                    <a:gd name="T15" fmla="*/ 280 h 595"/>
                    <a:gd name="T16" fmla="*/ 448 w 448"/>
                    <a:gd name="T17" fmla="*/ 316 h 595"/>
                    <a:gd name="T18" fmla="*/ 448 w 448"/>
                    <a:gd name="T19" fmla="*/ 558 h 595"/>
                    <a:gd name="T20" fmla="*/ 406 w 448"/>
                    <a:gd name="T21" fmla="*/ 595 h 595"/>
                    <a:gd name="T22" fmla="*/ 254 w 448"/>
                    <a:gd name="T23" fmla="*/ 595 h 595"/>
                    <a:gd name="T24" fmla="*/ 46 w 448"/>
                    <a:gd name="T25" fmla="*/ 595 h 595"/>
                    <a:gd name="T26" fmla="*/ 0 w 448"/>
                    <a:gd name="T27" fmla="*/ 549 h 595"/>
                    <a:gd name="T28" fmla="*/ 0 w 448"/>
                    <a:gd name="T29" fmla="*/ 327 h 595"/>
                    <a:gd name="T30" fmla="*/ 47 w 448"/>
                    <a:gd name="T31" fmla="*/ 280 h 595"/>
                    <a:gd name="T32" fmla="*/ 66 w 448"/>
                    <a:gd name="T33" fmla="*/ 280 h 595"/>
                    <a:gd name="T34" fmla="*/ 128 w 448"/>
                    <a:gd name="T35" fmla="*/ 279 h 595"/>
                    <a:gd name="T36" fmla="*/ 307 w 448"/>
                    <a:gd name="T37" fmla="*/ 279 h 595"/>
                    <a:gd name="T38" fmla="*/ 308 w 448"/>
                    <a:gd name="T39" fmla="*/ 274 h 595"/>
                    <a:gd name="T40" fmla="*/ 308 w 448"/>
                    <a:gd name="T41" fmla="*/ 154 h 595"/>
                    <a:gd name="T42" fmla="*/ 220 w 448"/>
                    <a:gd name="T43" fmla="*/ 65 h 595"/>
                    <a:gd name="T44" fmla="*/ 128 w 448"/>
                    <a:gd name="T45" fmla="*/ 143 h 595"/>
                    <a:gd name="T46" fmla="*/ 128 w 448"/>
                    <a:gd name="T47" fmla="*/ 279 h 595"/>
                    <a:gd name="T48" fmla="*/ 174 w 448"/>
                    <a:gd name="T49" fmla="*/ 534 h 595"/>
                    <a:gd name="T50" fmla="*/ 338 w 448"/>
                    <a:gd name="T51" fmla="*/ 383 h 595"/>
                    <a:gd name="T52" fmla="*/ 302 w 448"/>
                    <a:gd name="T53" fmla="*/ 341 h 595"/>
                    <a:gd name="T54" fmla="*/ 175 w 448"/>
                    <a:gd name="T55" fmla="*/ 461 h 595"/>
                    <a:gd name="T56" fmla="*/ 146 w 448"/>
                    <a:gd name="T57" fmla="*/ 429 h 595"/>
                    <a:gd name="T58" fmla="*/ 110 w 448"/>
                    <a:gd name="T59" fmla="*/ 462 h 595"/>
                    <a:gd name="T60" fmla="*/ 174 w 448"/>
                    <a:gd name="T61" fmla="*/ 53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8" h="595">
                      <a:moveTo>
                        <a:pt x="66" y="280"/>
                      </a:moveTo>
                      <a:cubicBezTo>
                        <a:pt x="66" y="240"/>
                        <a:pt x="65" y="203"/>
                        <a:pt x="66" y="166"/>
                      </a:cubicBezTo>
                      <a:cubicBezTo>
                        <a:pt x="67" y="144"/>
                        <a:pt x="70" y="122"/>
                        <a:pt x="76" y="101"/>
                      </a:cubicBezTo>
                      <a:cubicBezTo>
                        <a:pt x="89" y="56"/>
                        <a:pt x="120" y="26"/>
                        <a:pt x="165" y="12"/>
                      </a:cubicBezTo>
                      <a:cubicBezTo>
                        <a:pt x="207" y="0"/>
                        <a:pt x="248" y="1"/>
                        <a:pt x="288" y="19"/>
                      </a:cubicBezTo>
                      <a:cubicBezTo>
                        <a:pt x="347" y="45"/>
                        <a:pt x="368" y="97"/>
                        <a:pt x="370" y="158"/>
                      </a:cubicBezTo>
                      <a:cubicBezTo>
                        <a:pt x="371" y="198"/>
                        <a:pt x="370" y="238"/>
                        <a:pt x="370" y="280"/>
                      </a:cubicBezTo>
                      <a:cubicBezTo>
                        <a:pt x="385" y="280"/>
                        <a:pt x="398" y="280"/>
                        <a:pt x="411" y="280"/>
                      </a:cubicBezTo>
                      <a:cubicBezTo>
                        <a:pt x="435" y="281"/>
                        <a:pt x="448" y="293"/>
                        <a:pt x="448" y="316"/>
                      </a:cubicBezTo>
                      <a:cubicBezTo>
                        <a:pt x="448" y="397"/>
                        <a:pt x="448" y="477"/>
                        <a:pt x="448" y="558"/>
                      </a:cubicBezTo>
                      <a:cubicBezTo>
                        <a:pt x="447" y="583"/>
                        <a:pt x="434" y="595"/>
                        <a:pt x="406" y="595"/>
                      </a:cubicBezTo>
                      <a:cubicBezTo>
                        <a:pt x="355" y="595"/>
                        <a:pt x="305" y="595"/>
                        <a:pt x="254" y="595"/>
                      </a:cubicBezTo>
                      <a:cubicBezTo>
                        <a:pt x="185" y="595"/>
                        <a:pt x="115" y="595"/>
                        <a:pt x="46" y="595"/>
                      </a:cubicBezTo>
                      <a:cubicBezTo>
                        <a:pt x="10" y="595"/>
                        <a:pt x="0" y="585"/>
                        <a:pt x="0" y="549"/>
                      </a:cubicBezTo>
                      <a:cubicBezTo>
                        <a:pt x="0" y="475"/>
                        <a:pt x="0" y="401"/>
                        <a:pt x="0" y="327"/>
                      </a:cubicBezTo>
                      <a:cubicBezTo>
                        <a:pt x="0" y="289"/>
                        <a:pt x="9" y="280"/>
                        <a:pt x="47" y="280"/>
                      </a:cubicBezTo>
                      <a:cubicBezTo>
                        <a:pt x="52" y="280"/>
                        <a:pt x="57" y="280"/>
                        <a:pt x="66" y="280"/>
                      </a:cubicBezTo>
                      <a:close/>
                      <a:moveTo>
                        <a:pt x="128" y="279"/>
                      </a:moveTo>
                      <a:cubicBezTo>
                        <a:pt x="189" y="279"/>
                        <a:pt x="248" y="279"/>
                        <a:pt x="307" y="279"/>
                      </a:cubicBezTo>
                      <a:cubicBezTo>
                        <a:pt x="307" y="276"/>
                        <a:pt x="308" y="275"/>
                        <a:pt x="308" y="274"/>
                      </a:cubicBezTo>
                      <a:cubicBezTo>
                        <a:pt x="308" y="234"/>
                        <a:pt x="309" y="194"/>
                        <a:pt x="308" y="154"/>
                      </a:cubicBezTo>
                      <a:cubicBezTo>
                        <a:pt x="308" y="99"/>
                        <a:pt x="275" y="66"/>
                        <a:pt x="220" y="65"/>
                      </a:cubicBezTo>
                      <a:cubicBezTo>
                        <a:pt x="168" y="64"/>
                        <a:pt x="131" y="95"/>
                        <a:pt x="128" y="143"/>
                      </a:cubicBezTo>
                      <a:cubicBezTo>
                        <a:pt x="126" y="188"/>
                        <a:pt x="128" y="232"/>
                        <a:pt x="128" y="279"/>
                      </a:cubicBezTo>
                      <a:close/>
                      <a:moveTo>
                        <a:pt x="174" y="534"/>
                      </a:moveTo>
                      <a:cubicBezTo>
                        <a:pt x="230" y="483"/>
                        <a:pt x="283" y="433"/>
                        <a:pt x="338" y="383"/>
                      </a:cubicBezTo>
                      <a:cubicBezTo>
                        <a:pt x="325" y="368"/>
                        <a:pt x="314" y="355"/>
                        <a:pt x="302" y="341"/>
                      </a:cubicBezTo>
                      <a:cubicBezTo>
                        <a:pt x="259" y="381"/>
                        <a:pt x="217" y="421"/>
                        <a:pt x="175" y="461"/>
                      </a:cubicBezTo>
                      <a:cubicBezTo>
                        <a:pt x="164" y="449"/>
                        <a:pt x="156" y="439"/>
                        <a:pt x="146" y="429"/>
                      </a:cubicBezTo>
                      <a:cubicBezTo>
                        <a:pt x="134" y="440"/>
                        <a:pt x="122" y="451"/>
                        <a:pt x="110" y="462"/>
                      </a:cubicBezTo>
                      <a:cubicBezTo>
                        <a:pt x="132" y="487"/>
                        <a:pt x="153" y="510"/>
                        <a:pt x="174" y="534"/>
                      </a:cubicBez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cxnSp>
              <p:nvCxnSpPr>
                <p:cNvPr id="343" name="Straight Connector 342"/>
                <p:cNvCxnSpPr/>
                <p:nvPr/>
              </p:nvCxnSpPr>
              <p:spPr>
                <a:xfrm>
                  <a:off x="9620123" y="3232969"/>
                  <a:ext cx="0" cy="322910"/>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44" name="Rectangle 343"/>
                <p:cNvSpPr/>
                <p:nvPr/>
              </p:nvSpPr>
              <p:spPr bwMode="auto">
                <a:xfrm>
                  <a:off x="9248893" y="3583059"/>
                  <a:ext cx="763264" cy="46166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PCI DSS Level 1</a:t>
                  </a:r>
                </a:p>
              </p:txBody>
            </p:sp>
            <p:cxnSp>
              <p:nvCxnSpPr>
                <p:cNvPr id="340" name="Straight Connector 339"/>
                <p:cNvCxnSpPr>
                  <a:endCxn id="342" idx="2"/>
                </p:cNvCxnSpPr>
                <p:nvPr/>
              </p:nvCxnSpPr>
              <p:spPr>
                <a:xfrm flipH="1" flipV="1">
                  <a:off x="8823619" y="2678950"/>
                  <a:ext cx="0" cy="371790"/>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42" name="Rectangle 341"/>
                <p:cNvSpPr/>
                <p:nvPr/>
              </p:nvSpPr>
              <p:spPr bwMode="auto">
                <a:xfrm>
                  <a:off x="8357695" y="2217285"/>
                  <a:ext cx="931848" cy="46166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AU IRAP </a:t>
                  </a:r>
                  <a:br>
                    <a:rPr lang="en-IN" sz="1176" dirty="0">
                      <a:solidFill>
                        <a:srgbClr val="505050"/>
                      </a:solidFill>
                      <a:latin typeface="Segoe UI Semibold" panose="020B0702040204020203" pitchFamily="34" charset="0"/>
                      <a:ea typeface="Segoe UI" pitchFamily="34" charset="0"/>
                      <a:cs typeface="Segoe UI" pitchFamily="34" charset="0"/>
                    </a:rPr>
                  </a:br>
                  <a:r>
                    <a:rPr lang="en-IN" sz="1176" dirty="0">
                      <a:solidFill>
                        <a:srgbClr val="505050"/>
                      </a:solidFill>
                      <a:latin typeface="Segoe UI Semibold" panose="020B0702040204020203" pitchFamily="34" charset="0"/>
                      <a:ea typeface="Segoe UI" pitchFamily="34" charset="0"/>
                      <a:cs typeface="Segoe UI" pitchFamily="34" charset="0"/>
                    </a:rPr>
                    <a:t>Accreditation</a:t>
                  </a:r>
                </a:p>
              </p:txBody>
            </p:sp>
            <p:pic>
              <p:nvPicPr>
                <p:cNvPr id="336" name="Picture 335"/>
                <p:cNvPicPr>
                  <a:picLocks noChangeAspect="1"/>
                </p:cNvPicPr>
                <p:nvPr/>
              </p:nvPicPr>
              <p:blipFill>
                <a:blip r:embed="rId16"/>
                <a:stretch>
                  <a:fillRect/>
                </a:stretch>
              </p:blipFill>
              <p:spPr>
                <a:xfrm>
                  <a:off x="9501362" y="1995783"/>
                  <a:ext cx="708820" cy="233911"/>
                </a:xfrm>
                <a:prstGeom prst="rect">
                  <a:avLst/>
                </a:prstGeom>
              </p:spPr>
            </p:pic>
            <p:grpSp>
              <p:nvGrpSpPr>
                <p:cNvPr id="337" name="Group 336"/>
                <p:cNvGrpSpPr/>
                <p:nvPr/>
              </p:nvGrpSpPr>
              <p:grpSpPr>
                <a:xfrm>
                  <a:off x="8995104" y="2199771"/>
                  <a:ext cx="1636646" cy="850971"/>
                  <a:chOff x="7630959" y="2994901"/>
                  <a:chExt cx="1636646" cy="850971"/>
                </a:xfrm>
              </p:grpSpPr>
              <p:cxnSp>
                <p:nvCxnSpPr>
                  <p:cNvPr id="338" name="Straight Connector 337"/>
                  <p:cNvCxnSpPr/>
                  <p:nvPr/>
                </p:nvCxnSpPr>
                <p:spPr>
                  <a:xfrm flipH="1" flipV="1">
                    <a:off x="8432605" y="3460540"/>
                    <a:ext cx="0" cy="385332"/>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bwMode="auto">
                  <a:xfrm>
                    <a:off x="7630959" y="2994901"/>
                    <a:ext cx="1636646" cy="46166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Singapore</a:t>
                    </a:r>
                    <a:br>
                      <a:rPr lang="en-IN" sz="1176" dirty="0">
                        <a:solidFill>
                          <a:srgbClr val="505050"/>
                        </a:solidFill>
                        <a:latin typeface="Segoe UI Semibold" panose="020B0702040204020203" pitchFamily="34" charset="0"/>
                        <a:ea typeface="Segoe UI" pitchFamily="34" charset="0"/>
                        <a:cs typeface="Segoe UI" pitchFamily="34" charset="0"/>
                      </a:rPr>
                    </a:br>
                    <a:r>
                      <a:rPr lang="en-IN" sz="1176" dirty="0">
                        <a:solidFill>
                          <a:srgbClr val="505050"/>
                        </a:solidFill>
                        <a:latin typeface="Segoe UI Semibold" panose="020B0702040204020203" pitchFamily="34" charset="0"/>
                        <a:ea typeface="Segoe UI" pitchFamily="34" charset="0"/>
                        <a:cs typeface="Segoe UI" pitchFamily="34" charset="0"/>
                      </a:rPr>
                      <a:t>MCTS</a:t>
                    </a:r>
                  </a:p>
                </p:txBody>
              </p:sp>
            </p:grpSp>
            <p:cxnSp>
              <p:nvCxnSpPr>
                <p:cNvPr id="326" name="Straight Connector 325"/>
                <p:cNvCxnSpPr/>
                <p:nvPr/>
              </p:nvCxnSpPr>
              <p:spPr>
                <a:xfrm>
                  <a:off x="11594150" y="3250643"/>
                  <a:ext cx="0" cy="278772"/>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27" name="Rectangle 326"/>
                <p:cNvSpPr/>
                <p:nvPr/>
              </p:nvSpPr>
              <p:spPr bwMode="auto">
                <a:xfrm>
                  <a:off x="11163681" y="3536860"/>
                  <a:ext cx="886464" cy="46166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ISO/IEC 27018</a:t>
                  </a:r>
                </a:p>
              </p:txBody>
            </p:sp>
            <p:grpSp>
              <p:nvGrpSpPr>
                <p:cNvPr id="328" name="Group 327"/>
                <p:cNvGrpSpPr/>
                <p:nvPr/>
              </p:nvGrpSpPr>
              <p:grpSpPr>
                <a:xfrm>
                  <a:off x="11438384" y="4027501"/>
                  <a:ext cx="337058" cy="337010"/>
                  <a:chOff x="7001509" y="5389047"/>
                  <a:chExt cx="530820" cy="530743"/>
                </a:xfrm>
              </p:grpSpPr>
              <p:sp>
                <p:nvSpPr>
                  <p:cNvPr id="329" name="Freeform 7"/>
                  <p:cNvSpPr>
                    <a:spLocks/>
                  </p:cNvSpPr>
                  <p:nvPr/>
                </p:nvSpPr>
                <p:spPr bwMode="auto">
                  <a:xfrm>
                    <a:off x="7001509" y="5416511"/>
                    <a:ext cx="530820" cy="503279"/>
                  </a:xfrm>
                  <a:custGeom>
                    <a:avLst/>
                    <a:gdLst>
                      <a:gd name="T0" fmla="*/ 1351 w 4317"/>
                      <a:gd name="T1" fmla="*/ 626 h 4068"/>
                      <a:gd name="T2" fmla="*/ 1106 w 4317"/>
                      <a:gd name="T3" fmla="*/ 822 h 4068"/>
                      <a:gd name="T4" fmla="*/ 911 w 4317"/>
                      <a:gd name="T5" fmla="*/ 1050 h 4068"/>
                      <a:gd name="T6" fmla="*/ 767 w 4317"/>
                      <a:gd name="T7" fmla="*/ 1310 h 4068"/>
                      <a:gd name="T8" fmla="*/ 679 w 4317"/>
                      <a:gd name="T9" fmla="*/ 1604 h 4068"/>
                      <a:gd name="T10" fmla="*/ 648 w 4317"/>
                      <a:gd name="T11" fmla="*/ 1921 h 4068"/>
                      <a:gd name="T12" fmla="*/ 677 w 4317"/>
                      <a:gd name="T13" fmla="*/ 2222 h 4068"/>
                      <a:gd name="T14" fmla="*/ 767 w 4317"/>
                      <a:gd name="T15" fmla="*/ 2506 h 4068"/>
                      <a:gd name="T16" fmla="*/ 916 w 4317"/>
                      <a:gd name="T17" fmla="*/ 2769 h 4068"/>
                      <a:gd name="T18" fmla="*/ 1122 w 4317"/>
                      <a:gd name="T19" fmla="*/ 3006 h 4068"/>
                      <a:gd name="T20" fmla="*/ 1360 w 4317"/>
                      <a:gd name="T21" fmla="*/ 3192 h 4068"/>
                      <a:gd name="T22" fmla="*/ 1623 w 4317"/>
                      <a:gd name="T23" fmla="*/ 3323 h 4068"/>
                      <a:gd name="T24" fmla="*/ 1903 w 4317"/>
                      <a:gd name="T25" fmla="*/ 3399 h 4068"/>
                      <a:gd name="T26" fmla="*/ 2191 w 4317"/>
                      <a:gd name="T27" fmla="*/ 3420 h 4068"/>
                      <a:gd name="T28" fmla="*/ 2478 w 4317"/>
                      <a:gd name="T29" fmla="*/ 3386 h 4068"/>
                      <a:gd name="T30" fmla="*/ 2757 w 4317"/>
                      <a:gd name="T31" fmla="*/ 3297 h 4068"/>
                      <a:gd name="T32" fmla="*/ 3017 w 4317"/>
                      <a:gd name="T33" fmla="*/ 3151 h 4068"/>
                      <a:gd name="T34" fmla="*/ 3252 w 4317"/>
                      <a:gd name="T35" fmla="*/ 2950 h 4068"/>
                      <a:gd name="T36" fmla="*/ 3447 w 4317"/>
                      <a:gd name="T37" fmla="*/ 2701 h 4068"/>
                      <a:gd name="T38" fmla="*/ 3582 w 4317"/>
                      <a:gd name="T39" fmla="*/ 2429 h 4068"/>
                      <a:gd name="T40" fmla="*/ 3655 w 4317"/>
                      <a:gd name="T41" fmla="*/ 2135 h 4068"/>
                      <a:gd name="T42" fmla="*/ 3667 w 4317"/>
                      <a:gd name="T43" fmla="*/ 1820 h 4068"/>
                      <a:gd name="T44" fmla="*/ 3617 w 4317"/>
                      <a:gd name="T45" fmla="*/ 1506 h 4068"/>
                      <a:gd name="T46" fmla="*/ 3511 w 4317"/>
                      <a:gd name="T47" fmla="*/ 1225 h 4068"/>
                      <a:gd name="T48" fmla="*/ 3350 w 4317"/>
                      <a:gd name="T49" fmla="*/ 975 h 4068"/>
                      <a:gd name="T50" fmla="*/ 3137 w 4317"/>
                      <a:gd name="T51" fmla="*/ 755 h 4068"/>
                      <a:gd name="T52" fmla="*/ 3071 w 4317"/>
                      <a:gd name="T53" fmla="*/ 314 h 4068"/>
                      <a:gd name="T54" fmla="*/ 3185 w 4317"/>
                      <a:gd name="T55" fmla="*/ 5 h 4068"/>
                      <a:gd name="T56" fmla="*/ 3473 w 4317"/>
                      <a:gd name="T57" fmla="*/ 192 h 4068"/>
                      <a:gd name="T58" fmla="*/ 3727 w 4317"/>
                      <a:gd name="T59" fmla="*/ 421 h 4068"/>
                      <a:gd name="T60" fmla="*/ 3948 w 4317"/>
                      <a:gd name="T61" fmla="*/ 696 h 4068"/>
                      <a:gd name="T62" fmla="*/ 4118 w 4317"/>
                      <a:gd name="T63" fmla="*/ 997 h 4068"/>
                      <a:gd name="T64" fmla="*/ 4240 w 4317"/>
                      <a:gd name="T65" fmla="*/ 1327 h 4068"/>
                      <a:gd name="T66" fmla="*/ 4303 w 4317"/>
                      <a:gd name="T67" fmla="*/ 1647 h 4068"/>
                      <a:gd name="T68" fmla="*/ 4317 w 4317"/>
                      <a:gd name="T69" fmla="*/ 1983 h 4068"/>
                      <a:gd name="T70" fmla="*/ 4308 w 4317"/>
                      <a:gd name="T71" fmla="*/ 2099 h 4068"/>
                      <a:gd name="T72" fmla="*/ 4252 w 4317"/>
                      <a:gd name="T73" fmla="*/ 2438 h 4068"/>
                      <a:gd name="T74" fmla="*/ 4133 w 4317"/>
                      <a:gd name="T75" fmla="*/ 2782 h 4068"/>
                      <a:gd name="T76" fmla="*/ 3960 w 4317"/>
                      <a:gd name="T77" fmla="*/ 3099 h 4068"/>
                      <a:gd name="T78" fmla="*/ 3739 w 4317"/>
                      <a:gd name="T79" fmla="*/ 3381 h 4068"/>
                      <a:gd name="T80" fmla="*/ 3469 w 4317"/>
                      <a:gd name="T81" fmla="*/ 3624 h 4068"/>
                      <a:gd name="T82" fmla="*/ 3147 w 4317"/>
                      <a:gd name="T83" fmla="*/ 3830 h 4068"/>
                      <a:gd name="T84" fmla="*/ 2803 w 4317"/>
                      <a:gd name="T85" fmla="*/ 3971 h 4068"/>
                      <a:gd name="T86" fmla="*/ 2434 w 4317"/>
                      <a:gd name="T87" fmla="*/ 4050 h 4068"/>
                      <a:gd name="T88" fmla="*/ 2080 w 4317"/>
                      <a:gd name="T89" fmla="*/ 4068 h 4068"/>
                      <a:gd name="T90" fmla="*/ 1975 w 4317"/>
                      <a:gd name="T91" fmla="*/ 4059 h 4068"/>
                      <a:gd name="T92" fmla="*/ 1646 w 4317"/>
                      <a:gd name="T93" fmla="*/ 4006 h 4068"/>
                      <a:gd name="T94" fmla="*/ 1306 w 4317"/>
                      <a:gd name="T95" fmla="*/ 3893 h 4068"/>
                      <a:gd name="T96" fmla="*/ 1008 w 4317"/>
                      <a:gd name="T97" fmla="*/ 3737 h 4068"/>
                      <a:gd name="T98" fmla="*/ 738 w 4317"/>
                      <a:gd name="T99" fmla="*/ 3535 h 4068"/>
                      <a:gd name="T100" fmla="*/ 507 w 4317"/>
                      <a:gd name="T101" fmla="*/ 3298 h 4068"/>
                      <a:gd name="T102" fmla="*/ 315 w 4317"/>
                      <a:gd name="T103" fmla="*/ 3034 h 4068"/>
                      <a:gd name="T104" fmla="*/ 164 w 4317"/>
                      <a:gd name="T105" fmla="*/ 2734 h 4068"/>
                      <a:gd name="T106" fmla="*/ 58 w 4317"/>
                      <a:gd name="T107" fmla="*/ 2404 h 4068"/>
                      <a:gd name="T108" fmla="*/ 5 w 4317"/>
                      <a:gd name="T109" fmla="*/ 2059 h 4068"/>
                      <a:gd name="T110" fmla="*/ 1 w 4317"/>
                      <a:gd name="T111" fmla="*/ 1817 h 4068"/>
                      <a:gd name="T112" fmla="*/ 17 w 4317"/>
                      <a:gd name="T113" fmla="*/ 1631 h 4068"/>
                      <a:gd name="T114" fmla="*/ 103 w 4317"/>
                      <a:gd name="T115" fmla="*/ 1245 h 4068"/>
                      <a:gd name="T116" fmla="*/ 250 w 4317"/>
                      <a:gd name="T117" fmla="*/ 895 h 4068"/>
                      <a:gd name="T118" fmla="*/ 457 w 4317"/>
                      <a:gd name="T119" fmla="*/ 577 h 4068"/>
                      <a:gd name="T120" fmla="*/ 690 w 4317"/>
                      <a:gd name="T121" fmla="*/ 323 h 4068"/>
                      <a:gd name="T122" fmla="*/ 960 w 4317"/>
                      <a:gd name="T123" fmla="*/ 110 h 4068"/>
                      <a:gd name="T124" fmla="*/ 1142 w 4317"/>
                      <a:gd name="T125" fmla="*/ 0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7" h="4068">
                        <a:moveTo>
                          <a:pt x="1142" y="0"/>
                        </a:moveTo>
                        <a:lnTo>
                          <a:pt x="1246" y="314"/>
                        </a:lnTo>
                        <a:lnTo>
                          <a:pt x="1351" y="626"/>
                        </a:lnTo>
                        <a:lnTo>
                          <a:pt x="1263" y="688"/>
                        </a:lnTo>
                        <a:lnTo>
                          <a:pt x="1182" y="754"/>
                        </a:lnTo>
                        <a:lnTo>
                          <a:pt x="1106" y="822"/>
                        </a:lnTo>
                        <a:lnTo>
                          <a:pt x="1035" y="895"/>
                        </a:lnTo>
                        <a:lnTo>
                          <a:pt x="970" y="971"/>
                        </a:lnTo>
                        <a:lnTo>
                          <a:pt x="911" y="1050"/>
                        </a:lnTo>
                        <a:lnTo>
                          <a:pt x="857" y="1134"/>
                        </a:lnTo>
                        <a:lnTo>
                          <a:pt x="809" y="1220"/>
                        </a:lnTo>
                        <a:lnTo>
                          <a:pt x="767" y="1310"/>
                        </a:lnTo>
                        <a:lnTo>
                          <a:pt x="732" y="1405"/>
                        </a:lnTo>
                        <a:lnTo>
                          <a:pt x="703" y="1503"/>
                        </a:lnTo>
                        <a:lnTo>
                          <a:pt x="679" y="1604"/>
                        </a:lnTo>
                        <a:lnTo>
                          <a:pt x="662" y="1710"/>
                        </a:lnTo>
                        <a:lnTo>
                          <a:pt x="652" y="1816"/>
                        </a:lnTo>
                        <a:lnTo>
                          <a:pt x="648" y="1921"/>
                        </a:lnTo>
                        <a:lnTo>
                          <a:pt x="651" y="2023"/>
                        </a:lnTo>
                        <a:lnTo>
                          <a:pt x="661" y="2124"/>
                        </a:lnTo>
                        <a:lnTo>
                          <a:pt x="677" y="2222"/>
                        </a:lnTo>
                        <a:lnTo>
                          <a:pt x="700" y="2319"/>
                        </a:lnTo>
                        <a:lnTo>
                          <a:pt x="730" y="2413"/>
                        </a:lnTo>
                        <a:lnTo>
                          <a:pt x="767" y="2506"/>
                        </a:lnTo>
                        <a:lnTo>
                          <a:pt x="810" y="2595"/>
                        </a:lnTo>
                        <a:lnTo>
                          <a:pt x="860" y="2683"/>
                        </a:lnTo>
                        <a:lnTo>
                          <a:pt x="916" y="2769"/>
                        </a:lnTo>
                        <a:lnTo>
                          <a:pt x="981" y="2852"/>
                        </a:lnTo>
                        <a:lnTo>
                          <a:pt x="1050" y="2933"/>
                        </a:lnTo>
                        <a:lnTo>
                          <a:pt x="1122" y="3006"/>
                        </a:lnTo>
                        <a:lnTo>
                          <a:pt x="1198" y="3074"/>
                        </a:lnTo>
                        <a:lnTo>
                          <a:pt x="1278" y="3136"/>
                        </a:lnTo>
                        <a:lnTo>
                          <a:pt x="1360" y="3192"/>
                        </a:lnTo>
                        <a:lnTo>
                          <a:pt x="1445" y="3242"/>
                        </a:lnTo>
                        <a:lnTo>
                          <a:pt x="1534" y="3285"/>
                        </a:lnTo>
                        <a:lnTo>
                          <a:pt x="1623" y="3323"/>
                        </a:lnTo>
                        <a:lnTo>
                          <a:pt x="1716" y="3354"/>
                        </a:lnTo>
                        <a:lnTo>
                          <a:pt x="1809" y="3379"/>
                        </a:lnTo>
                        <a:lnTo>
                          <a:pt x="1903" y="3399"/>
                        </a:lnTo>
                        <a:lnTo>
                          <a:pt x="1999" y="3412"/>
                        </a:lnTo>
                        <a:lnTo>
                          <a:pt x="2095" y="3420"/>
                        </a:lnTo>
                        <a:lnTo>
                          <a:pt x="2191" y="3420"/>
                        </a:lnTo>
                        <a:lnTo>
                          <a:pt x="2287" y="3415"/>
                        </a:lnTo>
                        <a:lnTo>
                          <a:pt x="2384" y="3404"/>
                        </a:lnTo>
                        <a:lnTo>
                          <a:pt x="2478" y="3386"/>
                        </a:lnTo>
                        <a:lnTo>
                          <a:pt x="2572" y="3362"/>
                        </a:lnTo>
                        <a:lnTo>
                          <a:pt x="2665" y="3333"/>
                        </a:lnTo>
                        <a:lnTo>
                          <a:pt x="2757" y="3297"/>
                        </a:lnTo>
                        <a:lnTo>
                          <a:pt x="2846" y="3255"/>
                        </a:lnTo>
                        <a:lnTo>
                          <a:pt x="2934" y="3206"/>
                        </a:lnTo>
                        <a:lnTo>
                          <a:pt x="3017" y="3151"/>
                        </a:lnTo>
                        <a:lnTo>
                          <a:pt x="3099" y="3090"/>
                        </a:lnTo>
                        <a:lnTo>
                          <a:pt x="3177" y="3023"/>
                        </a:lnTo>
                        <a:lnTo>
                          <a:pt x="3252" y="2950"/>
                        </a:lnTo>
                        <a:lnTo>
                          <a:pt x="3324" y="2869"/>
                        </a:lnTo>
                        <a:lnTo>
                          <a:pt x="3389" y="2786"/>
                        </a:lnTo>
                        <a:lnTo>
                          <a:pt x="3447" y="2701"/>
                        </a:lnTo>
                        <a:lnTo>
                          <a:pt x="3499" y="2613"/>
                        </a:lnTo>
                        <a:lnTo>
                          <a:pt x="3544" y="2522"/>
                        </a:lnTo>
                        <a:lnTo>
                          <a:pt x="3582" y="2429"/>
                        </a:lnTo>
                        <a:lnTo>
                          <a:pt x="3613" y="2333"/>
                        </a:lnTo>
                        <a:lnTo>
                          <a:pt x="3638" y="2235"/>
                        </a:lnTo>
                        <a:lnTo>
                          <a:pt x="3655" y="2135"/>
                        </a:lnTo>
                        <a:lnTo>
                          <a:pt x="3665" y="2032"/>
                        </a:lnTo>
                        <a:lnTo>
                          <a:pt x="3669" y="1927"/>
                        </a:lnTo>
                        <a:lnTo>
                          <a:pt x="3667" y="1820"/>
                        </a:lnTo>
                        <a:lnTo>
                          <a:pt x="3656" y="1711"/>
                        </a:lnTo>
                        <a:lnTo>
                          <a:pt x="3639" y="1606"/>
                        </a:lnTo>
                        <a:lnTo>
                          <a:pt x="3617" y="1506"/>
                        </a:lnTo>
                        <a:lnTo>
                          <a:pt x="3588" y="1409"/>
                        </a:lnTo>
                        <a:lnTo>
                          <a:pt x="3553" y="1316"/>
                        </a:lnTo>
                        <a:lnTo>
                          <a:pt x="3511" y="1225"/>
                        </a:lnTo>
                        <a:lnTo>
                          <a:pt x="3464" y="1138"/>
                        </a:lnTo>
                        <a:lnTo>
                          <a:pt x="3410" y="1055"/>
                        </a:lnTo>
                        <a:lnTo>
                          <a:pt x="3350" y="975"/>
                        </a:lnTo>
                        <a:lnTo>
                          <a:pt x="3285" y="898"/>
                        </a:lnTo>
                        <a:lnTo>
                          <a:pt x="3214" y="825"/>
                        </a:lnTo>
                        <a:lnTo>
                          <a:pt x="3137" y="755"/>
                        </a:lnTo>
                        <a:lnTo>
                          <a:pt x="3055" y="688"/>
                        </a:lnTo>
                        <a:lnTo>
                          <a:pt x="2966" y="626"/>
                        </a:lnTo>
                        <a:lnTo>
                          <a:pt x="3071" y="314"/>
                        </a:lnTo>
                        <a:lnTo>
                          <a:pt x="3175" y="0"/>
                        </a:lnTo>
                        <a:lnTo>
                          <a:pt x="3181" y="2"/>
                        </a:lnTo>
                        <a:lnTo>
                          <a:pt x="3185" y="5"/>
                        </a:lnTo>
                        <a:lnTo>
                          <a:pt x="3285" y="63"/>
                        </a:lnTo>
                        <a:lnTo>
                          <a:pt x="3381" y="124"/>
                        </a:lnTo>
                        <a:lnTo>
                          <a:pt x="3473" y="192"/>
                        </a:lnTo>
                        <a:lnTo>
                          <a:pt x="3562" y="263"/>
                        </a:lnTo>
                        <a:lnTo>
                          <a:pt x="3646" y="340"/>
                        </a:lnTo>
                        <a:lnTo>
                          <a:pt x="3727" y="421"/>
                        </a:lnTo>
                        <a:lnTo>
                          <a:pt x="3807" y="510"/>
                        </a:lnTo>
                        <a:lnTo>
                          <a:pt x="3880" y="601"/>
                        </a:lnTo>
                        <a:lnTo>
                          <a:pt x="3948" y="696"/>
                        </a:lnTo>
                        <a:lnTo>
                          <a:pt x="4010" y="793"/>
                        </a:lnTo>
                        <a:lnTo>
                          <a:pt x="4067" y="894"/>
                        </a:lnTo>
                        <a:lnTo>
                          <a:pt x="4118" y="997"/>
                        </a:lnTo>
                        <a:lnTo>
                          <a:pt x="4164" y="1105"/>
                        </a:lnTo>
                        <a:lnTo>
                          <a:pt x="4205" y="1215"/>
                        </a:lnTo>
                        <a:lnTo>
                          <a:pt x="4240" y="1327"/>
                        </a:lnTo>
                        <a:lnTo>
                          <a:pt x="4266" y="1433"/>
                        </a:lnTo>
                        <a:lnTo>
                          <a:pt x="4287" y="1540"/>
                        </a:lnTo>
                        <a:lnTo>
                          <a:pt x="4303" y="1647"/>
                        </a:lnTo>
                        <a:lnTo>
                          <a:pt x="4312" y="1756"/>
                        </a:lnTo>
                        <a:lnTo>
                          <a:pt x="4317" y="1830"/>
                        </a:lnTo>
                        <a:lnTo>
                          <a:pt x="4317" y="1983"/>
                        </a:lnTo>
                        <a:lnTo>
                          <a:pt x="4317" y="1990"/>
                        </a:lnTo>
                        <a:lnTo>
                          <a:pt x="4316" y="1995"/>
                        </a:lnTo>
                        <a:lnTo>
                          <a:pt x="4308" y="2099"/>
                        </a:lnTo>
                        <a:lnTo>
                          <a:pt x="4298" y="2201"/>
                        </a:lnTo>
                        <a:lnTo>
                          <a:pt x="4278" y="2320"/>
                        </a:lnTo>
                        <a:lnTo>
                          <a:pt x="4252" y="2438"/>
                        </a:lnTo>
                        <a:lnTo>
                          <a:pt x="4219" y="2554"/>
                        </a:lnTo>
                        <a:lnTo>
                          <a:pt x="4180" y="2668"/>
                        </a:lnTo>
                        <a:lnTo>
                          <a:pt x="4133" y="2782"/>
                        </a:lnTo>
                        <a:lnTo>
                          <a:pt x="4082" y="2891"/>
                        </a:lnTo>
                        <a:lnTo>
                          <a:pt x="4024" y="2997"/>
                        </a:lnTo>
                        <a:lnTo>
                          <a:pt x="3960" y="3099"/>
                        </a:lnTo>
                        <a:lnTo>
                          <a:pt x="3892" y="3197"/>
                        </a:lnTo>
                        <a:lnTo>
                          <a:pt x="3819" y="3290"/>
                        </a:lnTo>
                        <a:lnTo>
                          <a:pt x="3739" y="3381"/>
                        </a:lnTo>
                        <a:lnTo>
                          <a:pt x="3654" y="3466"/>
                        </a:lnTo>
                        <a:lnTo>
                          <a:pt x="3565" y="3547"/>
                        </a:lnTo>
                        <a:lnTo>
                          <a:pt x="3469" y="3624"/>
                        </a:lnTo>
                        <a:lnTo>
                          <a:pt x="3364" y="3700"/>
                        </a:lnTo>
                        <a:lnTo>
                          <a:pt x="3257" y="3768"/>
                        </a:lnTo>
                        <a:lnTo>
                          <a:pt x="3147" y="3830"/>
                        </a:lnTo>
                        <a:lnTo>
                          <a:pt x="3034" y="3883"/>
                        </a:lnTo>
                        <a:lnTo>
                          <a:pt x="2921" y="3931"/>
                        </a:lnTo>
                        <a:lnTo>
                          <a:pt x="2803" y="3971"/>
                        </a:lnTo>
                        <a:lnTo>
                          <a:pt x="2682" y="4004"/>
                        </a:lnTo>
                        <a:lnTo>
                          <a:pt x="2559" y="4030"/>
                        </a:lnTo>
                        <a:lnTo>
                          <a:pt x="2434" y="4050"/>
                        </a:lnTo>
                        <a:lnTo>
                          <a:pt x="2305" y="4063"/>
                        </a:lnTo>
                        <a:lnTo>
                          <a:pt x="2237" y="4068"/>
                        </a:lnTo>
                        <a:lnTo>
                          <a:pt x="2080" y="4068"/>
                        </a:lnTo>
                        <a:lnTo>
                          <a:pt x="2074" y="4067"/>
                        </a:lnTo>
                        <a:lnTo>
                          <a:pt x="2067" y="4065"/>
                        </a:lnTo>
                        <a:lnTo>
                          <a:pt x="1975" y="4059"/>
                        </a:lnTo>
                        <a:lnTo>
                          <a:pt x="1885" y="4051"/>
                        </a:lnTo>
                        <a:lnTo>
                          <a:pt x="1765" y="4033"/>
                        </a:lnTo>
                        <a:lnTo>
                          <a:pt x="1646" y="4006"/>
                        </a:lnTo>
                        <a:lnTo>
                          <a:pt x="1528" y="3974"/>
                        </a:lnTo>
                        <a:lnTo>
                          <a:pt x="1413" y="3936"/>
                        </a:lnTo>
                        <a:lnTo>
                          <a:pt x="1306" y="3893"/>
                        </a:lnTo>
                        <a:lnTo>
                          <a:pt x="1204" y="3845"/>
                        </a:lnTo>
                        <a:lnTo>
                          <a:pt x="1105" y="3793"/>
                        </a:lnTo>
                        <a:lnTo>
                          <a:pt x="1008" y="3737"/>
                        </a:lnTo>
                        <a:lnTo>
                          <a:pt x="915" y="3674"/>
                        </a:lnTo>
                        <a:lnTo>
                          <a:pt x="826" y="3607"/>
                        </a:lnTo>
                        <a:lnTo>
                          <a:pt x="738" y="3535"/>
                        </a:lnTo>
                        <a:lnTo>
                          <a:pt x="656" y="3458"/>
                        </a:lnTo>
                        <a:lnTo>
                          <a:pt x="579" y="3379"/>
                        </a:lnTo>
                        <a:lnTo>
                          <a:pt x="507" y="3298"/>
                        </a:lnTo>
                        <a:lnTo>
                          <a:pt x="439" y="3213"/>
                        </a:lnTo>
                        <a:lnTo>
                          <a:pt x="374" y="3125"/>
                        </a:lnTo>
                        <a:lnTo>
                          <a:pt x="315" y="3034"/>
                        </a:lnTo>
                        <a:lnTo>
                          <a:pt x="262" y="2939"/>
                        </a:lnTo>
                        <a:lnTo>
                          <a:pt x="212" y="2841"/>
                        </a:lnTo>
                        <a:lnTo>
                          <a:pt x="164" y="2734"/>
                        </a:lnTo>
                        <a:lnTo>
                          <a:pt x="122" y="2626"/>
                        </a:lnTo>
                        <a:lnTo>
                          <a:pt x="86" y="2516"/>
                        </a:lnTo>
                        <a:lnTo>
                          <a:pt x="58" y="2404"/>
                        </a:lnTo>
                        <a:lnTo>
                          <a:pt x="34" y="2291"/>
                        </a:lnTo>
                        <a:lnTo>
                          <a:pt x="17" y="2176"/>
                        </a:lnTo>
                        <a:lnTo>
                          <a:pt x="5" y="2059"/>
                        </a:lnTo>
                        <a:lnTo>
                          <a:pt x="0" y="1983"/>
                        </a:lnTo>
                        <a:lnTo>
                          <a:pt x="0" y="1828"/>
                        </a:lnTo>
                        <a:lnTo>
                          <a:pt x="1" y="1817"/>
                        </a:lnTo>
                        <a:lnTo>
                          <a:pt x="3" y="1808"/>
                        </a:lnTo>
                        <a:lnTo>
                          <a:pt x="9" y="1719"/>
                        </a:lnTo>
                        <a:lnTo>
                          <a:pt x="17" y="1631"/>
                        </a:lnTo>
                        <a:lnTo>
                          <a:pt x="38" y="1502"/>
                        </a:lnTo>
                        <a:lnTo>
                          <a:pt x="67" y="1372"/>
                        </a:lnTo>
                        <a:lnTo>
                          <a:pt x="103" y="1245"/>
                        </a:lnTo>
                        <a:lnTo>
                          <a:pt x="145" y="1126"/>
                        </a:lnTo>
                        <a:lnTo>
                          <a:pt x="194" y="1009"/>
                        </a:lnTo>
                        <a:lnTo>
                          <a:pt x="250" y="895"/>
                        </a:lnTo>
                        <a:lnTo>
                          <a:pt x="313" y="785"/>
                        </a:lnTo>
                        <a:lnTo>
                          <a:pt x="381" y="679"/>
                        </a:lnTo>
                        <a:lnTo>
                          <a:pt x="457" y="577"/>
                        </a:lnTo>
                        <a:lnTo>
                          <a:pt x="530" y="488"/>
                        </a:lnTo>
                        <a:lnTo>
                          <a:pt x="607" y="403"/>
                        </a:lnTo>
                        <a:lnTo>
                          <a:pt x="690" y="323"/>
                        </a:lnTo>
                        <a:lnTo>
                          <a:pt x="775" y="247"/>
                        </a:lnTo>
                        <a:lnTo>
                          <a:pt x="865" y="176"/>
                        </a:lnTo>
                        <a:lnTo>
                          <a:pt x="960" y="110"/>
                        </a:lnTo>
                        <a:lnTo>
                          <a:pt x="1058" y="48"/>
                        </a:lnTo>
                        <a:lnTo>
                          <a:pt x="1100" y="23"/>
                        </a:lnTo>
                        <a:lnTo>
                          <a:pt x="1142"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30" name="Freeform 9"/>
                  <p:cNvSpPr>
                    <a:spLocks noEditPoints="1"/>
                  </p:cNvSpPr>
                  <p:nvPr/>
                </p:nvSpPr>
                <p:spPr bwMode="auto">
                  <a:xfrm>
                    <a:off x="7106739" y="5490989"/>
                    <a:ext cx="320361" cy="322652"/>
                  </a:xfrm>
                  <a:custGeom>
                    <a:avLst/>
                    <a:gdLst>
                      <a:gd name="T0" fmla="*/ 1303 w 2605"/>
                      <a:gd name="T1" fmla="*/ 2453 h 2608"/>
                      <a:gd name="T2" fmla="*/ 456 w 2605"/>
                      <a:gd name="T3" fmla="*/ 983 h 2608"/>
                      <a:gd name="T4" fmla="*/ 1609 w 2605"/>
                      <a:gd name="T5" fmla="*/ 399 h 2608"/>
                      <a:gd name="T6" fmla="*/ 1452 w 2605"/>
                      <a:gd name="T7" fmla="*/ 473 h 2608"/>
                      <a:gd name="T8" fmla="*/ 1334 w 2605"/>
                      <a:gd name="T9" fmla="*/ 594 h 2608"/>
                      <a:gd name="T10" fmla="*/ 1244 w 2605"/>
                      <a:gd name="T11" fmla="*/ 557 h 2608"/>
                      <a:gd name="T12" fmla="*/ 1129 w 2605"/>
                      <a:gd name="T13" fmla="*/ 454 h 2608"/>
                      <a:gd name="T14" fmla="*/ 973 w 2605"/>
                      <a:gd name="T15" fmla="*/ 393 h 2608"/>
                      <a:gd name="T16" fmla="*/ 792 w 2605"/>
                      <a:gd name="T17" fmla="*/ 392 h 2608"/>
                      <a:gd name="T18" fmla="*/ 630 w 2605"/>
                      <a:gd name="T19" fmla="*/ 454 h 2608"/>
                      <a:gd name="T20" fmla="*/ 521 w 2605"/>
                      <a:gd name="T21" fmla="*/ 547 h 2608"/>
                      <a:gd name="T22" fmla="*/ 452 w 2605"/>
                      <a:gd name="T23" fmla="*/ 659 h 2608"/>
                      <a:gd name="T24" fmla="*/ 416 w 2605"/>
                      <a:gd name="T25" fmla="*/ 770 h 2608"/>
                      <a:gd name="T26" fmla="*/ 2198 w 2605"/>
                      <a:gd name="T27" fmla="*/ 838 h 2608"/>
                      <a:gd name="T28" fmla="*/ 2185 w 2605"/>
                      <a:gd name="T29" fmla="*/ 731 h 2608"/>
                      <a:gd name="T30" fmla="*/ 2138 w 2605"/>
                      <a:gd name="T31" fmla="*/ 617 h 2608"/>
                      <a:gd name="T32" fmla="*/ 2054 w 2605"/>
                      <a:gd name="T33" fmla="*/ 509 h 2608"/>
                      <a:gd name="T34" fmla="*/ 1930 w 2605"/>
                      <a:gd name="T35" fmla="*/ 427 h 2608"/>
                      <a:gd name="T36" fmla="*/ 1740 w 2605"/>
                      <a:gd name="T37" fmla="*/ 384 h 2608"/>
                      <a:gd name="T38" fmla="*/ 1502 w 2605"/>
                      <a:gd name="T39" fmla="*/ 16 h 2608"/>
                      <a:gd name="T40" fmla="*/ 1782 w 2605"/>
                      <a:gd name="T41" fmla="*/ 90 h 2608"/>
                      <a:gd name="T42" fmla="*/ 2032 w 2605"/>
                      <a:gd name="T43" fmla="*/ 223 h 2608"/>
                      <a:gd name="T44" fmla="*/ 2247 w 2605"/>
                      <a:gd name="T45" fmla="*/ 405 h 2608"/>
                      <a:gd name="T46" fmla="*/ 2418 w 2605"/>
                      <a:gd name="T47" fmla="*/ 629 h 2608"/>
                      <a:gd name="T48" fmla="*/ 2538 w 2605"/>
                      <a:gd name="T49" fmla="*/ 888 h 2608"/>
                      <a:gd name="T50" fmla="*/ 2600 w 2605"/>
                      <a:gd name="T51" fmla="*/ 1173 h 2608"/>
                      <a:gd name="T52" fmla="*/ 2593 w 2605"/>
                      <a:gd name="T53" fmla="*/ 1481 h 2608"/>
                      <a:gd name="T54" fmla="*/ 2520 w 2605"/>
                      <a:gd name="T55" fmla="*/ 1772 h 2608"/>
                      <a:gd name="T56" fmla="*/ 2384 w 2605"/>
                      <a:gd name="T57" fmla="*/ 2032 h 2608"/>
                      <a:gd name="T58" fmla="*/ 2195 w 2605"/>
                      <a:gd name="T59" fmla="*/ 2253 h 2608"/>
                      <a:gd name="T60" fmla="*/ 1964 w 2605"/>
                      <a:gd name="T61" fmla="*/ 2429 h 2608"/>
                      <a:gd name="T62" fmla="*/ 1695 w 2605"/>
                      <a:gd name="T63" fmla="*/ 2548 h 2608"/>
                      <a:gd name="T64" fmla="*/ 1401 w 2605"/>
                      <a:gd name="T65" fmla="*/ 2604 h 2608"/>
                      <a:gd name="T66" fmla="*/ 1096 w 2605"/>
                      <a:gd name="T67" fmla="*/ 2593 h 2608"/>
                      <a:gd name="T68" fmla="*/ 812 w 2605"/>
                      <a:gd name="T69" fmla="*/ 2513 h 2608"/>
                      <a:gd name="T70" fmla="*/ 558 w 2605"/>
                      <a:gd name="T71" fmla="*/ 2374 h 2608"/>
                      <a:gd name="T72" fmla="*/ 341 w 2605"/>
                      <a:gd name="T73" fmla="*/ 2184 h 2608"/>
                      <a:gd name="T74" fmla="*/ 170 w 2605"/>
                      <a:gd name="T75" fmla="*/ 1950 h 2608"/>
                      <a:gd name="T76" fmla="*/ 55 w 2605"/>
                      <a:gd name="T77" fmla="*/ 1680 h 2608"/>
                      <a:gd name="T78" fmla="*/ 3 w 2605"/>
                      <a:gd name="T79" fmla="*/ 1383 h 2608"/>
                      <a:gd name="T80" fmla="*/ 20 w 2605"/>
                      <a:gd name="T81" fmla="*/ 1079 h 2608"/>
                      <a:gd name="T82" fmla="*/ 101 w 2605"/>
                      <a:gd name="T83" fmla="*/ 801 h 2608"/>
                      <a:gd name="T84" fmla="*/ 238 w 2605"/>
                      <a:gd name="T85" fmla="*/ 553 h 2608"/>
                      <a:gd name="T86" fmla="*/ 424 w 2605"/>
                      <a:gd name="T87" fmla="*/ 340 h 2608"/>
                      <a:gd name="T88" fmla="*/ 653 w 2605"/>
                      <a:gd name="T89" fmla="*/ 173 h 2608"/>
                      <a:gd name="T90" fmla="*/ 915 w 2605"/>
                      <a:gd name="T91" fmla="*/ 59 h 2608"/>
                      <a:gd name="T92" fmla="*/ 1203 w 2605"/>
                      <a:gd name="T93" fmla="*/ 4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05" h="2608">
                        <a:moveTo>
                          <a:pt x="456" y="983"/>
                        </a:moveTo>
                        <a:lnTo>
                          <a:pt x="879" y="1718"/>
                        </a:lnTo>
                        <a:lnTo>
                          <a:pt x="1303" y="2453"/>
                        </a:lnTo>
                        <a:lnTo>
                          <a:pt x="1727" y="1718"/>
                        </a:lnTo>
                        <a:lnTo>
                          <a:pt x="2150" y="983"/>
                        </a:lnTo>
                        <a:lnTo>
                          <a:pt x="456" y="983"/>
                        </a:lnTo>
                        <a:close/>
                        <a:moveTo>
                          <a:pt x="1740" y="384"/>
                        </a:moveTo>
                        <a:lnTo>
                          <a:pt x="1674" y="386"/>
                        </a:lnTo>
                        <a:lnTo>
                          <a:pt x="1609" y="399"/>
                        </a:lnTo>
                        <a:lnTo>
                          <a:pt x="1553" y="418"/>
                        </a:lnTo>
                        <a:lnTo>
                          <a:pt x="1500" y="443"/>
                        </a:lnTo>
                        <a:lnTo>
                          <a:pt x="1452" y="473"/>
                        </a:lnTo>
                        <a:lnTo>
                          <a:pt x="1409" y="508"/>
                        </a:lnTo>
                        <a:lnTo>
                          <a:pt x="1369" y="549"/>
                        </a:lnTo>
                        <a:lnTo>
                          <a:pt x="1334" y="594"/>
                        </a:lnTo>
                        <a:lnTo>
                          <a:pt x="1303" y="646"/>
                        </a:lnTo>
                        <a:lnTo>
                          <a:pt x="1275" y="600"/>
                        </a:lnTo>
                        <a:lnTo>
                          <a:pt x="1244" y="557"/>
                        </a:lnTo>
                        <a:lnTo>
                          <a:pt x="1210" y="519"/>
                        </a:lnTo>
                        <a:lnTo>
                          <a:pt x="1172" y="484"/>
                        </a:lnTo>
                        <a:lnTo>
                          <a:pt x="1129" y="454"/>
                        </a:lnTo>
                        <a:lnTo>
                          <a:pt x="1083" y="429"/>
                        </a:lnTo>
                        <a:lnTo>
                          <a:pt x="1033" y="410"/>
                        </a:lnTo>
                        <a:lnTo>
                          <a:pt x="973" y="393"/>
                        </a:lnTo>
                        <a:lnTo>
                          <a:pt x="913" y="384"/>
                        </a:lnTo>
                        <a:lnTo>
                          <a:pt x="852" y="384"/>
                        </a:lnTo>
                        <a:lnTo>
                          <a:pt x="792" y="392"/>
                        </a:lnTo>
                        <a:lnTo>
                          <a:pt x="733" y="407"/>
                        </a:lnTo>
                        <a:lnTo>
                          <a:pt x="676" y="429"/>
                        </a:lnTo>
                        <a:lnTo>
                          <a:pt x="630" y="454"/>
                        </a:lnTo>
                        <a:lnTo>
                          <a:pt x="589" y="482"/>
                        </a:lnTo>
                        <a:lnTo>
                          <a:pt x="553" y="513"/>
                        </a:lnTo>
                        <a:lnTo>
                          <a:pt x="521" y="547"/>
                        </a:lnTo>
                        <a:lnTo>
                          <a:pt x="494" y="584"/>
                        </a:lnTo>
                        <a:lnTo>
                          <a:pt x="470" y="621"/>
                        </a:lnTo>
                        <a:lnTo>
                          <a:pt x="452" y="659"/>
                        </a:lnTo>
                        <a:lnTo>
                          <a:pt x="436" y="697"/>
                        </a:lnTo>
                        <a:lnTo>
                          <a:pt x="424" y="735"/>
                        </a:lnTo>
                        <a:lnTo>
                          <a:pt x="416" y="770"/>
                        </a:lnTo>
                        <a:lnTo>
                          <a:pt x="413" y="805"/>
                        </a:lnTo>
                        <a:lnTo>
                          <a:pt x="413" y="838"/>
                        </a:lnTo>
                        <a:lnTo>
                          <a:pt x="2198" y="838"/>
                        </a:lnTo>
                        <a:lnTo>
                          <a:pt x="2198" y="804"/>
                        </a:lnTo>
                        <a:lnTo>
                          <a:pt x="2193" y="769"/>
                        </a:lnTo>
                        <a:lnTo>
                          <a:pt x="2185" y="731"/>
                        </a:lnTo>
                        <a:lnTo>
                          <a:pt x="2173" y="693"/>
                        </a:lnTo>
                        <a:lnTo>
                          <a:pt x="2158" y="655"/>
                        </a:lnTo>
                        <a:lnTo>
                          <a:pt x="2138" y="617"/>
                        </a:lnTo>
                        <a:lnTo>
                          <a:pt x="2114" y="579"/>
                        </a:lnTo>
                        <a:lnTo>
                          <a:pt x="2086" y="543"/>
                        </a:lnTo>
                        <a:lnTo>
                          <a:pt x="2054" y="509"/>
                        </a:lnTo>
                        <a:lnTo>
                          <a:pt x="2017" y="479"/>
                        </a:lnTo>
                        <a:lnTo>
                          <a:pt x="1976" y="452"/>
                        </a:lnTo>
                        <a:lnTo>
                          <a:pt x="1930" y="427"/>
                        </a:lnTo>
                        <a:lnTo>
                          <a:pt x="1867" y="403"/>
                        </a:lnTo>
                        <a:lnTo>
                          <a:pt x="1804" y="389"/>
                        </a:lnTo>
                        <a:lnTo>
                          <a:pt x="1740" y="384"/>
                        </a:lnTo>
                        <a:close/>
                        <a:moveTo>
                          <a:pt x="1303" y="0"/>
                        </a:moveTo>
                        <a:lnTo>
                          <a:pt x="1403" y="4"/>
                        </a:lnTo>
                        <a:lnTo>
                          <a:pt x="1502" y="16"/>
                        </a:lnTo>
                        <a:lnTo>
                          <a:pt x="1597" y="34"/>
                        </a:lnTo>
                        <a:lnTo>
                          <a:pt x="1690" y="59"/>
                        </a:lnTo>
                        <a:lnTo>
                          <a:pt x="1782" y="90"/>
                        </a:lnTo>
                        <a:lnTo>
                          <a:pt x="1868" y="128"/>
                        </a:lnTo>
                        <a:lnTo>
                          <a:pt x="1952" y="173"/>
                        </a:lnTo>
                        <a:lnTo>
                          <a:pt x="2032" y="223"/>
                        </a:lnTo>
                        <a:lnTo>
                          <a:pt x="2108" y="279"/>
                        </a:lnTo>
                        <a:lnTo>
                          <a:pt x="2180" y="339"/>
                        </a:lnTo>
                        <a:lnTo>
                          <a:pt x="2247" y="405"/>
                        </a:lnTo>
                        <a:lnTo>
                          <a:pt x="2309" y="475"/>
                        </a:lnTo>
                        <a:lnTo>
                          <a:pt x="2367" y="550"/>
                        </a:lnTo>
                        <a:lnTo>
                          <a:pt x="2418" y="629"/>
                        </a:lnTo>
                        <a:lnTo>
                          <a:pt x="2464" y="712"/>
                        </a:lnTo>
                        <a:lnTo>
                          <a:pt x="2504" y="797"/>
                        </a:lnTo>
                        <a:lnTo>
                          <a:pt x="2538" y="888"/>
                        </a:lnTo>
                        <a:lnTo>
                          <a:pt x="2566" y="979"/>
                        </a:lnTo>
                        <a:lnTo>
                          <a:pt x="2586" y="1075"/>
                        </a:lnTo>
                        <a:lnTo>
                          <a:pt x="2600" y="1173"/>
                        </a:lnTo>
                        <a:lnTo>
                          <a:pt x="2605" y="1273"/>
                        </a:lnTo>
                        <a:lnTo>
                          <a:pt x="2604" y="1378"/>
                        </a:lnTo>
                        <a:lnTo>
                          <a:pt x="2593" y="1481"/>
                        </a:lnTo>
                        <a:lnTo>
                          <a:pt x="2576" y="1580"/>
                        </a:lnTo>
                        <a:lnTo>
                          <a:pt x="2552" y="1677"/>
                        </a:lnTo>
                        <a:lnTo>
                          <a:pt x="2520" y="1772"/>
                        </a:lnTo>
                        <a:lnTo>
                          <a:pt x="2481" y="1862"/>
                        </a:lnTo>
                        <a:lnTo>
                          <a:pt x="2435" y="1950"/>
                        </a:lnTo>
                        <a:lnTo>
                          <a:pt x="2384" y="2032"/>
                        </a:lnTo>
                        <a:lnTo>
                          <a:pt x="2326" y="2111"/>
                        </a:lnTo>
                        <a:lnTo>
                          <a:pt x="2264" y="2185"/>
                        </a:lnTo>
                        <a:lnTo>
                          <a:pt x="2195" y="2253"/>
                        </a:lnTo>
                        <a:lnTo>
                          <a:pt x="2123" y="2318"/>
                        </a:lnTo>
                        <a:lnTo>
                          <a:pt x="2046" y="2377"/>
                        </a:lnTo>
                        <a:lnTo>
                          <a:pt x="1964" y="2429"/>
                        </a:lnTo>
                        <a:lnTo>
                          <a:pt x="1877" y="2475"/>
                        </a:lnTo>
                        <a:lnTo>
                          <a:pt x="1788" y="2515"/>
                        </a:lnTo>
                        <a:lnTo>
                          <a:pt x="1695" y="2548"/>
                        </a:lnTo>
                        <a:lnTo>
                          <a:pt x="1600" y="2574"/>
                        </a:lnTo>
                        <a:lnTo>
                          <a:pt x="1502" y="2594"/>
                        </a:lnTo>
                        <a:lnTo>
                          <a:pt x="1401" y="2604"/>
                        </a:lnTo>
                        <a:lnTo>
                          <a:pt x="1297" y="2608"/>
                        </a:lnTo>
                        <a:lnTo>
                          <a:pt x="1195" y="2604"/>
                        </a:lnTo>
                        <a:lnTo>
                          <a:pt x="1096" y="2593"/>
                        </a:lnTo>
                        <a:lnTo>
                          <a:pt x="999" y="2573"/>
                        </a:lnTo>
                        <a:lnTo>
                          <a:pt x="903" y="2545"/>
                        </a:lnTo>
                        <a:lnTo>
                          <a:pt x="812" y="2513"/>
                        </a:lnTo>
                        <a:lnTo>
                          <a:pt x="723" y="2472"/>
                        </a:lnTo>
                        <a:lnTo>
                          <a:pt x="638" y="2426"/>
                        </a:lnTo>
                        <a:lnTo>
                          <a:pt x="558" y="2374"/>
                        </a:lnTo>
                        <a:lnTo>
                          <a:pt x="481" y="2316"/>
                        </a:lnTo>
                        <a:lnTo>
                          <a:pt x="409" y="2252"/>
                        </a:lnTo>
                        <a:lnTo>
                          <a:pt x="341" y="2184"/>
                        </a:lnTo>
                        <a:lnTo>
                          <a:pt x="279" y="2111"/>
                        </a:lnTo>
                        <a:lnTo>
                          <a:pt x="221" y="2032"/>
                        </a:lnTo>
                        <a:lnTo>
                          <a:pt x="170" y="1950"/>
                        </a:lnTo>
                        <a:lnTo>
                          <a:pt x="126" y="1863"/>
                        </a:lnTo>
                        <a:lnTo>
                          <a:pt x="87" y="1774"/>
                        </a:lnTo>
                        <a:lnTo>
                          <a:pt x="55" y="1680"/>
                        </a:lnTo>
                        <a:lnTo>
                          <a:pt x="30" y="1583"/>
                        </a:lnTo>
                        <a:lnTo>
                          <a:pt x="12" y="1484"/>
                        </a:lnTo>
                        <a:lnTo>
                          <a:pt x="3" y="1383"/>
                        </a:lnTo>
                        <a:lnTo>
                          <a:pt x="0" y="1278"/>
                        </a:lnTo>
                        <a:lnTo>
                          <a:pt x="7" y="1177"/>
                        </a:lnTo>
                        <a:lnTo>
                          <a:pt x="20" y="1079"/>
                        </a:lnTo>
                        <a:lnTo>
                          <a:pt x="39" y="983"/>
                        </a:lnTo>
                        <a:lnTo>
                          <a:pt x="67" y="890"/>
                        </a:lnTo>
                        <a:lnTo>
                          <a:pt x="101" y="801"/>
                        </a:lnTo>
                        <a:lnTo>
                          <a:pt x="140" y="715"/>
                        </a:lnTo>
                        <a:lnTo>
                          <a:pt x="186" y="631"/>
                        </a:lnTo>
                        <a:lnTo>
                          <a:pt x="238" y="553"/>
                        </a:lnTo>
                        <a:lnTo>
                          <a:pt x="295" y="477"/>
                        </a:lnTo>
                        <a:lnTo>
                          <a:pt x="358" y="406"/>
                        </a:lnTo>
                        <a:lnTo>
                          <a:pt x="424" y="340"/>
                        </a:lnTo>
                        <a:lnTo>
                          <a:pt x="496" y="279"/>
                        </a:lnTo>
                        <a:lnTo>
                          <a:pt x="572" y="224"/>
                        </a:lnTo>
                        <a:lnTo>
                          <a:pt x="653" y="173"/>
                        </a:lnTo>
                        <a:lnTo>
                          <a:pt x="737" y="130"/>
                        </a:lnTo>
                        <a:lnTo>
                          <a:pt x="824" y="90"/>
                        </a:lnTo>
                        <a:lnTo>
                          <a:pt x="915" y="59"/>
                        </a:lnTo>
                        <a:lnTo>
                          <a:pt x="1008" y="34"/>
                        </a:lnTo>
                        <a:lnTo>
                          <a:pt x="1104" y="16"/>
                        </a:lnTo>
                        <a:lnTo>
                          <a:pt x="1203" y="4"/>
                        </a:lnTo>
                        <a:lnTo>
                          <a:pt x="1303"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31" name="Freeform 8"/>
                  <p:cNvSpPr>
                    <a:spLocks/>
                  </p:cNvSpPr>
                  <p:nvPr/>
                </p:nvSpPr>
                <p:spPr bwMode="auto">
                  <a:xfrm>
                    <a:off x="7259174" y="5389047"/>
                    <a:ext cx="56549" cy="91303"/>
                  </a:xfrm>
                  <a:custGeom>
                    <a:avLst/>
                    <a:gdLst>
                      <a:gd name="T0" fmla="*/ 292 w 461"/>
                      <a:gd name="T1" fmla="*/ 0 h 738"/>
                      <a:gd name="T2" fmla="*/ 365 w 461"/>
                      <a:gd name="T3" fmla="*/ 12 h 738"/>
                      <a:gd name="T4" fmla="*/ 419 w 461"/>
                      <a:gd name="T5" fmla="*/ 25 h 738"/>
                      <a:gd name="T6" fmla="*/ 406 w 461"/>
                      <a:gd name="T7" fmla="*/ 139 h 738"/>
                      <a:gd name="T8" fmla="*/ 298 w 461"/>
                      <a:gd name="T9" fmla="*/ 116 h 738"/>
                      <a:gd name="T10" fmla="*/ 232 w 461"/>
                      <a:gd name="T11" fmla="*/ 116 h 738"/>
                      <a:gd name="T12" fmla="*/ 182 w 461"/>
                      <a:gd name="T13" fmla="*/ 137 h 738"/>
                      <a:gd name="T14" fmla="*/ 157 w 461"/>
                      <a:gd name="T15" fmla="*/ 169 h 738"/>
                      <a:gd name="T16" fmla="*/ 148 w 461"/>
                      <a:gd name="T17" fmla="*/ 210 h 738"/>
                      <a:gd name="T18" fmla="*/ 158 w 461"/>
                      <a:gd name="T19" fmla="*/ 245 h 738"/>
                      <a:gd name="T20" fmla="*/ 179 w 461"/>
                      <a:gd name="T21" fmla="*/ 268 h 738"/>
                      <a:gd name="T22" fmla="*/ 237 w 461"/>
                      <a:gd name="T23" fmla="*/ 296 h 738"/>
                      <a:gd name="T24" fmla="*/ 319 w 461"/>
                      <a:gd name="T25" fmla="*/ 330 h 738"/>
                      <a:gd name="T26" fmla="*/ 391 w 461"/>
                      <a:gd name="T27" fmla="*/ 371 h 738"/>
                      <a:gd name="T28" fmla="*/ 437 w 461"/>
                      <a:gd name="T29" fmla="*/ 425 h 738"/>
                      <a:gd name="T30" fmla="*/ 458 w 461"/>
                      <a:gd name="T31" fmla="*/ 489 h 738"/>
                      <a:gd name="T32" fmla="*/ 458 w 461"/>
                      <a:gd name="T33" fmla="*/ 557 h 738"/>
                      <a:gd name="T34" fmla="*/ 442 w 461"/>
                      <a:gd name="T35" fmla="*/ 615 h 738"/>
                      <a:gd name="T36" fmla="*/ 408 w 461"/>
                      <a:gd name="T37" fmla="*/ 666 h 738"/>
                      <a:gd name="T38" fmla="*/ 356 w 461"/>
                      <a:gd name="T39" fmla="*/ 704 h 738"/>
                      <a:gd name="T40" fmla="*/ 298 w 461"/>
                      <a:gd name="T41" fmla="*/ 726 h 738"/>
                      <a:gd name="T42" fmla="*/ 204 w 461"/>
                      <a:gd name="T43" fmla="*/ 738 h 738"/>
                      <a:gd name="T44" fmla="*/ 81 w 461"/>
                      <a:gd name="T45" fmla="*/ 727 h 738"/>
                      <a:gd name="T46" fmla="*/ 18 w 461"/>
                      <a:gd name="T47" fmla="*/ 711 h 738"/>
                      <a:gd name="T48" fmla="*/ 14 w 461"/>
                      <a:gd name="T49" fmla="*/ 707 h 738"/>
                      <a:gd name="T50" fmla="*/ 12 w 461"/>
                      <a:gd name="T51" fmla="*/ 704 h 738"/>
                      <a:gd name="T52" fmla="*/ 55 w 461"/>
                      <a:gd name="T53" fmla="*/ 596 h 738"/>
                      <a:gd name="T54" fmla="*/ 120 w 461"/>
                      <a:gd name="T55" fmla="*/ 618 h 738"/>
                      <a:gd name="T56" fmla="*/ 194 w 461"/>
                      <a:gd name="T57" fmla="*/ 625 h 738"/>
                      <a:gd name="T58" fmla="*/ 253 w 461"/>
                      <a:gd name="T59" fmla="*/ 611 h 738"/>
                      <a:gd name="T60" fmla="*/ 292 w 461"/>
                      <a:gd name="T61" fmla="*/ 584 h 738"/>
                      <a:gd name="T62" fmla="*/ 311 w 461"/>
                      <a:gd name="T63" fmla="*/ 546 h 738"/>
                      <a:gd name="T64" fmla="*/ 306 w 461"/>
                      <a:gd name="T65" fmla="*/ 506 h 738"/>
                      <a:gd name="T66" fmla="*/ 279 w 461"/>
                      <a:gd name="T67" fmla="*/ 472 h 738"/>
                      <a:gd name="T68" fmla="*/ 222 w 461"/>
                      <a:gd name="T69" fmla="*/ 442 h 738"/>
                      <a:gd name="T70" fmla="*/ 162 w 461"/>
                      <a:gd name="T71" fmla="*/ 414 h 738"/>
                      <a:gd name="T72" fmla="*/ 97 w 461"/>
                      <a:gd name="T73" fmla="*/ 384 h 738"/>
                      <a:gd name="T74" fmla="*/ 46 w 461"/>
                      <a:gd name="T75" fmla="*/ 345 h 738"/>
                      <a:gd name="T76" fmla="*/ 13 w 461"/>
                      <a:gd name="T77" fmla="*/ 295 h 738"/>
                      <a:gd name="T78" fmla="*/ 0 w 461"/>
                      <a:gd name="T79" fmla="*/ 235 h 738"/>
                      <a:gd name="T80" fmla="*/ 5 w 461"/>
                      <a:gd name="T81" fmla="*/ 165 h 738"/>
                      <a:gd name="T82" fmla="*/ 27 w 461"/>
                      <a:gd name="T83" fmla="*/ 105 h 738"/>
                      <a:gd name="T84" fmla="*/ 65 w 461"/>
                      <a:gd name="T85" fmla="*/ 59 h 738"/>
                      <a:gd name="T86" fmla="*/ 118 w 461"/>
                      <a:gd name="T87" fmla="*/ 27 h 738"/>
                      <a:gd name="T88" fmla="*/ 181 w 461"/>
                      <a:gd name="T89" fmla="*/ 7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1" h="738">
                        <a:moveTo>
                          <a:pt x="215" y="0"/>
                        </a:moveTo>
                        <a:lnTo>
                          <a:pt x="292" y="0"/>
                        </a:lnTo>
                        <a:lnTo>
                          <a:pt x="328" y="6"/>
                        </a:lnTo>
                        <a:lnTo>
                          <a:pt x="365" y="12"/>
                        </a:lnTo>
                        <a:lnTo>
                          <a:pt x="391" y="19"/>
                        </a:lnTo>
                        <a:lnTo>
                          <a:pt x="419" y="25"/>
                        </a:lnTo>
                        <a:lnTo>
                          <a:pt x="412" y="84"/>
                        </a:lnTo>
                        <a:lnTo>
                          <a:pt x="406" y="139"/>
                        </a:lnTo>
                        <a:lnTo>
                          <a:pt x="352" y="126"/>
                        </a:lnTo>
                        <a:lnTo>
                          <a:pt x="298" y="116"/>
                        </a:lnTo>
                        <a:lnTo>
                          <a:pt x="264" y="113"/>
                        </a:lnTo>
                        <a:lnTo>
                          <a:pt x="232" y="116"/>
                        </a:lnTo>
                        <a:lnTo>
                          <a:pt x="200" y="126"/>
                        </a:lnTo>
                        <a:lnTo>
                          <a:pt x="182" y="137"/>
                        </a:lnTo>
                        <a:lnTo>
                          <a:pt x="167" y="152"/>
                        </a:lnTo>
                        <a:lnTo>
                          <a:pt x="157" y="169"/>
                        </a:lnTo>
                        <a:lnTo>
                          <a:pt x="150" y="189"/>
                        </a:lnTo>
                        <a:lnTo>
                          <a:pt x="148" y="210"/>
                        </a:lnTo>
                        <a:lnTo>
                          <a:pt x="152" y="231"/>
                        </a:lnTo>
                        <a:lnTo>
                          <a:pt x="158" y="245"/>
                        </a:lnTo>
                        <a:lnTo>
                          <a:pt x="167" y="257"/>
                        </a:lnTo>
                        <a:lnTo>
                          <a:pt x="179" y="268"/>
                        </a:lnTo>
                        <a:lnTo>
                          <a:pt x="192" y="275"/>
                        </a:lnTo>
                        <a:lnTo>
                          <a:pt x="237" y="296"/>
                        </a:lnTo>
                        <a:lnTo>
                          <a:pt x="281" y="315"/>
                        </a:lnTo>
                        <a:lnTo>
                          <a:pt x="319" y="330"/>
                        </a:lnTo>
                        <a:lnTo>
                          <a:pt x="356" y="349"/>
                        </a:lnTo>
                        <a:lnTo>
                          <a:pt x="391" y="371"/>
                        </a:lnTo>
                        <a:lnTo>
                          <a:pt x="417" y="397"/>
                        </a:lnTo>
                        <a:lnTo>
                          <a:pt x="437" y="425"/>
                        </a:lnTo>
                        <a:lnTo>
                          <a:pt x="450" y="456"/>
                        </a:lnTo>
                        <a:lnTo>
                          <a:pt x="458" y="489"/>
                        </a:lnTo>
                        <a:lnTo>
                          <a:pt x="461" y="525"/>
                        </a:lnTo>
                        <a:lnTo>
                          <a:pt x="458" y="557"/>
                        </a:lnTo>
                        <a:lnTo>
                          <a:pt x="453" y="586"/>
                        </a:lnTo>
                        <a:lnTo>
                          <a:pt x="442" y="615"/>
                        </a:lnTo>
                        <a:lnTo>
                          <a:pt x="428" y="641"/>
                        </a:lnTo>
                        <a:lnTo>
                          <a:pt x="408" y="666"/>
                        </a:lnTo>
                        <a:lnTo>
                          <a:pt x="383" y="687"/>
                        </a:lnTo>
                        <a:lnTo>
                          <a:pt x="356" y="704"/>
                        </a:lnTo>
                        <a:lnTo>
                          <a:pt x="328" y="717"/>
                        </a:lnTo>
                        <a:lnTo>
                          <a:pt x="298" y="726"/>
                        </a:lnTo>
                        <a:lnTo>
                          <a:pt x="266" y="732"/>
                        </a:lnTo>
                        <a:lnTo>
                          <a:pt x="204" y="738"/>
                        </a:lnTo>
                        <a:lnTo>
                          <a:pt x="143" y="735"/>
                        </a:lnTo>
                        <a:lnTo>
                          <a:pt x="81" y="727"/>
                        </a:lnTo>
                        <a:lnTo>
                          <a:pt x="19" y="711"/>
                        </a:lnTo>
                        <a:lnTo>
                          <a:pt x="18" y="711"/>
                        </a:lnTo>
                        <a:lnTo>
                          <a:pt x="16" y="709"/>
                        </a:lnTo>
                        <a:lnTo>
                          <a:pt x="14" y="707"/>
                        </a:lnTo>
                        <a:lnTo>
                          <a:pt x="13" y="705"/>
                        </a:lnTo>
                        <a:lnTo>
                          <a:pt x="12" y="704"/>
                        </a:lnTo>
                        <a:lnTo>
                          <a:pt x="23" y="583"/>
                        </a:lnTo>
                        <a:lnTo>
                          <a:pt x="55" y="596"/>
                        </a:lnTo>
                        <a:lnTo>
                          <a:pt x="85" y="608"/>
                        </a:lnTo>
                        <a:lnTo>
                          <a:pt x="120" y="618"/>
                        </a:lnTo>
                        <a:lnTo>
                          <a:pt x="157" y="624"/>
                        </a:lnTo>
                        <a:lnTo>
                          <a:pt x="194" y="625"/>
                        </a:lnTo>
                        <a:lnTo>
                          <a:pt x="230" y="618"/>
                        </a:lnTo>
                        <a:lnTo>
                          <a:pt x="253" y="611"/>
                        </a:lnTo>
                        <a:lnTo>
                          <a:pt x="275" y="599"/>
                        </a:lnTo>
                        <a:lnTo>
                          <a:pt x="292" y="584"/>
                        </a:lnTo>
                        <a:lnTo>
                          <a:pt x="305" y="566"/>
                        </a:lnTo>
                        <a:lnTo>
                          <a:pt x="311" y="546"/>
                        </a:lnTo>
                        <a:lnTo>
                          <a:pt x="311" y="525"/>
                        </a:lnTo>
                        <a:lnTo>
                          <a:pt x="306" y="506"/>
                        </a:lnTo>
                        <a:lnTo>
                          <a:pt x="296" y="488"/>
                        </a:lnTo>
                        <a:lnTo>
                          <a:pt x="279" y="472"/>
                        </a:lnTo>
                        <a:lnTo>
                          <a:pt x="251" y="456"/>
                        </a:lnTo>
                        <a:lnTo>
                          <a:pt x="222" y="442"/>
                        </a:lnTo>
                        <a:lnTo>
                          <a:pt x="195" y="429"/>
                        </a:lnTo>
                        <a:lnTo>
                          <a:pt x="162" y="414"/>
                        </a:lnTo>
                        <a:lnTo>
                          <a:pt x="128" y="400"/>
                        </a:lnTo>
                        <a:lnTo>
                          <a:pt x="97" y="384"/>
                        </a:lnTo>
                        <a:lnTo>
                          <a:pt x="68" y="366"/>
                        </a:lnTo>
                        <a:lnTo>
                          <a:pt x="46" y="345"/>
                        </a:lnTo>
                        <a:lnTo>
                          <a:pt x="27" y="321"/>
                        </a:lnTo>
                        <a:lnTo>
                          <a:pt x="13" y="295"/>
                        </a:lnTo>
                        <a:lnTo>
                          <a:pt x="5" y="266"/>
                        </a:lnTo>
                        <a:lnTo>
                          <a:pt x="0" y="235"/>
                        </a:lnTo>
                        <a:lnTo>
                          <a:pt x="0" y="202"/>
                        </a:lnTo>
                        <a:lnTo>
                          <a:pt x="5" y="165"/>
                        </a:lnTo>
                        <a:lnTo>
                          <a:pt x="14" y="134"/>
                        </a:lnTo>
                        <a:lnTo>
                          <a:pt x="27" y="105"/>
                        </a:lnTo>
                        <a:lnTo>
                          <a:pt x="44" y="80"/>
                        </a:lnTo>
                        <a:lnTo>
                          <a:pt x="65" y="59"/>
                        </a:lnTo>
                        <a:lnTo>
                          <a:pt x="90" y="41"/>
                        </a:lnTo>
                        <a:lnTo>
                          <a:pt x="118" y="27"/>
                        </a:lnTo>
                        <a:lnTo>
                          <a:pt x="148" y="15"/>
                        </a:lnTo>
                        <a:lnTo>
                          <a:pt x="181" y="7"/>
                        </a:lnTo>
                        <a:lnTo>
                          <a:pt x="215"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32" name="Freeform 10"/>
                  <p:cNvSpPr>
                    <a:spLocks noEditPoints="1"/>
                  </p:cNvSpPr>
                  <p:nvPr/>
                </p:nvSpPr>
                <p:spPr bwMode="auto">
                  <a:xfrm>
                    <a:off x="7187874" y="5390779"/>
                    <a:ext cx="61220" cy="88086"/>
                  </a:xfrm>
                  <a:custGeom>
                    <a:avLst/>
                    <a:gdLst>
                      <a:gd name="T0" fmla="*/ 144 w 499"/>
                      <a:gd name="T1" fmla="*/ 600 h 713"/>
                      <a:gd name="T2" fmla="*/ 216 w 499"/>
                      <a:gd name="T3" fmla="*/ 600 h 713"/>
                      <a:gd name="T4" fmla="*/ 294 w 499"/>
                      <a:gd name="T5" fmla="*/ 587 h 713"/>
                      <a:gd name="T6" fmla="*/ 332 w 499"/>
                      <a:gd name="T7" fmla="*/ 565 h 713"/>
                      <a:gd name="T8" fmla="*/ 355 w 499"/>
                      <a:gd name="T9" fmla="*/ 523 h 713"/>
                      <a:gd name="T10" fmla="*/ 356 w 499"/>
                      <a:gd name="T11" fmla="*/ 477 h 713"/>
                      <a:gd name="T12" fmla="*/ 338 w 499"/>
                      <a:gd name="T13" fmla="*/ 437 h 713"/>
                      <a:gd name="T14" fmla="*/ 301 w 499"/>
                      <a:gd name="T15" fmla="*/ 409 h 713"/>
                      <a:gd name="T16" fmla="*/ 234 w 499"/>
                      <a:gd name="T17" fmla="*/ 396 h 713"/>
                      <a:gd name="T18" fmla="*/ 144 w 499"/>
                      <a:gd name="T19" fmla="*/ 391 h 713"/>
                      <a:gd name="T20" fmla="*/ 148 w 499"/>
                      <a:gd name="T21" fmla="*/ 113 h 713"/>
                      <a:gd name="T22" fmla="*/ 145 w 499"/>
                      <a:gd name="T23" fmla="*/ 117 h 713"/>
                      <a:gd name="T24" fmla="*/ 143 w 499"/>
                      <a:gd name="T25" fmla="*/ 121 h 713"/>
                      <a:gd name="T26" fmla="*/ 143 w 499"/>
                      <a:gd name="T27" fmla="*/ 287 h 713"/>
                      <a:gd name="T28" fmla="*/ 190 w 499"/>
                      <a:gd name="T29" fmla="*/ 287 h 713"/>
                      <a:gd name="T30" fmla="*/ 250 w 499"/>
                      <a:gd name="T31" fmla="*/ 282 h 713"/>
                      <a:gd name="T32" fmla="*/ 300 w 499"/>
                      <a:gd name="T33" fmla="*/ 268 h 713"/>
                      <a:gd name="T34" fmla="*/ 327 w 499"/>
                      <a:gd name="T35" fmla="*/ 237 h 713"/>
                      <a:gd name="T36" fmla="*/ 335 w 499"/>
                      <a:gd name="T37" fmla="*/ 194 h 713"/>
                      <a:gd name="T38" fmla="*/ 323 w 499"/>
                      <a:gd name="T39" fmla="*/ 152 h 713"/>
                      <a:gd name="T40" fmla="*/ 293 w 499"/>
                      <a:gd name="T41" fmla="*/ 126 h 713"/>
                      <a:gd name="T42" fmla="*/ 232 w 499"/>
                      <a:gd name="T43" fmla="*/ 116 h 713"/>
                      <a:gd name="T44" fmla="*/ 150 w 499"/>
                      <a:gd name="T45" fmla="*/ 112 h 713"/>
                      <a:gd name="T46" fmla="*/ 150 w 499"/>
                      <a:gd name="T47" fmla="*/ 0 h 713"/>
                      <a:gd name="T48" fmla="*/ 318 w 499"/>
                      <a:gd name="T49" fmla="*/ 4 h 713"/>
                      <a:gd name="T50" fmla="*/ 380 w 499"/>
                      <a:gd name="T51" fmla="*/ 23 h 713"/>
                      <a:gd name="T52" fmla="*/ 435 w 499"/>
                      <a:gd name="T53" fmla="*/ 61 h 713"/>
                      <a:gd name="T54" fmla="*/ 467 w 499"/>
                      <a:gd name="T55" fmla="*/ 112 h 713"/>
                      <a:gd name="T56" fmla="*/ 478 w 499"/>
                      <a:gd name="T57" fmla="*/ 172 h 713"/>
                      <a:gd name="T58" fmla="*/ 470 w 499"/>
                      <a:gd name="T59" fmla="*/ 234 h 713"/>
                      <a:gd name="T60" fmla="*/ 445 w 499"/>
                      <a:gd name="T61" fmla="*/ 282 h 713"/>
                      <a:gd name="T62" fmla="*/ 406 w 499"/>
                      <a:gd name="T63" fmla="*/ 316 h 713"/>
                      <a:gd name="T64" fmla="*/ 352 w 499"/>
                      <a:gd name="T65" fmla="*/ 338 h 713"/>
                      <a:gd name="T66" fmla="*/ 340 w 499"/>
                      <a:gd name="T67" fmla="*/ 341 h 713"/>
                      <a:gd name="T68" fmla="*/ 339 w 499"/>
                      <a:gd name="T69" fmla="*/ 342 h 713"/>
                      <a:gd name="T70" fmla="*/ 339 w 499"/>
                      <a:gd name="T71" fmla="*/ 342 h 713"/>
                      <a:gd name="T72" fmla="*/ 340 w 499"/>
                      <a:gd name="T73" fmla="*/ 342 h 713"/>
                      <a:gd name="T74" fmla="*/ 365 w 499"/>
                      <a:gd name="T75" fmla="*/ 349 h 713"/>
                      <a:gd name="T76" fmla="*/ 416 w 499"/>
                      <a:gd name="T77" fmla="*/ 368 h 713"/>
                      <a:gd name="T78" fmla="*/ 466 w 499"/>
                      <a:gd name="T79" fmla="*/ 409 h 713"/>
                      <a:gd name="T80" fmla="*/ 493 w 499"/>
                      <a:gd name="T81" fmla="*/ 464 h 713"/>
                      <a:gd name="T82" fmla="*/ 499 w 499"/>
                      <a:gd name="T83" fmla="*/ 531 h 713"/>
                      <a:gd name="T84" fmla="*/ 483 w 499"/>
                      <a:gd name="T85" fmla="*/ 594 h 713"/>
                      <a:gd name="T86" fmla="*/ 453 w 499"/>
                      <a:gd name="T87" fmla="*/ 642 h 713"/>
                      <a:gd name="T88" fmla="*/ 408 w 499"/>
                      <a:gd name="T89" fmla="*/ 676 h 713"/>
                      <a:gd name="T90" fmla="*/ 355 w 499"/>
                      <a:gd name="T91" fmla="*/ 698 h 713"/>
                      <a:gd name="T92" fmla="*/ 280 w 499"/>
                      <a:gd name="T93" fmla="*/ 710 h 713"/>
                      <a:gd name="T94" fmla="*/ 126 w 499"/>
                      <a:gd name="T95" fmla="*/ 713 h 713"/>
                      <a:gd name="T96" fmla="*/ 10 w 499"/>
                      <a:gd name="T97" fmla="*/ 712 h 713"/>
                      <a:gd name="T98" fmla="*/ 3 w 499"/>
                      <a:gd name="T99" fmla="*/ 710 h 713"/>
                      <a:gd name="T100" fmla="*/ 0 w 499"/>
                      <a:gd name="T101" fmla="*/ 702 h 713"/>
                      <a:gd name="T102" fmla="*/ 0 w 499"/>
                      <a:gd name="T103" fmla="*/ 16 h 713"/>
                      <a:gd name="T104" fmla="*/ 0 w 499"/>
                      <a:gd name="T105" fmla="*/ 7 h 713"/>
                      <a:gd name="T106" fmla="*/ 5 w 499"/>
                      <a:gd name="T107" fmla="*/ 2 h 713"/>
                      <a:gd name="T108" fmla="*/ 16 w 499"/>
                      <a:gd name="T109"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9" h="713">
                        <a:moveTo>
                          <a:pt x="144" y="391"/>
                        </a:moveTo>
                        <a:lnTo>
                          <a:pt x="144" y="600"/>
                        </a:lnTo>
                        <a:lnTo>
                          <a:pt x="181" y="602"/>
                        </a:lnTo>
                        <a:lnTo>
                          <a:pt x="216" y="600"/>
                        </a:lnTo>
                        <a:lnTo>
                          <a:pt x="255" y="595"/>
                        </a:lnTo>
                        <a:lnTo>
                          <a:pt x="294" y="587"/>
                        </a:lnTo>
                        <a:lnTo>
                          <a:pt x="315" y="578"/>
                        </a:lnTo>
                        <a:lnTo>
                          <a:pt x="332" y="565"/>
                        </a:lnTo>
                        <a:lnTo>
                          <a:pt x="346" y="545"/>
                        </a:lnTo>
                        <a:lnTo>
                          <a:pt x="355" y="523"/>
                        </a:lnTo>
                        <a:lnTo>
                          <a:pt x="359" y="499"/>
                        </a:lnTo>
                        <a:lnTo>
                          <a:pt x="356" y="477"/>
                        </a:lnTo>
                        <a:lnTo>
                          <a:pt x="349" y="456"/>
                        </a:lnTo>
                        <a:lnTo>
                          <a:pt x="338" y="437"/>
                        </a:lnTo>
                        <a:lnTo>
                          <a:pt x="321" y="421"/>
                        </a:lnTo>
                        <a:lnTo>
                          <a:pt x="301" y="409"/>
                        </a:lnTo>
                        <a:lnTo>
                          <a:pt x="277" y="401"/>
                        </a:lnTo>
                        <a:lnTo>
                          <a:pt x="234" y="396"/>
                        </a:lnTo>
                        <a:lnTo>
                          <a:pt x="190" y="393"/>
                        </a:lnTo>
                        <a:lnTo>
                          <a:pt x="144" y="391"/>
                        </a:lnTo>
                        <a:close/>
                        <a:moveTo>
                          <a:pt x="150" y="112"/>
                        </a:moveTo>
                        <a:lnTo>
                          <a:pt x="148" y="113"/>
                        </a:lnTo>
                        <a:lnTo>
                          <a:pt x="147" y="114"/>
                        </a:lnTo>
                        <a:lnTo>
                          <a:pt x="145" y="117"/>
                        </a:lnTo>
                        <a:lnTo>
                          <a:pt x="144" y="118"/>
                        </a:lnTo>
                        <a:lnTo>
                          <a:pt x="143" y="121"/>
                        </a:lnTo>
                        <a:lnTo>
                          <a:pt x="143" y="203"/>
                        </a:lnTo>
                        <a:lnTo>
                          <a:pt x="143" y="287"/>
                        </a:lnTo>
                        <a:lnTo>
                          <a:pt x="167" y="289"/>
                        </a:lnTo>
                        <a:lnTo>
                          <a:pt x="190" y="287"/>
                        </a:lnTo>
                        <a:lnTo>
                          <a:pt x="220" y="285"/>
                        </a:lnTo>
                        <a:lnTo>
                          <a:pt x="250" y="282"/>
                        </a:lnTo>
                        <a:lnTo>
                          <a:pt x="279" y="275"/>
                        </a:lnTo>
                        <a:lnTo>
                          <a:pt x="300" y="268"/>
                        </a:lnTo>
                        <a:lnTo>
                          <a:pt x="317" y="255"/>
                        </a:lnTo>
                        <a:lnTo>
                          <a:pt x="327" y="237"/>
                        </a:lnTo>
                        <a:lnTo>
                          <a:pt x="334" y="217"/>
                        </a:lnTo>
                        <a:lnTo>
                          <a:pt x="335" y="194"/>
                        </a:lnTo>
                        <a:lnTo>
                          <a:pt x="331" y="172"/>
                        </a:lnTo>
                        <a:lnTo>
                          <a:pt x="323" y="152"/>
                        </a:lnTo>
                        <a:lnTo>
                          <a:pt x="311" y="138"/>
                        </a:lnTo>
                        <a:lnTo>
                          <a:pt x="293" y="126"/>
                        </a:lnTo>
                        <a:lnTo>
                          <a:pt x="272" y="120"/>
                        </a:lnTo>
                        <a:lnTo>
                          <a:pt x="232" y="116"/>
                        </a:lnTo>
                        <a:lnTo>
                          <a:pt x="191" y="114"/>
                        </a:lnTo>
                        <a:lnTo>
                          <a:pt x="150" y="112"/>
                        </a:lnTo>
                        <a:close/>
                        <a:moveTo>
                          <a:pt x="16" y="0"/>
                        </a:moveTo>
                        <a:lnTo>
                          <a:pt x="150" y="0"/>
                        </a:lnTo>
                        <a:lnTo>
                          <a:pt x="285" y="2"/>
                        </a:lnTo>
                        <a:lnTo>
                          <a:pt x="318" y="4"/>
                        </a:lnTo>
                        <a:lnTo>
                          <a:pt x="349" y="11"/>
                        </a:lnTo>
                        <a:lnTo>
                          <a:pt x="380" y="23"/>
                        </a:lnTo>
                        <a:lnTo>
                          <a:pt x="408" y="40"/>
                        </a:lnTo>
                        <a:lnTo>
                          <a:pt x="435" y="61"/>
                        </a:lnTo>
                        <a:lnTo>
                          <a:pt x="454" y="86"/>
                        </a:lnTo>
                        <a:lnTo>
                          <a:pt x="467" y="112"/>
                        </a:lnTo>
                        <a:lnTo>
                          <a:pt x="475" y="141"/>
                        </a:lnTo>
                        <a:lnTo>
                          <a:pt x="478" y="172"/>
                        </a:lnTo>
                        <a:lnTo>
                          <a:pt x="476" y="205"/>
                        </a:lnTo>
                        <a:lnTo>
                          <a:pt x="470" y="234"/>
                        </a:lnTo>
                        <a:lnTo>
                          <a:pt x="459" y="260"/>
                        </a:lnTo>
                        <a:lnTo>
                          <a:pt x="445" y="282"/>
                        </a:lnTo>
                        <a:lnTo>
                          <a:pt x="427" y="300"/>
                        </a:lnTo>
                        <a:lnTo>
                          <a:pt x="406" y="316"/>
                        </a:lnTo>
                        <a:lnTo>
                          <a:pt x="381" y="329"/>
                        </a:lnTo>
                        <a:lnTo>
                          <a:pt x="352" y="338"/>
                        </a:lnTo>
                        <a:lnTo>
                          <a:pt x="342" y="341"/>
                        </a:lnTo>
                        <a:lnTo>
                          <a:pt x="340" y="341"/>
                        </a:lnTo>
                        <a:lnTo>
                          <a:pt x="340" y="341"/>
                        </a:lnTo>
                        <a:lnTo>
                          <a:pt x="339" y="342"/>
                        </a:lnTo>
                        <a:lnTo>
                          <a:pt x="339" y="342"/>
                        </a:lnTo>
                        <a:lnTo>
                          <a:pt x="339" y="342"/>
                        </a:lnTo>
                        <a:lnTo>
                          <a:pt x="339" y="342"/>
                        </a:lnTo>
                        <a:lnTo>
                          <a:pt x="340" y="342"/>
                        </a:lnTo>
                        <a:lnTo>
                          <a:pt x="342" y="341"/>
                        </a:lnTo>
                        <a:lnTo>
                          <a:pt x="365" y="349"/>
                        </a:lnTo>
                        <a:lnTo>
                          <a:pt x="391" y="357"/>
                        </a:lnTo>
                        <a:lnTo>
                          <a:pt x="416" y="368"/>
                        </a:lnTo>
                        <a:lnTo>
                          <a:pt x="444" y="385"/>
                        </a:lnTo>
                        <a:lnTo>
                          <a:pt x="466" y="409"/>
                        </a:lnTo>
                        <a:lnTo>
                          <a:pt x="483" y="435"/>
                        </a:lnTo>
                        <a:lnTo>
                          <a:pt x="493" y="464"/>
                        </a:lnTo>
                        <a:lnTo>
                          <a:pt x="499" y="497"/>
                        </a:lnTo>
                        <a:lnTo>
                          <a:pt x="499" y="531"/>
                        </a:lnTo>
                        <a:lnTo>
                          <a:pt x="493" y="564"/>
                        </a:lnTo>
                        <a:lnTo>
                          <a:pt x="483" y="594"/>
                        </a:lnTo>
                        <a:lnTo>
                          <a:pt x="470" y="619"/>
                        </a:lnTo>
                        <a:lnTo>
                          <a:pt x="453" y="642"/>
                        </a:lnTo>
                        <a:lnTo>
                          <a:pt x="432" y="660"/>
                        </a:lnTo>
                        <a:lnTo>
                          <a:pt x="408" y="676"/>
                        </a:lnTo>
                        <a:lnTo>
                          <a:pt x="383" y="688"/>
                        </a:lnTo>
                        <a:lnTo>
                          <a:pt x="355" y="698"/>
                        </a:lnTo>
                        <a:lnTo>
                          <a:pt x="325" y="705"/>
                        </a:lnTo>
                        <a:lnTo>
                          <a:pt x="280" y="710"/>
                        </a:lnTo>
                        <a:lnTo>
                          <a:pt x="236" y="712"/>
                        </a:lnTo>
                        <a:lnTo>
                          <a:pt x="126" y="713"/>
                        </a:lnTo>
                        <a:lnTo>
                          <a:pt x="14" y="713"/>
                        </a:lnTo>
                        <a:lnTo>
                          <a:pt x="10" y="712"/>
                        </a:lnTo>
                        <a:lnTo>
                          <a:pt x="5" y="712"/>
                        </a:lnTo>
                        <a:lnTo>
                          <a:pt x="3" y="710"/>
                        </a:lnTo>
                        <a:lnTo>
                          <a:pt x="1" y="706"/>
                        </a:lnTo>
                        <a:lnTo>
                          <a:pt x="0" y="702"/>
                        </a:lnTo>
                        <a:lnTo>
                          <a:pt x="0" y="697"/>
                        </a:lnTo>
                        <a:lnTo>
                          <a:pt x="0" y="16"/>
                        </a:lnTo>
                        <a:lnTo>
                          <a:pt x="0" y="11"/>
                        </a:lnTo>
                        <a:lnTo>
                          <a:pt x="0" y="7"/>
                        </a:lnTo>
                        <a:lnTo>
                          <a:pt x="3" y="3"/>
                        </a:lnTo>
                        <a:lnTo>
                          <a:pt x="5" y="2"/>
                        </a:lnTo>
                        <a:lnTo>
                          <a:pt x="9" y="0"/>
                        </a:lnTo>
                        <a:lnTo>
                          <a:pt x="16"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33" name="Rectangle 11"/>
                  <p:cNvSpPr>
                    <a:spLocks noChangeArrowheads="1"/>
                  </p:cNvSpPr>
                  <p:nvPr/>
                </p:nvSpPr>
                <p:spPr bwMode="auto">
                  <a:xfrm>
                    <a:off x="7328508" y="5390779"/>
                    <a:ext cx="17210" cy="87839"/>
                  </a:xfrm>
                  <a:prstGeom prst="rect">
                    <a:avLst/>
                  </a:pr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34" name="Freeform 12"/>
                  <p:cNvSpPr>
                    <a:spLocks/>
                  </p:cNvSpPr>
                  <p:nvPr/>
                </p:nvSpPr>
                <p:spPr bwMode="auto">
                  <a:xfrm>
                    <a:off x="7462012" y="5418986"/>
                    <a:ext cx="20898" cy="20784"/>
                  </a:xfrm>
                  <a:custGeom>
                    <a:avLst/>
                    <a:gdLst>
                      <a:gd name="T0" fmla="*/ 13 w 168"/>
                      <a:gd name="T1" fmla="*/ 0 h 167"/>
                      <a:gd name="T2" fmla="*/ 21 w 168"/>
                      <a:gd name="T3" fmla="*/ 1 h 167"/>
                      <a:gd name="T4" fmla="*/ 26 w 168"/>
                      <a:gd name="T5" fmla="*/ 6 h 167"/>
                      <a:gd name="T6" fmla="*/ 31 w 168"/>
                      <a:gd name="T7" fmla="*/ 18 h 167"/>
                      <a:gd name="T8" fmla="*/ 57 w 168"/>
                      <a:gd name="T9" fmla="*/ 82 h 167"/>
                      <a:gd name="T10" fmla="*/ 83 w 168"/>
                      <a:gd name="T11" fmla="*/ 148 h 167"/>
                      <a:gd name="T12" fmla="*/ 90 w 168"/>
                      <a:gd name="T13" fmla="*/ 136 h 167"/>
                      <a:gd name="T14" fmla="*/ 94 w 168"/>
                      <a:gd name="T15" fmla="*/ 124 h 167"/>
                      <a:gd name="T16" fmla="*/ 117 w 168"/>
                      <a:gd name="T17" fmla="*/ 70 h 167"/>
                      <a:gd name="T18" fmla="*/ 138 w 168"/>
                      <a:gd name="T19" fmla="*/ 17 h 167"/>
                      <a:gd name="T20" fmla="*/ 146 w 168"/>
                      <a:gd name="T21" fmla="*/ 5 h 167"/>
                      <a:gd name="T22" fmla="*/ 155 w 168"/>
                      <a:gd name="T23" fmla="*/ 1 h 167"/>
                      <a:gd name="T24" fmla="*/ 168 w 168"/>
                      <a:gd name="T25" fmla="*/ 2 h 167"/>
                      <a:gd name="T26" fmla="*/ 168 w 168"/>
                      <a:gd name="T27" fmla="*/ 166 h 167"/>
                      <a:gd name="T28" fmla="*/ 153 w 168"/>
                      <a:gd name="T29" fmla="*/ 166 h 167"/>
                      <a:gd name="T30" fmla="*/ 153 w 168"/>
                      <a:gd name="T31" fmla="*/ 23 h 167"/>
                      <a:gd name="T32" fmla="*/ 150 w 168"/>
                      <a:gd name="T33" fmla="*/ 22 h 167"/>
                      <a:gd name="T34" fmla="*/ 120 w 168"/>
                      <a:gd name="T35" fmla="*/ 97 h 167"/>
                      <a:gd name="T36" fmla="*/ 95 w 168"/>
                      <a:gd name="T37" fmla="*/ 158 h 167"/>
                      <a:gd name="T38" fmla="*/ 93 w 168"/>
                      <a:gd name="T39" fmla="*/ 161 h 167"/>
                      <a:gd name="T40" fmla="*/ 90 w 168"/>
                      <a:gd name="T41" fmla="*/ 163 h 167"/>
                      <a:gd name="T42" fmla="*/ 87 w 168"/>
                      <a:gd name="T43" fmla="*/ 166 h 167"/>
                      <a:gd name="T44" fmla="*/ 85 w 168"/>
                      <a:gd name="T45" fmla="*/ 166 h 167"/>
                      <a:gd name="T46" fmla="*/ 82 w 168"/>
                      <a:gd name="T47" fmla="*/ 166 h 167"/>
                      <a:gd name="T48" fmla="*/ 78 w 168"/>
                      <a:gd name="T49" fmla="*/ 163 h 167"/>
                      <a:gd name="T50" fmla="*/ 76 w 168"/>
                      <a:gd name="T51" fmla="*/ 161 h 167"/>
                      <a:gd name="T52" fmla="*/ 74 w 168"/>
                      <a:gd name="T53" fmla="*/ 157 h 167"/>
                      <a:gd name="T54" fmla="*/ 21 w 168"/>
                      <a:gd name="T55" fmla="*/ 31 h 167"/>
                      <a:gd name="T56" fmla="*/ 19 w 168"/>
                      <a:gd name="T57" fmla="*/ 28 h 167"/>
                      <a:gd name="T58" fmla="*/ 18 w 168"/>
                      <a:gd name="T59" fmla="*/ 26 h 167"/>
                      <a:gd name="T60" fmla="*/ 15 w 168"/>
                      <a:gd name="T61" fmla="*/ 23 h 167"/>
                      <a:gd name="T62" fmla="*/ 15 w 168"/>
                      <a:gd name="T63" fmla="*/ 167 h 167"/>
                      <a:gd name="T64" fmla="*/ 0 w 168"/>
                      <a:gd name="T65" fmla="*/ 167 h 167"/>
                      <a:gd name="T66" fmla="*/ 0 w 168"/>
                      <a:gd name="T67" fmla="*/ 2 h 167"/>
                      <a:gd name="T68" fmla="*/ 13 w 168"/>
                      <a:gd name="T6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167">
                        <a:moveTo>
                          <a:pt x="13" y="0"/>
                        </a:moveTo>
                        <a:lnTo>
                          <a:pt x="21" y="1"/>
                        </a:lnTo>
                        <a:lnTo>
                          <a:pt x="26" y="6"/>
                        </a:lnTo>
                        <a:lnTo>
                          <a:pt x="31" y="18"/>
                        </a:lnTo>
                        <a:lnTo>
                          <a:pt x="57" y="82"/>
                        </a:lnTo>
                        <a:lnTo>
                          <a:pt x="83" y="148"/>
                        </a:lnTo>
                        <a:lnTo>
                          <a:pt x="90" y="136"/>
                        </a:lnTo>
                        <a:lnTo>
                          <a:pt x="94" y="124"/>
                        </a:lnTo>
                        <a:lnTo>
                          <a:pt x="117" y="70"/>
                        </a:lnTo>
                        <a:lnTo>
                          <a:pt x="138" y="17"/>
                        </a:lnTo>
                        <a:lnTo>
                          <a:pt x="146" y="5"/>
                        </a:lnTo>
                        <a:lnTo>
                          <a:pt x="155" y="1"/>
                        </a:lnTo>
                        <a:lnTo>
                          <a:pt x="168" y="2"/>
                        </a:lnTo>
                        <a:lnTo>
                          <a:pt x="168" y="166"/>
                        </a:lnTo>
                        <a:lnTo>
                          <a:pt x="153" y="166"/>
                        </a:lnTo>
                        <a:lnTo>
                          <a:pt x="153" y="23"/>
                        </a:lnTo>
                        <a:lnTo>
                          <a:pt x="150" y="22"/>
                        </a:lnTo>
                        <a:lnTo>
                          <a:pt x="120" y="97"/>
                        </a:lnTo>
                        <a:lnTo>
                          <a:pt x="95" y="158"/>
                        </a:lnTo>
                        <a:lnTo>
                          <a:pt x="93" y="161"/>
                        </a:lnTo>
                        <a:lnTo>
                          <a:pt x="90" y="163"/>
                        </a:lnTo>
                        <a:lnTo>
                          <a:pt x="87" y="166"/>
                        </a:lnTo>
                        <a:lnTo>
                          <a:pt x="85" y="166"/>
                        </a:lnTo>
                        <a:lnTo>
                          <a:pt x="82" y="166"/>
                        </a:lnTo>
                        <a:lnTo>
                          <a:pt x="78" y="163"/>
                        </a:lnTo>
                        <a:lnTo>
                          <a:pt x="76" y="161"/>
                        </a:lnTo>
                        <a:lnTo>
                          <a:pt x="74" y="157"/>
                        </a:lnTo>
                        <a:lnTo>
                          <a:pt x="21" y="31"/>
                        </a:lnTo>
                        <a:lnTo>
                          <a:pt x="19" y="28"/>
                        </a:lnTo>
                        <a:lnTo>
                          <a:pt x="18" y="26"/>
                        </a:lnTo>
                        <a:lnTo>
                          <a:pt x="15" y="23"/>
                        </a:lnTo>
                        <a:lnTo>
                          <a:pt x="15" y="167"/>
                        </a:lnTo>
                        <a:lnTo>
                          <a:pt x="0" y="167"/>
                        </a:lnTo>
                        <a:lnTo>
                          <a:pt x="0" y="2"/>
                        </a:lnTo>
                        <a:lnTo>
                          <a:pt x="13"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sp>
                <p:nvSpPr>
                  <p:cNvPr id="335" name="Freeform 13"/>
                  <p:cNvSpPr>
                    <a:spLocks/>
                  </p:cNvSpPr>
                  <p:nvPr/>
                </p:nvSpPr>
                <p:spPr bwMode="auto">
                  <a:xfrm>
                    <a:off x="7445047" y="5419234"/>
                    <a:ext cx="14014" cy="20289"/>
                  </a:xfrm>
                  <a:custGeom>
                    <a:avLst/>
                    <a:gdLst>
                      <a:gd name="T0" fmla="*/ 8 w 114"/>
                      <a:gd name="T1" fmla="*/ 0 h 165"/>
                      <a:gd name="T2" fmla="*/ 112 w 114"/>
                      <a:gd name="T3" fmla="*/ 0 h 165"/>
                      <a:gd name="T4" fmla="*/ 112 w 114"/>
                      <a:gd name="T5" fmla="*/ 5 h 165"/>
                      <a:gd name="T6" fmla="*/ 114 w 114"/>
                      <a:gd name="T7" fmla="*/ 13 h 165"/>
                      <a:gd name="T8" fmla="*/ 64 w 114"/>
                      <a:gd name="T9" fmla="*/ 13 h 165"/>
                      <a:gd name="T10" fmla="*/ 64 w 114"/>
                      <a:gd name="T11" fmla="*/ 165 h 165"/>
                      <a:gd name="T12" fmla="*/ 50 w 114"/>
                      <a:gd name="T13" fmla="*/ 165 h 165"/>
                      <a:gd name="T14" fmla="*/ 50 w 114"/>
                      <a:gd name="T15" fmla="*/ 13 h 165"/>
                      <a:gd name="T16" fmla="*/ 1 w 114"/>
                      <a:gd name="T17" fmla="*/ 13 h 165"/>
                      <a:gd name="T18" fmla="*/ 0 w 114"/>
                      <a:gd name="T19" fmla="*/ 10 h 165"/>
                      <a:gd name="T20" fmla="*/ 0 w 114"/>
                      <a:gd name="T21" fmla="*/ 6 h 165"/>
                      <a:gd name="T22" fmla="*/ 0 w 114"/>
                      <a:gd name="T23" fmla="*/ 4 h 165"/>
                      <a:gd name="T24" fmla="*/ 0 w 114"/>
                      <a:gd name="T25" fmla="*/ 3 h 165"/>
                      <a:gd name="T26" fmla="*/ 1 w 114"/>
                      <a:gd name="T27" fmla="*/ 1 h 165"/>
                      <a:gd name="T28" fmla="*/ 4 w 114"/>
                      <a:gd name="T29" fmla="*/ 0 h 165"/>
                      <a:gd name="T30" fmla="*/ 8 w 114"/>
                      <a:gd name="T3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65">
                        <a:moveTo>
                          <a:pt x="8" y="0"/>
                        </a:moveTo>
                        <a:lnTo>
                          <a:pt x="112" y="0"/>
                        </a:lnTo>
                        <a:lnTo>
                          <a:pt x="112" y="5"/>
                        </a:lnTo>
                        <a:lnTo>
                          <a:pt x="114" y="13"/>
                        </a:lnTo>
                        <a:lnTo>
                          <a:pt x="64" y="13"/>
                        </a:lnTo>
                        <a:lnTo>
                          <a:pt x="64" y="165"/>
                        </a:lnTo>
                        <a:lnTo>
                          <a:pt x="50" y="165"/>
                        </a:lnTo>
                        <a:lnTo>
                          <a:pt x="50" y="13"/>
                        </a:lnTo>
                        <a:lnTo>
                          <a:pt x="1" y="13"/>
                        </a:lnTo>
                        <a:lnTo>
                          <a:pt x="0" y="10"/>
                        </a:lnTo>
                        <a:lnTo>
                          <a:pt x="0" y="6"/>
                        </a:lnTo>
                        <a:lnTo>
                          <a:pt x="0" y="4"/>
                        </a:lnTo>
                        <a:lnTo>
                          <a:pt x="0" y="3"/>
                        </a:lnTo>
                        <a:lnTo>
                          <a:pt x="1" y="1"/>
                        </a:lnTo>
                        <a:lnTo>
                          <a:pt x="4" y="0"/>
                        </a:lnTo>
                        <a:lnTo>
                          <a:pt x="8" y="0"/>
                        </a:lnTo>
                        <a:close/>
                      </a:path>
                    </a:pathLst>
                  </a:custGeom>
                  <a:solidFill>
                    <a:schemeClr val="bg1">
                      <a:lumMod val="50000"/>
                    </a:schemeClr>
                  </a:solidFill>
                  <a:ln w="9525">
                    <a:noFill/>
                    <a:round/>
                    <a:headEnd/>
                    <a:tailEnd/>
                  </a:ln>
                </p:spPr>
                <p:txBody>
                  <a:bodyPr vert="horz" wrap="square" lIns="82272" tIns="41137" rIns="82272" bIns="41137" numCol="1" anchor="t" anchorCtr="0" compatLnSpc="1">
                    <a:prstTxWarp prst="textNoShape">
                      <a:avLst/>
                    </a:prstTxWarp>
                  </a:bodyPr>
                  <a:lstStyle/>
                  <a:p>
                    <a:pPr defTabSz="822634"/>
                    <a:endParaRPr lang="en-US" sz="1568" kern="0" dirty="0">
                      <a:solidFill>
                        <a:srgbClr val="505050"/>
                      </a:solidFill>
                    </a:endParaRPr>
                  </a:p>
                </p:txBody>
              </p:sp>
            </p:grpSp>
            <p:cxnSp>
              <p:nvCxnSpPr>
                <p:cNvPr id="323" name="Straight Connector 322"/>
                <p:cNvCxnSpPr/>
                <p:nvPr/>
              </p:nvCxnSpPr>
              <p:spPr>
                <a:xfrm flipH="1" flipV="1">
                  <a:off x="11604663" y="2598184"/>
                  <a:ext cx="16130" cy="448173"/>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24" name="Rectangle 323"/>
                <p:cNvSpPr/>
                <p:nvPr/>
              </p:nvSpPr>
              <p:spPr bwMode="auto">
                <a:xfrm>
                  <a:off x="8403616" y="3561482"/>
                  <a:ext cx="763264" cy="64633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spAutoFit/>
                </a:bodyPr>
                <a:lstStyle>
                  <a:defPPr>
                    <a:defRPr lang="en-US"/>
                  </a:defPPr>
                  <a:lvl1pPr marL="0" algn="l" defTabSz="932121" rtl="0" eaLnBrk="1" latinLnBrk="0" hangingPunct="1">
                    <a:defRPr sz="1800" kern="1200">
                      <a:solidFill>
                        <a:schemeClr val="lt1"/>
                      </a:solidFill>
                      <a:latin typeface="+mn-lt"/>
                      <a:ea typeface="+mn-ea"/>
                      <a:cs typeface="+mn-cs"/>
                    </a:defRPr>
                  </a:lvl1pPr>
                  <a:lvl2pPr marL="466060" algn="l" defTabSz="932121" rtl="0" eaLnBrk="1" latinLnBrk="0" hangingPunct="1">
                    <a:defRPr sz="1800" kern="1200">
                      <a:solidFill>
                        <a:schemeClr val="lt1"/>
                      </a:solidFill>
                      <a:latin typeface="+mn-lt"/>
                      <a:ea typeface="+mn-ea"/>
                      <a:cs typeface="+mn-cs"/>
                    </a:defRPr>
                  </a:lvl2pPr>
                  <a:lvl3pPr marL="932121" algn="l" defTabSz="932121" rtl="0" eaLnBrk="1" latinLnBrk="0" hangingPunct="1">
                    <a:defRPr sz="1800" kern="1200">
                      <a:solidFill>
                        <a:schemeClr val="lt1"/>
                      </a:solidFill>
                      <a:latin typeface="+mn-lt"/>
                      <a:ea typeface="+mn-ea"/>
                      <a:cs typeface="+mn-cs"/>
                    </a:defRPr>
                  </a:lvl3pPr>
                  <a:lvl4pPr marL="1398180" algn="l" defTabSz="932121" rtl="0" eaLnBrk="1" latinLnBrk="0" hangingPunct="1">
                    <a:defRPr sz="1800" kern="1200">
                      <a:solidFill>
                        <a:schemeClr val="lt1"/>
                      </a:solidFill>
                      <a:latin typeface="+mn-lt"/>
                      <a:ea typeface="+mn-ea"/>
                      <a:cs typeface="+mn-cs"/>
                    </a:defRPr>
                  </a:lvl4pPr>
                  <a:lvl5pPr marL="1864242" algn="l" defTabSz="932121" rtl="0" eaLnBrk="1" latinLnBrk="0" hangingPunct="1">
                    <a:defRPr sz="1800" kern="1200">
                      <a:solidFill>
                        <a:schemeClr val="lt1"/>
                      </a:solidFill>
                      <a:latin typeface="+mn-lt"/>
                      <a:ea typeface="+mn-ea"/>
                      <a:cs typeface="+mn-cs"/>
                    </a:defRPr>
                  </a:lvl5pPr>
                  <a:lvl6pPr marL="2330303" algn="l" defTabSz="932121" rtl="0" eaLnBrk="1" latinLnBrk="0" hangingPunct="1">
                    <a:defRPr sz="1800" kern="1200">
                      <a:solidFill>
                        <a:schemeClr val="lt1"/>
                      </a:solidFill>
                      <a:latin typeface="+mn-lt"/>
                      <a:ea typeface="+mn-ea"/>
                      <a:cs typeface="+mn-cs"/>
                    </a:defRPr>
                  </a:lvl6pPr>
                  <a:lvl7pPr marL="2796363" algn="l" defTabSz="932121" rtl="0" eaLnBrk="1" latinLnBrk="0" hangingPunct="1">
                    <a:defRPr sz="1800" kern="1200">
                      <a:solidFill>
                        <a:schemeClr val="lt1"/>
                      </a:solidFill>
                      <a:latin typeface="+mn-lt"/>
                      <a:ea typeface="+mn-ea"/>
                      <a:cs typeface="+mn-cs"/>
                    </a:defRPr>
                  </a:lvl7pPr>
                  <a:lvl8pPr marL="3262422" algn="l" defTabSz="932121" rtl="0" eaLnBrk="1" latinLnBrk="0" hangingPunct="1">
                    <a:defRPr sz="1800" kern="1200">
                      <a:solidFill>
                        <a:schemeClr val="lt1"/>
                      </a:solidFill>
                      <a:latin typeface="+mn-lt"/>
                      <a:ea typeface="+mn-ea"/>
                      <a:cs typeface="+mn-cs"/>
                    </a:defRPr>
                  </a:lvl8pPr>
                  <a:lvl9pPr marL="3728486" algn="l" defTabSz="932121" rtl="0" eaLnBrk="1" latinLnBrk="0" hangingPunct="1">
                    <a:defRPr sz="1800" kern="1200">
                      <a:solidFill>
                        <a:schemeClr val="lt1"/>
                      </a:solidFill>
                      <a:latin typeface="+mn-lt"/>
                      <a:ea typeface="+mn-ea"/>
                      <a:cs typeface="+mn-cs"/>
                    </a:defRPr>
                  </a:lvl9p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EU Data Protection Directive </a:t>
                  </a:r>
                </a:p>
              </p:txBody>
            </p:sp>
            <p:pic>
              <p:nvPicPr>
                <p:cNvPr id="3" name="Picture 2"/>
                <p:cNvPicPr>
                  <a:picLocks noChangeAspect="1"/>
                </p:cNvPicPr>
                <p:nvPr/>
              </p:nvPicPr>
              <p:blipFill rotWithShape="1">
                <a:blip r:embed="rId17"/>
                <a:srcRect l="21064" t="29857" r="36432"/>
                <a:stretch/>
              </p:blipFill>
              <p:spPr>
                <a:xfrm>
                  <a:off x="8521278" y="4231307"/>
                  <a:ext cx="585881" cy="669958"/>
                </a:xfrm>
                <a:prstGeom prst="rect">
                  <a:avLst/>
                </a:prstGeom>
              </p:spPr>
            </p:pic>
            <p:pic>
              <p:nvPicPr>
                <p:cNvPr id="256078" name="Picture 78" descr="http://www.defence.gov.au/images/Defence_stacked_black.png"/>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8427273" y="1624633"/>
                  <a:ext cx="792692" cy="5406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6080" name="Picture 80" descr="http://www.paymentlawadvisor.com/files/2013/12/credibility_pci-logo.png"/>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9259473" y="3975875"/>
                  <a:ext cx="871458" cy="456063"/>
                </a:xfrm>
                <a:prstGeom prst="rect">
                  <a:avLst/>
                </a:prstGeom>
                <a:noFill/>
                <a:ln>
                  <a:noFill/>
                </a:ln>
                <a:extLst>
                  <a:ext uri="{909E8E84-426E-40DD-AFC4-6F175D3DCCD1}">
                    <a14:hiddenFill xmlns:a14="http://schemas.microsoft.com/office/drawing/2010/main">
                      <a:solidFill>
                        <a:srgbClr val="FFFFFF"/>
                      </a:solidFill>
                    </a14:hiddenFill>
                  </a:ext>
                </a:extLst>
              </p:spPr>
            </p:pic>
          </p:grpSp>
        </p:grpSp>
        <p:cxnSp>
          <p:nvCxnSpPr>
            <p:cNvPr id="152" name="Straight Connector 151"/>
            <p:cNvCxnSpPr/>
            <p:nvPr/>
          </p:nvCxnSpPr>
          <p:spPr>
            <a:xfrm>
              <a:off x="8814219" y="3261854"/>
              <a:ext cx="0" cy="289416"/>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0"/>
            <a:stretch>
              <a:fillRect/>
            </a:stretch>
          </p:blipFill>
          <p:spPr>
            <a:xfrm>
              <a:off x="11318009" y="1759889"/>
              <a:ext cx="500062" cy="527338"/>
            </a:xfrm>
            <a:prstGeom prst="rect">
              <a:avLst/>
            </a:prstGeom>
          </p:spPr>
        </p:pic>
        <p:sp>
          <p:nvSpPr>
            <p:cNvPr id="155" name="Rectangle 154"/>
            <p:cNvSpPr/>
            <p:nvPr/>
          </p:nvSpPr>
          <p:spPr bwMode="auto">
            <a:xfrm>
              <a:off x="11250659" y="2303258"/>
              <a:ext cx="725312" cy="2825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016" fontAlgn="base"/>
              <a:r>
                <a:rPr lang="en-IN" sz="1176" dirty="0">
                  <a:solidFill>
                    <a:srgbClr val="505050"/>
                  </a:solidFill>
                  <a:latin typeface="Segoe UI Semibold" panose="020B0702040204020203" pitchFamily="34" charset="0"/>
                  <a:ea typeface="Segoe UI" pitchFamily="34" charset="0"/>
                  <a:cs typeface="Segoe UI" pitchFamily="34" charset="0"/>
                </a:rPr>
                <a:t>CDSA</a:t>
              </a:r>
            </a:p>
          </p:txBody>
        </p:sp>
        <p:cxnSp>
          <p:nvCxnSpPr>
            <p:cNvPr id="156" name="Straight Connector 155"/>
            <p:cNvCxnSpPr/>
            <p:nvPr/>
          </p:nvCxnSpPr>
          <p:spPr>
            <a:xfrm flipV="1">
              <a:off x="4161023" y="2675391"/>
              <a:ext cx="0" cy="315395"/>
            </a:xfrm>
            <a:prstGeom prst="line">
              <a:avLst/>
            </a:prstGeom>
            <a:ln w="9525">
              <a:solidFill>
                <a:schemeClr val="bg1">
                  <a:lumMod val="6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30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 name="Rectangle 24"/>
          <p:cNvSpPr/>
          <p:nvPr/>
        </p:nvSpPr>
        <p:spPr bwMode="auto">
          <a:xfrm>
            <a:off x="1" y="-1"/>
            <a:ext cx="12193456" cy="1305323"/>
          </a:xfrm>
          <a:prstGeom prst="rect">
            <a:avLst/>
          </a:prstGeom>
          <a:solidFill>
            <a:srgbClr val="80B94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sp>
        <p:nvSpPr>
          <p:cNvPr id="10" name="Title 1"/>
          <p:cNvSpPr txBox="1">
            <a:spLocks/>
          </p:cNvSpPr>
          <p:nvPr/>
        </p:nvSpPr>
        <p:spPr>
          <a:xfrm>
            <a:off x="548606"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chemeClr val="bg1"/>
              </a:solidFill>
            </a:endParaRPr>
          </a:p>
        </p:txBody>
      </p:sp>
      <p:sp>
        <p:nvSpPr>
          <p:cNvPr id="8" name="Rectangle 7"/>
          <p:cNvSpPr/>
          <p:nvPr/>
        </p:nvSpPr>
        <p:spPr>
          <a:xfrm>
            <a:off x="608250" y="1670042"/>
            <a:ext cx="2033350" cy="1929839"/>
          </a:xfrm>
          <a:prstGeom prst="rect">
            <a:avLst/>
          </a:prstGeom>
          <a:solidFill>
            <a:srgbClr val="80B940"/>
          </a:solidFill>
        </p:spPr>
        <p:txBody>
          <a:bodyPr wrap="square" lIns="182880" tIns="137160" rIns="0" rtlCol="0">
            <a:noAutofit/>
          </a:bodyPr>
          <a:lstStyle/>
          <a:p>
            <a:pPr defTabSz="932316">
              <a:lnSpc>
                <a:spcPts val="3000"/>
              </a:lnSpc>
            </a:pPr>
            <a:endParaRPr lang="en-US" sz="2800" kern="0" spc="-50" dirty="0">
              <a:solidFill>
                <a:srgbClr val="FFFFFF"/>
              </a:solidFill>
              <a:latin typeface="Segoe UI Light"/>
            </a:endParaRPr>
          </a:p>
        </p:txBody>
      </p:sp>
      <p:sp>
        <p:nvSpPr>
          <p:cNvPr id="11" name="Rectangle 10"/>
          <p:cNvSpPr/>
          <p:nvPr/>
        </p:nvSpPr>
        <p:spPr>
          <a:xfrm>
            <a:off x="608250" y="3907706"/>
            <a:ext cx="2033350" cy="1929839"/>
          </a:xfrm>
          <a:prstGeom prst="rect">
            <a:avLst/>
          </a:prstGeom>
          <a:solidFill>
            <a:srgbClr val="70A238"/>
          </a:solidFill>
        </p:spPr>
        <p:txBody>
          <a:bodyPr wrap="square" lIns="182880" tIns="137160" rIns="0" rtlCol="0">
            <a:noAutofit/>
          </a:bodyPr>
          <a:lstStyle/>
          <a:p>
            <a:pPr defTabSz="932316">
              <a:lnSpc>
                <a:spcPts val="3000"/>
              </a:lnSpc>
            </a:pPr>
            <a:endParaRPr lang="en-US" sz="2800" kern="0" spc="-50" dirty="0">
              <a:solidFill>
                <a:srgbClr val="FFFFFF"/>
              </a:solidFill>
              <a:latin typeface="Segoe UI Light"/>
            </a:endParaRPr>
          </a:p>
        </p:txBody>
      </p:sp>
      <p:sp>
        <p:nvSpPr>
          <p:cNvPr id="12" name="Rectangle 11"/>
          <p:cNvSpPr/>
          <p:nvPr/>
        </p:nvSpPr>
        <p:spPr>
          <a:xfrm>
            <a:off x="608250" y="3110874"/>
            <a:ext cx="2033350" cy="477054"/>
          </a:xfrm>
          <a:prstGeom prst="rect">
            <a:avLst/>
          </a:prstGeom>
        </p:spPr>
        <p:txBody>
          <a:bodyPr wrap="square" anchor="ctr">
            <a:spAutoFit/>
          </a:bodyPr>
          <a:lstStyle/>
          <a:p>
            <a:pPr algn="ctr" defTabSz="932316">
              <a:lnSpc>
                <a:spcPts val="3000"/>
              </a:lnSpc>
            </a:pPr>
            <a:r>
              <a:rPr lang="en-US" kern="0" spc="-50" dirty="0">
                <a:solidFill>
                  <a:srgbClr val="FFFFFF"/>
                </a:solidFill>
                <a:latin typeface="Segoe UI Light"/>
              </a:rPr>
              <a:t>No Back Doors</a:t>
            </a:r>
          </a:p>
        </p:txBody>
      </p:sp>
      <p:sp>
        <p:nvSpPr>
          <p:cNvPr id="15" name="Rectangle 14"/>
          <p:cNvSpPr/>
          <p:nvPr/>
        </p:nvSpPr>
        <p:spPr>
          <a:xfrm>
            <a:off x="608251" y="5359021"/>
            <a:ext cx="2033350" cy="477054"/>
          </a:xfrm>
          <a:prstGeom prst="rect">
            <a:avLst/>
          </a:prstGeom>
        </p:spPr>
        <p:txBody>
          <a:bodyPr wrap="square" anchor="ctr">
            <a:spAutoFit/>
          </a:bodyPr>
          <a:lstStyle/>
          <a:p>
            <a:pPr lvl="0" algn="ctr" defTabSz="932316">
              <a:lnSpc>
                <a:spcPts val="3000"/>
              </a:lnSpc>
            </a:pPr>
            <a:r>
              <a:rPr lang="en-US" kern="0" spc="-50" dirty="0">
                <a:solidFill>
                  <a:srgbClr val="FFFFFF"/>
                </a:solidFill>
                <a:latin typeface="Segoe UI Light"/>
              </a:rPr>
              <a:t>Encryption</a:t>
            </a:r>
          </a:p>
        </p:txBody>
      </p:sp>
      <p:sp>
        <p:nvSpPr>
          <p:cNvPr id="16" name="Freeform 6"/>
          <p:cNvSpPr>
            <a:spLocks noEditPoints="1"/>
          </p:cNvSpPr>
          <p:nvPr/>
        </p:nvSpPr>
        <p:spPr bwMode="auto">
          <a:xfrm>
            <a:off x="1212267" y="1934926"/>
            <a:ext cx="702225" cy="1215389"/>
          </a:xfrm>
          <a:custGeom>
            <a:avLst/>
            <a:gdLst>
              <a:gd name="T0" fmla="*/ 363 w 363"/>
              <a:gd name="T1" fmla="*/ 55 h 629"/>
              <a:gd name="T2" fmla="*/ 363 w 363"/>
              <a:gd name="T3" fmla="*/ 449 h 629"/>
              <a:gd name="T4" fmla="*/ 308 w 363"/>
              <a:gd name="T5" fmla="*/ 503 h 629"/>
              <a:gd name="T6" fmla="*/ 305 w 363"/>
              <a:gd name="T7" fmla="*/ 503 h 629"/>
              <a:gd name="T8" fmla="*/ 305 w 363"/>
              <a:gd name="T9" fmla="*/ 463 h 629"/>
              <a:gd name="T10" fmla="*/ 305 w 363"/>
              <a:gd name="T11" fmla="*/ 414 h 629"/>
              <a:gd name="T12" fmla="*/ 305 w 363"/>
              <a:gd name="T13" fmla="*/ 98 h 629"/>
              <a:gd name="T14" fmla="*/ 264 w 363"/>
              <a:gd name="T15" fmla="*/ 57 h 629"/>
              <a:gd name="T16" fmla="*/ 99 w 363"/>
              <a:gd name="T17" fmla="*/ 57 h 629"/>
              <a:gd name="T18" fmla="*/ 58 w 363"/>
              <a:gd name="T19" fmla="*/ 98 h 629"/>
              <a:gd name="T20" fmla="*/ 58 w 363"/>
              <a:gd name="T21" fmla="*/ 414 h 629"/>
              <a:gd name="T22" fmla="*/ 58 w 363"/>
              <a:gd name="T23" fmla="*/ 463 h 629"/>
              <a:gd name="T24" fmla="*/ 58 w 363"/>
              <a:gd name="T25" fmla="*/ 503 h 629"/>
              <a:gd name="T26" fmla="*/ 55 w 363"/>
              <a:gd name="T27" fmla="*/ 503 h 629"/>
              <a:gd name="T28" fmla="*/ 0 w 363"/>
              <a:gd name="T29" fmla="*/ 449 h 629"/>
              <a:gd name="T30" fmla="*/ 0 w 363"/>
              <a:gd name="T31" fmla="*/ 55 h 629"/>
              <a:gd name="T32" fmla="*/ 55 w 363"/>
              <a:gd name="T33" fmla="*/ 0 h 629"/>
              <a:gd name="T34" fmla="*/ 308 w 363"/>
              <a:gd name="T35" fmla="*/ 0 h 629"/>
              <a:gd name="T36" fmla="*/ 363 w 363"/>
              <a:gd name="T37" fmla="*/ 55 h 629"/>
              <a:gd name="T38" fmla="*/ 282 w 363"/>
              <a:gd name="T39" fmla="*/ 133 h 629"/>
              <a:gd name="T40" fmla="*/ 282 w 363"/>
              <a:gd name="T41" fmla="*/ 422 h 629"/>
              <a:gd name="T42" fmla="*/ 282 w 363"/>
              <a:gd name="T43" fmla="*/ 466 h 629"/>
              <a:gd name="T44" fmla="*/ 282 w 363"/>
              <a:gd name="T45" fmla="*/ 503 h 629"/>
              <a:gd name="T46" fmla="*/ 100 w 363"/>
              <a:gd name="T47" fmla="*/ 629 h 629"/>
              <a:gd name="T48" fmla="*/ 100 w 363"/>
              <a:gd name="T49" fmla="*/ 551 h 629"/>
              <a:gd name="T50" fmla="*/ 100 w 363"/>
              <a:gd name="T51" fmla="*/ 507 h 629"/>
              <a:gd name="T52" fmla="*/ 100 w 363"/>
              <a:gd name="T53" fmla="*/ 218 h 629"/>
              <a:gd name="T54" fmla="*/ 136 w 363"/>
              <a:gd name="T55" fmla="*/ 161 h 629"/>
              <a:gd name="T56" fmla="*/ 253 w 363"/>
              <a:gd name="T57" fmla="*/ 101 h 629"/>
              <a:gd name="T58" fmla="*/ 282 w 363"/>
              <a:gd name="T59" fmla="*/ 133 h 629"/>
              <a:gd name="T60" fmla="*/ 152 w 363"/>
              <a:gd name="T61" fmla="*/ 383 h 629"/>
              <a:gd name="T62" fmla="*/ 158 w 363"/>
              <a:gd name="T63" fmla="*/ 368 h 629"/>
              <a:gd name="T64" fmla="*/ 144 w 363"/>
              <a:gd name="T65" fmla="*/ 349 h 629"/>
              <a:gd name="T66" fmla="*/ 130 w 363"/>
              <a:gd name="T67" fmla="*/ 368 h 629"/>
              <a:gd name="T68" fmla="*/ 136 w 363"/>
              <a:gd name="T69" fmla="*/ 383 h 629"/>
              <a:gd name="T70" fmla="*/ 136 w 363"/>
              <a:gd name="T71" fmla="*/ 390 h 629"/>
              <a:gd name="T72" fmla="*/ 144 w 363"/>
              <a:gd name="T73" fmla="*/ 421 h 629"/>
              <a:gd name="T74" fmla="*/ 152 w 363"/>
              <a:gd name="T75" fmla="*/ 390 h 629"/>
              <a:gd name="T76" fmla="*/ 152 w 363"/>
              <a:gd name="T77" fmla="*/ 383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3" h="629">
                <a:moveTo>
                  <a:pt x="363" y="55"/>
                </a:moveTo>
                <a:cubicBezTo>
                  <a:pt x="363" y="449"/>
                  <a:pt x="363" y="449"/>
                  <a:pt x="363" y="449"/>
                </a:cubicBezTo>
                <a:cubicBezTo>
                  <a:pt x="363" y="479"/>
                  <a:pt x="338" y="503"/>
                  <a:pt x="308" y="503"/>
                </a:cubicBezTo>
                <a:cubicBezTo>
                  <a:pt x="305" y="503"/>
                  <a:pt x="305" y="503"/>
                  <a:pt x="305" y="503"/>
                </a:cubicBezTo>
                <a:cubicBezTo>
                  <a:pt x="305" y="463"/>
                  <a:pt x="305" y="463"/>
                  <a:pt x="305" y="463"/>
                </a:cubicBezTo>
                <a:cubicBezTo>
                  <a:pt x="305" y="414"/>
                  <a:pt x="305" y="414"/>
                  <a:pt x="305" y="414"/>
                </a:cubicBezTo>
                <a:cubicBezTo>
                  <a:pt x="305" y="98"/>
                  <a:pt x="305" y="98"/>
                  <a:pt x="305" y="98"/>
                </a:cubicBezTo>
                <a:cubicBezTo>
                  <a:pt x="305" y="75"/>
                  <a:pt x="286" y="57"/>
                  <a:pt x="264" y="57"/>
                </a:cubicBezTo>
                <a:cubicBezTo>
                  <a:pt x="99" y="57"/>
                  <a:pt x="99" y="57"/>
                  <a:pt x="99" y="57"/>
                </a:cubicBezTo>
                <a:cubicBezTo>
                  <a:pt x="76" y="57"/>
                  <a:pt x="58" y="75"/>
                  <a:pt x="58" y="98"/>
                </a:cubicBezTo>
                <a:cubicBezTo>
                  <a:pt x="58" y="414"/>
                  <a:pt x="58" y="414"/>
                  <a:pt x="58" y="414"/>
                </a:cubicBezTo>
                <a:cubicBezTo>
                  <a:pt x="58" y="463"/>
                  <a:pt x="58" y="463"/>
                  <a:pt x="58" y="463"/>
                </a:cubicBezTo>
                <a:cubicBezTo>
                  <a:pt x="58" y="503"/>
                  <a:pt x="58" y="503"/>
                  <a:pt x="58" y="503"/>
                </a:cubicBezTo>
                <a:cubicBezTo>
                  <a:pt x="55" y="503"/>
                  <a:pt x="55" y="503"/>
                  <a:pt x="55" y="503"/>
                </a:cubicBezTo>
                <a:cubicBezTo>
                  <a:pt x="25" y="503"/>
                  <a:pt x="0" y="479"/>
                  <a:pt x="0" y="449"/>
                </a:cubicBezTo>
                <a:cubicBezTo>
                  <a:pt x="0" y="55"/>
                  <a:pt x="0" y="55"/>
                  <a:pt x="0" y="55"/>
                </a:cubicBezTo>
                <a:cubicBezTo>
                  <a:pt x="0" y="25"/>
                  <a:pt x="25" y="0"/>
                  <a:pt x="55" y="0"/>
                </a:cubicBezTo>
                <a:cubicBezTo>
                  <a:pt x="308" y="0"/>
                  <a:pt x="308" y="0"/>
                  <a:pt x="308" y="0"/>
                </a:cubicBezTo>
                <a:cubicBezTo>
                  <a:pt x="338" y="0"/>
                  <a:pt x="363" y="25"/>
                  <a:pt x="363" y="55"/>
                </a:cubicBezTo>
                <a:close/>
                <a:moveTo>
                  <a:pt x="282" y="133"/>
                </a:moveTo>
                <a:cubicBezTo>
                  <a:pt x="282" y="422"/>
                  <a:pt x="282" y="422"/>
                  <a:pt x="282" y="422"/>
                </a:cubicBezTo>
                <a:cubicBezTo>
                  <a:pt x="282" y="466"/>
                  <a:pt x="282" y="466"/>
                  <a:pt x="282" y="466"/>
                </a:cubicBezTo>
                <a:cubicBezTo>
                  <a:pt x="282" y="503"/>
                  <a:pt x="282" y="503"/>
                  <a:pt x="282" y="503"/>
                </a:cubicBezTo>
                <a:cubicBezTo>
                  <a:pt x="100" y="629"/>
                  <a:pt x="100" y="629"/>
                  <a:pt x="100" y="629"/>
                </a:cubicBezTo>
                <a:cubicBezTo>
                  <a:pt x="100" y="551"/>
                  <a:pt x="100" y="551"/>
                  <a:pt x="100" y="551"/>
                </a:cubicBezTo>
                <a:cubicBezTo>
                  <a:pt x="100" y="507"/>
                  <a:pt x="100" y="507"/>
                  <a:pt x="100" y="507"/>
                </a:cubicBezTo>
                <a:cubicBezTo>
                  <a:pt x="100" y="218"/>
                  <a:pt x="100" y="218"/>
                  <a:pt x="100" y="218"/>
                </a:cubicBezTo>
                <a:cubicBezTo>
                  <a:pt x="100" y="197"/>
                  <a:pt x="109" y="175"/>
                  <a:pt x="136" y="161"/>
                </a:cubicBezTo>
                <a:cubicBezTo>
                  <a:pt x="136" y="161"/>
                  <a:pt x="232" y="102"/>
                  <a:pt x="253" y="101"/>
                </a:cubicBezTo>
                <a:cubicBezTo>
                  <a:pt x="273" y="101"/>
                  <a:pt x="282" y="112"/>
                  <a:pt x="282" y="133"/>
                </a:cubicBezTo>
                <a:close/>
                <a:moveTo>
                  <a:pt x="152" y="383"/>
                </a:moveTo>
                <a:cubicBezTo>
                  <a:pt x="155" y="380"/>
                  <a:pt x="158" y="374"/>
                  <a:pt x="158" y="368"/>
                </a:cubicBezTo>
                <a:cubicBezTo>
                  <a:pt x="158" y="358"/>
                  <a:pt x="152" y="349"/>
                  <a:pt x="144" y="349"/>
                </a:cubicBezTo>
                <a:cubicBezTo>
                  <a:pt x="136" y="349"/>
                  <a:pt x="130" y="358"/>
                  <a:pt x="130" y="368"/>
                </a:cubicBezTo>
                <a:cubicBezTo>
                  <a:pt x="130" y="374"/>
                  <a:pt x="133" y="380"/>
                  <a:pt x="136" y="383"/>
                </a:cubicBezTo>
                <a:cubicBezTo>
                  <a:pt x="136" y="385"/>
                  <a:pt x="136" y="388"/>
                  <a:pt x="136" y="390"/>
                </a:cubicBezTo>
                <a:cubicBezTo>
                  <a:pt x="136" y="407"/>
                  <a:pt x="140" y="421"/>
                  <a:pt x="144" y="421"/>
                </a:cubicBezTo>
                <a:cubicBezTo>
                  <a:pt x="148" y="421"/>
                  <a:pt x="152" y="407"/>
                  <a:pt x="152" y="390"/>
                </a:cubicBezTo>
                <a:cubicBezTo>
                  <a:pt x="152" y="388"/>
                  <a:pt x="152" y="385"/>
                  <a:pt x="152" y="3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1051543" y="4162725"/>
            <a:ext cx="915362" cy="1264050"/>
            <a:chOff x="9291537" y="2409625"/>
            <a:chExt cx="1235210" cy="1705737"/>
          </a:xfrm>
        </p:grpSpPr>
        <p:sp>
          <p:nvSpPr>
            <p:cNvPr id="17" name="Freeform 123"/>
            <p:cNvSpPr>
              <a:spLocks noEditPoints="1"/>
            </p:cNvSpPr>
            <p:nvPr/>
          </p:nvSpPr>
          <p:spPr bwMode="auto">
            <a:xfrm>
              <a:off x="9572963" y="2409625"/>
              <a:ext cx="953784" cy="1264050"/>
            </a:xfrm>
            <a:custGeom>
              <a:avLst/>
              <a:gdLst>
                <a:gd name="T0" fmla="*/ 0 w 1743"/>
                <a:gd name="T1" fmla="*/ 0 h 2310"/>
                <a:gd name="T2" fmla="*/ 0 w 1743"/>
                <a:gd name="T3" fmla="*/ 2310 h 2310"/>
                <a:gd name="T4" fmla="*/ 1219 w 1743"/>
                <a:gd name="T5" fmla="*/ 2310 h 2310"/>
                <a:gd name="T6" fmla="*/ 1743 w 1743"/>
                <a:gd name="T7" fmla="*/ 1786 h 2310"/>
                <a:gd name="T8" fmla="*/ 1743 w 1743"/>
                <a:gd name="T9" fmla="*/ 0 h 2310"/>
                <a:gd name="T10" fmla="*/ 0 w 1743"/>
                <a:gd name="T11" fmla="*/ 0 h 2310"/>
                <a:gd name="T12" fmla="*/ 158 w 1743"/>
                <a:gd name="T13" fmla="*/ 158 h 2310"/>
                <a:gd name="T14" fmla="*/ 1585 w 1743"/>
                <a:gd name="T15" fmla="*/ 158 h 2310"/>
                <a:gd name="T16" fmla="*/ 1585 w 1743"/>
                <a:gd name="T17" fmla="*/ 1672 h 2310"/>
                <a:gd name="T18" fmla="*/ 1105 w 1743"/>
                <a:gd name="T19" fmla="*/ 1672 h 2310"/>
                <a:gd name="T20" fmla="*/ 1105 w 1743"/>
                <a:gd name="T21" fmla="*/ 2152 h 2310"/>
                <a:gd name="T22" fmla="*/ 158 w 1743"/>
                <a:gd name="T23" fmla="*/ 2152 h 2310"/>
                <a:gd name="T24" fmla="*/ 158 w 1743"/>
                <a:gd name="T25" fmla="*/ 158 h 2310"/>
                <a:gd name="T26" fmla="*/ 1471 w 1743"/>
                <a:gd name="T27" fmla="*/ 1833 h 2310"/>
                <a:gd name="T28" fmla="*/ 1266 w 1743"/>
                <a:gd name="T29" fmla="*/ 2038 h 2310"/>
                <a:gd name="T30" fmla="*/ 1266 w 1743"/>
                <a:gd name="T31" fmla="*/ 1833 h 2310"/>
                <a:gd name="T32" fmla="*/ 1471 w 1743"/>
                <a:gd name="T33" fmla="*/ 1833 h 2310"/>
                <a:gd name="T34" fmla="*/ 1422 w 1743"/>
                <a:gd name="T35" fmla="*/ 477 h 2310"/>
                <a:gd name="T36" fmla="*/ 321 w 1743"/>
                <a:gd name="T37" fmla="*/ 477 h 2310"/>
                <a:gd name="T38" fmla="*/ 321 w 1743"/>
                <a:gd name="T39" fmla="*/ 317 h 2310"/>
                <a:gd name="T40" fmla="*/ 1422 w 1743"/>
                <a:gd name="T41" fmla="*/ 317 h 2310"/>
                <a:gd name="T42" fmla="*/ 1422 w 1743"/>
                <a:gd name="T43" fmla="*/ 477 h 2310"/>
                <a:gd name="T44" fmla="*/ 1422 w 1743"/>
                <a:gd name="T45" fmla="*/ 737 h 2310"/>
                <a:gd name="T46" fmla="*/ 321 w 1743"/>
                <a:gd name="T47" fmla="*/ 737 h 2310"/>
                <a:gd name="T48" fmla="*/ 321 w 1743"/>
                <a:gd name="T49" fmla="*/ 576 h 2310"/>
                <a:gd name="T50" fmla="*/ 1422 w 1743"/>
                <a:gd name="T51" fmla="*/ 576 h 2310"/>
                <a:gd name="T52" fmla="*/ 1422 w 1743"/>
                <a:gd name="T53" fmla="*/ 737 h 2310"/>
                <a:gd name="T54" fmla="*/ 1422 w 1743"/>
                <a:gd name="T55" fmla="*/ 997 h 2310"/>
                <a:gd name="T56" fmla="*/ 321 w 1743"/>
                <a:gd name="T57" fmla="*/ 997 h 2310"/>
                <a:gd name="T58" fmla="*/ 321 w 1743"/>
                <a:gd name="T59" fmla="*/ 836 h 2310"/>
                <a:gd name="T60" fmla="*/ 1422 w 1743"/>
                <a:gd name="T61" fmla="*/ 836 h 2310"/>
                <a:gd name="T62" fmla="*/ 1422 w 1743"/>
                <a:gd name="T63" fmla="*/ 997 h 2310"/>
                <a:gd name="T64" fmla="*/ 1422 w 1743"/>
                <a:gd name="T65" fmla="*/ 1257 h 2310"/>
                <a:gd name="T66" fmla="*/ 321 w 1743"/>
                <a:gd name="T67" fmla="*/ 1257 h 2310"/>
                <a:gd name="T68" fmla="*/ 321 w 1743"/>
                <a:gd name="T69" fmla="*/ 1098 h 2310"/>
                <a:gd name="T70" fmla="*/ 1422 w 1743"/>
                <a:gd name="T71" fmla="*/ 1098 h 2310"/>
                <a:gd name="T72" fmla="*/ 1422 w 1743"/>
                <a:gd name="T73" fmla="*/ 1257 h 2310"/>
                <a:gd name="T74" fmla="*/ 1422 w 1743"/>
                <a:gd name="T75" fmla="*/ 1516 h 2310"/>
                <a:gd name="T76" fmla="*/ 321 w 1743"/>
                <a:gd name="T77" fmla="*/ 1516 h 2310"/>
                <a:gd name="T78" fmla="*/ 321 w 1743"/>
                <a:gd name="T79" fmla="*/ 1358 h 2310"/>
                <a:gd name="T80" fmla="*/ 1422 w 1743"/>
                <a:gd name="T81" fmla="*/ 1358 h 2310"/>
                <a:gd name="T82" fmla="*/ 1422 w 1743"/>
                <a:gd name="T83" fmla="*/ 1516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3" h="2310">
                  <a:moveTo>
                    <a:pt x="0" y="0"/>
                  </a:moveTo>
                  <a:lnTo>
                    <a:pt x="0" y="2310"/>
                  </a:lnTo>
                  <a:lnTo>
                    <a:pt x="1219" y="2310"/>
                  </a:lnTo>
                  <a:lnTo>
                    <a:pt x="1743" y="1786"/>
                  </a:lnTo>
                  <a:lnTo>
                    <a:pt x="1743" y="0"/>
                  </a:lnTo>
                  <a:lnTo>
                    <a:pt x="0" y="0"/>
                  </a:lnTo>
                  <a:close/>
                  <a:moveTo>
                    <a:pt x="158" y="158"/>
                  </a:moveTo>
                  <a:lnTo>
                    <a:pt x="1585" y="158"/>
                  </a:lnTo>
                  <a:lnTo>
                    <a:pt x="1585" y="1672"/>
                  </a:lnTo>
                  <a:lnTo>
                    <a:pt x="1105" y="1672"/>
                  </a:lnTo>
                  <a:lnTo>
                    <a:pt x="1105" y="2152"/>
                  </a:lnTo>
                  <a:lnTo>
                    <a:pt x="158" y="2152"/>
                  </a:lnTo>
                  <a:lnTo>
                    <a:pt x="158" y="158"/>
                  </a:lnTo>
                  <a:close/>
                  <a:moveTo>
                    <a:pt x="1471" y="1833"/>
                  </a:moveTo>
                  <a:lnTo>
                    <a:pt x="1266" y="2038"/>
                  </a:lnTo>
                  <a:lnTo>
                    <a:pt x="1266" y="1833"/>
                  </a:lnTo>
                  <a:lnTo>
                    <a:pt x="1471" y="1833"/>
                  </a:lnTo>
                  <a:close/>
                  <a:moveTo>
                    <a:pt x="1422" y="477"/>
                  </a:moveTo>
                  <a:lnTo>
                    <a:pt x="321" y="477"/>
                  </a:lnTo>
                  <a:lnTo>
                    <a:pt x="321" y="317"/>
                  </a:lnTo>
                  <a:lnTo>
                    <a:pt x="1422" y="317"/>
                  </a:lnTo>
                  <a:lnTo>
                    <a:pt x="1422" y="477"/>
                  </a:lnTo>
                  <a:close/>
                  <a:moveTo>
                    <a:pt x="1422" y="737"/>
                  </a:moveTo>
                  <a:lnTo>
                    <a:pt x="321" y="737"/>
                  </a:lnTo>
                  <a:lnTo>
                    <a:pt x="321" y="576"/>
                  </a:lnTo>
                  <a:lnTo>
                    <a:pt x="1422" y="576"/>
                  </a:lnTo>
                  <a:lnTo>
                    <a:pt x="1422" y="737"/>
                  </a:lnTo>
                  <a:close/>
                  <a:moveTo>
                    <a:pt x="1422" y="997"/>
                  </a:moveTo>
                  <a:lnTo>
                    <a:pt x="321" y="997"/>
                  </a:lnTo>
                  <a:lnTo>
                    <a:pt x="321" y="836"/>
                  </a:lnTo>
                  <a:lnTo>
                    <a:pt x="1422" y="836"/>
                  </a:lnTo>
                  <a:lnTo>
                    <a:pt x="1422" y="997"/>
                  </a:lnTo>
                  <a:close/>
                  <a:moveTo>
                    <a:pt x="1422" y="1257"/>
                  </a:moveTo>
                  <a:lnTo>
                    <a:pt x="321" y="1257"/>
                  </a:lnTo>
                  <a:lnTo>
                    <a:pt x="321" y="1098"/>
                  </a:lnTo>
                  <a:lnTo>
                    <a:pt x="1422" y="1098"/>
                  </a:lnTo>
                  <a:lnTo>
                    <a:pt x="1422" y="1257"/>
                  </a:lnTo>
                  <a:close/>
                  <a:moveTo>
                    <a:pt x="1422" y="1516"/>
                  </a:moveTo>
                  <a:lnTo>
                    <a:pt x="321" y="1516"/>
                  </a:lnTo>
                  <a:lnTo>
                    <a:pt x="321" y="1358"/>
                  </a:lnTo>
                  <a:lnTo>
                    <a:pt x="1422" y="1358"/>
                  </a:lnTo>
                  <a:lnTo>
                    <a:pt x="1422" y="1516"/>
                  </a:lnTo>
                  <a:close/>
                </a:path>
              </a:pathLst>
            </a:custGeom>
            <a:solidFill>
              <a:schemeClr val="bg1"/>
            </a:solidFill>
            <a:ln>
              <a:noFill/>
            </a:ln>
          </p:spPr>
          <p:txBody>
            <a:bodyPr vert="horz" wrap="square" lIns="91431" tIns="45716" rIns="91431" bIns="45716" numCol="1" anchor="t" anchorCtr="0" compatLnSpc="1">
              <a:prstTxWarp prst="textNoShape">
                <a:avLst/>
              </a:prstTxWarp>
            </a:bodyPr>
            <a:lstStyle/>
            <a:p>
              <a:pPr defTabSz="896208">
                <a:defRPr/>
              </a:pPr>
              <a:endParaRPr lang="en-US" kern="0">
                <a:gradFill>
                  <a:gsLst>
                    <a:gs pos="0">
                      <a:srgbClr val="FFFFFF"/>
                    </a:gs>
                    <a:gs pos="100000">
                      <a:srgbClr val="FFFFFF"/>
                    </a:gs>
                  </a:gsLst>
                  <a:lin ang="5400000" scaled="0"/>
                </a:gradFill>
              </a:endParaRPr>
            </a:p>
          </p:txBody>
        </p:sp>
        <p:sp>
          <p:nvSpPr>
            <p:cNvPr id="18" name="Freeform 7"/>
            <p:cNvSpPr>
              <a:spLocks noEditPoints="1"/>
            </p:cNvSpPr>
            <p:nvPr/>
          </p:nvSpPr>
          <p:spPr bwMode="auto">
            <a:xfrm>
              <a:off x="9291537" y="3277734"/>
              <a:ext cx="655354" cy="837628"/>
            </a:xfrm>
            <a:custGeom>
              <a:avLst/>
              <a:gdLst>
                <a:gd name="T0" fmla="*/ 182 w 199"/>
                <a:gd name="T1" fmla="*/ 65 h 255"/>
                <a:gd name="T2" fmla="*/ 99 w 199"/>
                <a:gd name="T3" fmla="*/ 65 h 255"/>
                <a:gd name="T4" fmla="*/ 17 w 199"/>
                <a:gd name="T5" fmla="*/ 65 h 255"/>
                <a:gd name="T6" fmla="*/ 0 w 199"/>
                <a:gd name="T7" fmla="*/ 160 h 255"/>
                <a:gd name="T8" fmla="*/ 99 w 199"/>
                <a:gd name="T9" fmla="*/ 255 h 255"/>
                <a:gd name="T10" fmla="*/ 199 w 199"/>
                <a:gd name="T11" fmla="*/ 160 h 255"/>
                <a:gd name="T12" fmla="*/ 182 w 199"/>
                <a:gd name="T13" fmla="*/ 65 h 255"/>
                <a:gd name="T14" fmla="*/ 120 w 199"/>
                <a:gd name="T15" fmla="*/ 197 h 255"/>
                <a:gd name="T16" fmla="*/ 79 w 199"/>
                <a:gd name="T17" fmla="*/ 197 h 255"/>
                <a:gd name="T18" fmla="*/ 87 w 199"/>
                <a:gd name="T19" fmla="*/ 159 h 255"/>
                <a:gd name="T20" fmla="*/ 79 w 199"/>
                <a:gd name="T21" fmla="*/ 143 h 255"/>
                <a:gd name="T22" fmla="*/ 99 w 199"/>
                <a:gd name="T23" fmla="*/ 123 h 255"/>
                <a:gd name="T24" fmla="*/ 120 w 199"/>
                <a:gd name="T25" fmla="*/ 143 h 255"/>
                <a:gd name="T26" fmla="*/ 112 w 199"/>
                <a:gd name="T27" fmla="*/ 159 h 255"/>
                <a:gd name="T28" fmla="*/ 120 w 199"/>
                <a:gd name="T29" fmla="*/ 197 h 255"/>
                <a:gd name="T30" fmla="*/ 137 w 199"/>
                <a:gd name="T31" fmla="*/ 52 h 255"/>
                <a:gd name="T32" fmla="*/ 137 w 199"/>
                <a:gd name="T33" fmla="*/ 68 h 255"/>
                <a:gd name="T34" fmla="*/ 140 w 199"/>
                <a:gd name="T35" fmla="*/ 68 h 255"/>
                <a:gd name="T36" fmla="*/ 162 w 199"/>
                <a:gd name="T37" fmla="*/ 65 h 255"/>
                <a:gd name="T38" fmla="*/ 162 w 199"/>
                <a:gd name="T39" fmla="*/ 52 h 255"/>
                <a:gd name="T40" fmla="*/ 127 w 199"/>
                <a:gd name="T41" fmla="*/ 0 h 255"/>
                <a:gd name="T42" fmla="*/ 127 w 199"/>
                <a:gd name="T43" fmla="*/ 28 h 255"/>
                <a:gd name="T44" fmla="*/ 137 w 199"/>
                <a:gd name="T45" fmla="*/ 52 h 255"/>
                <a:gd name="T46" fmla="*/ 61 w 199"/>
                <a:gd name="T47" fmla="*/ 68 h 255"/>
                <a:gd name="T48" fmla="*/ 61 w 199"/>
                <a:gd name="T49" fmla="*/ 52 h 255"/>
                <a:gd name="T50" fmla="*/ 70 w 199"/>
                <a:gd name="T51" fmla="*/ 31 h 255"/>
                <a:gd name="T52" fmla="*/ 70 w 199"/>
                <a:gd name="T53" fmla="*/ 1 h 255"/>
                <a:gd name="T54" fmla="*/ 37 w 199"/>
                <a:gd name="T55" fmla="*/ 52 h 255"/>
                <a:gd name="T56" fmla="*/ 37 w 199"/>
                <a:gd name="T57" fmla="*/ 65 h 255"/>
                <a:gd name="T58" fmla="*/ 59 w 199"/>
                <a:gd name="T59" fmla="*/ 68 h 255"/>
                <a:gd name="T60" fmla="*/ 61 w 199"/>
                <a:gd name="T61" fmla="*/ 6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9" h="255">
                  <a:moveTo>
                    <a:pt x="182" y="65"/>
                  </a:moveTo>
                  <a:cubicBezTo>
                    <a:pt x="135" y="87"/>
                    <a:pt x="99" y="65"/>
                    <a:pt x="99" y="65"/>
                  </a:cubicBezTo>
                  <a:cubicBezTo>
                    <a:pt x="99" y="65"/>
                    <a:pt x="64" y="87"/>
                    <a:pt x="17" y="65"/>
                  </a:cubicBezTo>
                  <a:cubicBezTo>
                    <a:pt x="17" y="65"/>
                    <a:pt x="0" y="102"/>
                    <a:pt x="0" y="160"/>
                  </a:cubicBezTo>
                  <a:cubicBezTo>
                    <a:pt x="0" y="240"/>
                    <a:pt x="99" y="255"/>
                    <a:pt x="99" y="255"/>
                  </a:cubicBezTo>
                  <a:cubicBezTo>
                    <a:pt x="99" y="255"/>
                    <a:pt x="199" y="240"/>
                    <a:pt x="199" y="160"/>
                  </a:cubicBezTo>
                  <a:cubicBezTo>
                    <a:pt x="199" y="102"/>
                    <a:pt x="182" y="65"/>
                    <a:pt x="182" y="65"/>
                  </a:cubicBezTo>
                  <a:close/>
                  <a:moveTo>
                    <a:pt x="120" y="197"/>
                  </a:moveTo>
                  <a:cubicBezTo>
                    <a:pt x="79" y="197"/>
                    <a:pt x="79" y="197"/>
                    <a:pt x="79" y="197"/>
                  </a:cubicBezTo>
                  <a:cubicBezTo>
                    <a:pt x="87" y="159"/>
                    <a:pt x="87" y="159"/>
                    <a:pt x="87" y="159"/>
                  </a:cubicBezTo>
                  <a:cubicBezTo>
                    <a:pt x="82" y="156"/>
                    <a:pt x="79" y="150"/>
                    <a:pt x="79" y="143"/>
                  </a:cubicBezTo>
                  <a:cubicBezTo>
                    <a:pt x="79" y="132"/>
                    <a:pt x="88" y="123"/>
                    <a:pt x="99" y="123"/>
                  </a:cubicBezTo>
                  <a:cubicBezTo>
                    <a:pt x="111" y="123"/>
                    <a:pt x="120" y="132"/>
                    <a:pt x="120" y="143"/>
                  </a:cubicBezTo>
                  <a:cubicBezTo>
                    <a:pt x="120" y="150"/>
                    <a:pt x="117" y="156"/>
                    <a:pt x="112" y="159"/>
                  </a:cubicBezTo>
                  <a:lnTo>
                    <a:pt x="120" y="197"/>
                  </a:lnTo>
                  <a:close/>
                  <a:moveTo>
                    <a:pt x="137" y="52"/>
                  </a:moveTo>
                  <a:cubicBezTo>
                    <a:pt x="137" y="52"/>
                    <a:pt x="137" y="52"/>
                    <a:pt x="137" y="68"/>
                  </a:cubicBezTo>
                  <a:cubicBezTo>
                    <a:pt x="138" y="68"/>
                    <a:pt x="139" y="68"/>
                    <a:pt x="140" y="68"/>
                  </a:cubicBezTo>
                  <a:cubicBezTo>
                    <a:pt x="147" y="68"/>
                    <a:pt x="154" y="67"/>
                    <a:pt x="162" y="65"/>
                  </a:cubicBezTo>
                  <a:cubicBezTo>
                    <a:pt x="162" y="65"/>
                    <a:pt x="162" y="65"/>
                    <a:pt x="162" y="52"/>
                  </a:cubicBezTo>
                  <a:cubicBezTo>
                    <a:pt x="162" y="29"/>
                    <a:pt x="147" y="9"/>
                    <a:pt x="127" y="0"/>
                  </a:cubicBezTo>
                  <a:cubicBezTo>
                    <a:pt x="127" y="28"/>
                    <a:pt x="127" y="28"/>
                    <a:pt x="127" y="28"/>
                  </a:cubicBezTo>
                  <a:cubicBezTo>
                    <a:pt x="133" y="34"/>
                    <a:pt x="137" y="43"/>
                    <a:pt x="137" y="52"/>
                  </a:cubicBezTo>
                  <a:close/>
                  <a:moveTo>
                    <a:pt x="61" y="68"/>
                  </a:moveTo>
                  <a:cubicBezTo>
                    <a:pt x="61" y="68"/>
                    <a:pt x="61" y="68"/>
                    <a:pt x="61" y="52"/>
                  </a:cubicBezTo>
                  <a:cubicBezTo>
                    <a:pt x="61" y="44"/>
                    <a:pt x="65" y="36"/>
                    <a:pt x="70" y="31"/>
                  </a:cubicBezTo>
                  <a:cubicBezTo>
                    <a:pt x="70" y="1"/>
                    <a:pt x="70" y="1"/>
                    <a:pt x="70" y="1"/>
                  </a:cubicBezTo>
                  <a:cubicBezTo>
                    <a:pt x="51" y="10"/>
                    <a:pt x="37" y="29"/>
                    <a:pt x="37" y="52"/>
                  </a:cubicBezTo>
                  <a:cubicBezTo>
                    <a:pt x="37" y="52"/>
                    <a:pt x="37" y="52"/>
                    <a:pt x="37" y="65"/>
                  </a:cubicBezTo>
                  <a:cubicBezTo>
                    <a:pt x="44" y="67"/>
                    <a:pt x="52" y="68"/>
                    <a:pt x="59" y="68"/>
                  </a:cubicBezTo>
                  <a:cubicBezTo>
                    <a:pt x="60" y="68"/>
                    <a:pt x="61" y="68"/>
                    <a:pt x="61" y="68"/>
                  </a:cubicBezTo>
                  <a:close/>
                </a:path>
              </a:pathLst>
            </a:custGeom>
            <a:solidFill>
              <a:schemeClr val="bg1"/>
            </a:solidFill>
            <a:ln>
              <a:noFill/>
            </a:ln>
          </p:spPr>
          <p:txBody>
            <a:bodyPr vert="horz" wrap="square" lIns="89612" tIns="44807" rIns="89612" bIns="44807" numCol="1" anchor="t" anchorCtr="0" compatLnSpc="1">
              <a:prstTxWarp prst="textNoShape">
                <a:avLst/>
              </a:prstTxWarp>
            </a:bodyPr>
            <a:lstStyle/>
            <a:p>
              <a:pPr defTabSz="896208"/>
              <a:endParaRPr lang="en-US" kern="0">
                <a:gradFill>
                  <a:gsLst>
                    <a:gs pos="0">
                      <a:srgbClr val="FFFFFF"/>
                    </a:gs>
                    <a:gs pos="100000">
                      <a:srgbClr val="FFFFFF"/>
                    </a:gs>
                  </a:gsLst>
                  <a:lin ang="5400000" scaled="0"/>
                </a:gradFill>
              </a:endParaRPr>
            </a:p>
          </p:txBody>
        </p:sp>
      </p:grpSp>
      <p:sp>
        <p:nvSpPr>
          <p:cNvPr id="19" name="Rectangle 18"/>
          <p:cNvSpPr/>
          <p:nvPr/>
        </p:nvSpPr>
        <p:spPr>
          <a:xfrm>
            <a:off x="2902067" y="1681762"/>
            <a:ext cx="2033350" cy="1929839"/>
          </a:xfrm>
          <a:prstGeom prst="rect">
            <a:avLst/>
          </a:prstGeom>
          <a:solidFill>
            <a:srgbClr val="7AB13D"/>
          </a:solidFill>
        </p:spPr>
        <p:txBody>
          <a:bodyPr wrap="square" lIns="182880" tIns="137160" rIns="0" rtlCol="0">
            <a:noAutofit/>
          </a:bodyPr>
          <a:lstStyle/>
          <a:p>
            <a:pPr defTabSz="932316">
              <a:lnSpc>
                <a:spcPts val="3000"/>
              </a:lnSpc>
            </a:pPr>
            <a:endParaRPr lang="en-US" sz="2800" kern="0" spc="-50" dirty="0">
              <a:solidFill>
                <a:srgbClr val="FFFFFF"/>
              </a:solidFill>
              <a:latin typeface="Segoe UI Light"/>
            </a:endParaRPr>
          </a:p>
        </p:txBody>
      </p:sp>
      <p:sp>
        <p:nvSpPr>
          <p:cNvPr id="20" name="Rectangle 19"/>
          <p:cNvSpPr/>
          <p:nvPr/>
        </p:nvSpPr>
        <p:spPr>
          <a:xfrm>
            <a:off x="2902067" y="3126033"/>
            <a:ext cx="2033350" cy="477054"/>
          </a:xfrm>
          <a:prstGeom prst="rect">
            <a:avLst/>
          </a:prstGeom>
        </p:spPr>
        <p:txBody>
          <a:bodyPr wrap="square" anchor="ctr">
            <a:spAutoFit/>
          </a:bodyPr>
          <a:lstStyle/>
          <a:p>
            <a:pPr algn="ctr" defTabSz="932316">
              <a:lnSpc>
                <a:spcPts val="3000"/>
              </a:lnSpc>
            </a:pPr>
            <a:r>
              <a:rPr lang="en-US" kern="0" spc="-50" dirty="0">
                <a:solidFill>
                  <a:srgbClr val="FFFFFF"/>
                </a:solidFill>
                <a:latin typeface="Segoe UI Light"/>
              </a:rPr>
              <a:t>Customer Control</a:t>
            </a:r>
          </a:p>
        </p:txBody>
      </p:sp>
      <p:sp>
        <p:nvSpPr>
          <p:cNvPr id="22" name="Rectangle 21"/>
          <p:cNvSpPr/>
          <p:nvPr/>
        </p:nvSpPr>
        <p:spPr>
          <a:xfrm>
            <a:off x="2896202" y="3906218"/>
            <a:ext cx="2033350" cy="1929839"/>
          </a:xfrm>
          <a:prstGeom prst="rect">
            <a:avLst/>
          </a:prstGeom>
          <a:solidFill>
            <a:srgbClr val="608C30"/>
          </a:solidFill>
        </p:spPr>
        <p:txBody>
          <a:bodyPr wrap="square" lIns="182880" tIns="137160" rIns="0" rtlCol="0">
            <a:noAutofit/>
          </a:bodyPr>
          <a:lstStyle/>
          <a:p>
            <a:pPr defTabSz="932316">
              <a:lnSpc>
                <a:spcPts val="3000"/>
              </a:lnSpc>
            </a:pPr>
            <a:endParaRPr lang="en-US" sz="2800" kern="0" spc="-50" dirty="0">
              <a:solidFill>
                <a:srgbClr val="FFFFFF"/>
              </a:solidFill>
              <a:latin typeface="Segoe UI Light"/>
            </a:endParaRPr>
          </a:p>
        </p:txBody>
      </p:sp>
      <p:sp>
        <p:nvSpPr>
          <p:cNvPr id="23" name="Rectangle 22"/>
          <p:cNvSpPr/>
          <p:nvPr/>
        </p:nvSpPr>
        <p:spPr>
          <a:xfrm>
            <a:off x="2896202" y="5202351"/>
            <a:ext cx="2033350" cy="646331"/>
          </a:xfrm>
          <a:prstGeom prst="rect">
            <a:avLst/>
          </a:prstGeom>
        </p:spPr>
        <p:txBody>
          <a:bodyPr wrap="square" anchor="ctr">
            <a:spAutoFit/>
          </a:bodyPr>
          <a:lstStyle/>
          <a:p>
            <a:pPr algn="ctr" defTabSz="932316"/>
            <a:r>
              <a:rPr lang="en-US" kern="0" spc="-50" dirty="0">
                <a:solidFill>
                  <a:srgbClr val="FFFFFF"/>
                </a:solidFill>
                <a:latin typeface="Segoe UI Light"/>
              </a:rPr>
              <a:t>Microsoft</a:t>
            </a:r>
          </a:p>
          <a:p>
            <a:pPr algn="ctr" defTabSz="932316"/>
            <a:r>
              <a:rPr lang="en-US" kern="0" spc="-50" dirty="0">
                <a:solidFill>
                  <a:srgbClr val="FFFFFF"/>
                </a:solidFill>
                <a:latin typeface="Segoe UI Light"/>
              </a:rPr>
              <a:t>Commitments</a:t>
            </a:r>
          </a:p>
        </p:txBody>
      </p:sp>
      <p:sp>
        <p:nvSpPr>
          <p:cNvPr id="26" name="Freeform 25"/>
          <p:cNvSpPr>
            <a:spLocks/>
          </p:cNvSpPr>
          <p:nvPr/>
        </p:nvSpPr>
        <p:spPr bwMode="auto">
          <a:xfrm>
            <a:off x="3623416" y="2166081"/>
            <a:ext cx="443832" cy="917614"/>
          </a:xfrm>
          <a:custGeom>
            <a:avLst/>
            <a:gdLst>
              <a:gd name="T0" fmla="*/ 303 w 414"/>
              <a:gd name="T1" fmla="*/ 0 h 856"/>
              <a:gd name="T2" fmla="*/ 414 w 414"/>
              <a:gd name="T3" fmla="*/ 111 h 856"/>
              <a:gd name="T4" fmla="*/ 414 w 414"/>
              <a:gd name="T5" fmla="*/ 379 h 856"/>
              <a:gd name="T6" fmla="*/ 377 w 414"/>
              <a:gd name="T7" fmla="*/ 417 h 856"/>
              <a:gd name="T8" fmla="*/ 339 w 414"/>
              <a:gd name="T9" fmla="*/ 379 h 856"/>
              <a:gd name="T10" fmla="*/ 339 w 414"/>
              <a:gd name="T11" fmla="*/ 137 h 856"/>
              <a:gd name="T12" fmla="*/ 319 w 414"/>
              <a:gd name="T13" fmla="*/ 137 h 856"/>
              <a:gd name="T14" fmla="*/ 319 w 414"/>
              <a:gd name="T15" fmla="*/ 806 h 856"/>
              <a:gd name="T16" fmla="*/ 268 w 414"/>
              <a:gd name="T17" fmla="*/ 856 h 856"/>
              <a:gd name="T18" fmla="*/ 217 w 414"/>
              <a:gd name="T19" fmla="*/ 806 h 856"/>
              <a:gd name="T20" fmla="*/ 217 w 414"/>
              <a:gd name="T21" fmla="*/ 419 h 856"/>
              <a:gd name="T22" fmla="*/ 197 w 414"/>
              <a:gd name="T23" fmla="*/ 419 h 856"/>
              <a:gd name="T24" fmla="*/ 197 w 414"/>
              <a:gd name="T25" fmla="*/ 806 h 856"/>
              <a:gd name="T26" fmla="*/ 146 w 414"/>
              <a:gd name="T27" fmla="*/ 856 h 856"/>
              <a:gd name="T28" fmla="*/ 95 w 414"/>
              <a:gd name="T29" fmla="*/ 806 h 856"/>
              <a:gd name="T30" fmla="*/ 95 w 414"/>
              <a:gd name="T31" fmla="*/ 137 h 856"/>
              <a:gd name="T32" fmla="*/ 75 w 414"/>
              <a:gd name="T33" fmla="*/ 137 h 856"/>
              <a:gd name="T34" fmla="*/ 75 w 414"/>
              <a:gd name="T35" fmla="*/ 379 h 856"/>
              <a:gd name="T36" fmla="*/ 38 w 414"/>
              <a:gd name="T37" fmla="*/ 417 h 856"/>
              <a:gd name="T38" fmla="*/ 0 w 414"/>
              <a:gd name="T39" fmla="*/ 379 h 856"/>
              <a:gd name="T40" fmla="*/ 0 w 414"/>
              <a:gd name="T41" fmla="*/ 111 h 856"/>
              <a:gd name="T42" fmla="*/ 112 w 414"/>
              <a:gd name="T43" fmla="*/ 0 h 856"/>
              <a:gd name="T44" fmla="*/ 303 w 414"/>
              <a:gd name="T45"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856">
                <a:moveTo>
                  <a:pt x="303" y="0"/>
                </a:moveTo>
                <a:cubicBezTo>
                  <a:pt x="364" y="0"/>
                  <a:pt x="414" y="50"/>
                  <a:pt x="414" y="111"/>
                </a:cubicBezTo>
                <a:cubicBezTo>
                  <a:pt x="414" y="142"/>
                  <a:pt x="414" y="358"/>
                  <a:pt x="414" y="379"/>
                </a:cubicBezTo>
                <a:cubicBezTo>
                  <a:pt x="414" y="400"/>
                  <a:pt x="397" y="417"/>
                  <a:pt x="377" y="417"/>
                </a:cubicBezTo>
                <a:cubicBezTo>
                  <a:pt x="356" y="417"/>
                  <a:pt x="339" y="400"/>
                  <a:pt x="339" y="379"/>
                </a:cubicBezTo>
                <a:cubicBezTo>
                  <a:pt x="339" y="355"/>
                  <a:pt x="339" y="137"/>
                  <a:pt x="339" y="137"/>
                </a:cubicBezTo>
                <a:cubicBezTo>
                  <a:pt x="319" y="137"/>
                  <a:pt x="319" y="137"/>
                  <a:pt x="319" y="137"/>
                </a:cubicBezTo>
                <a:cubicBezTo>
                  <a:pt x="319" y="137"/>
                  <a:pt x="319" y="764"/>
                  <a:pt x="319" y="806"/>
                </a:cubicBezTo>
                <a:cubicBezTo>
                  <a:pt x="319" y="834"/>
                  <a:pt x="296" y="856"/>
                  <a:pt x="268" y="856"/>
                </a:cubicBezTo>
                <a:cubicBezTo>
                  <a:pt x="240" y="856"/>
                  <a:pt x="217" y="834"/>
                  <a:pt x="217" y="806"/>
                </a:cubicBezTo>
                <a:cubicBezTo>
                  <a:pt x="217" y="764"/>
                  <a:pt x="217" y="419"/>
                  <a:pt x="217" y="419"/>
                </a:cubicBezTo>
                <a:cubicBezTo>
                  <a:pt x="197" y="419"/>
                  <a:pt x="197" y="419"/>
                  <a:pt x="197" y="419"/>
                </a:cubicBezTo>
                <a:cubicBezTo>
                  <a:pt x="197" y="419"/>
                  <a:pt x="197" y="764"/>
                  <a:pt x="197" y="806"/>
                </a:cubicBezTo>
                <a:cubicBezTo>
                  <a:pt x="197" y="834"/>
                  <a:pt x="174" y="856"/>
                  <a:pt x="146" y="856"/>
                </a:cubicBezTo>
                <a:cubicBezTo>
                  <a:pt x="118" y="856"/>
                  <a:pt x="95" y="834"/>
                  <a:pt x="95" y="806"/>
                </a:cubicBezTo>
                <a:cubicBezTo>
                  <a:pt x="95" y="764"/>
                  <a:pt x="95" y="137"/>
                  <a:pt x="95" y="137"/>
                </a:cubicBezTo>
                <a:cubicBezTo>
                  <a:pt x="75" y="137"/>
                  <a:pt x="75" y="137"/>
                  <a:pt x="75" y="137"/>
                </a:cubicBezTo>
                <a:cubicBezTo>
                  <a:pt x="75" y="137"/>
                  <a:pt x="75" y="355"/>
                  <a:pt x="75" y="379"/>
                </a:cubicBezTo>
                <a:cubicBezTo>
                  <a:pt x="75" y="400"/>
                  <a:pt x="59" y="417"/>
                  <a:pt x="38" y="417"/>
                </a:cubicBezTo>
                <a:cubicBezTo>
                  <a:pt x="17" y="417"/>
                  <a:pt x="0" y="400"/>
                  <a:pt x="0" y="379"/>
                </a:cubicBezTo>
                <a:cubicBezTo>
                  <a:pt x="0" y="358"/>
                  <a:pt x="0" y="142"/>
                  <a:pt x="0" y="111"/>
                </a:cubicBezTo>
                <a:cubicBezTo>
                  <a:pt x="0" y="50"/>
                  <a:pt x="50" y="0"/>
                  <a:pt x="112" y="0"/>
                </a:cubicBezTo>
                <a:cubicBezTo>
                  <a:pt x="141" y="0"/>
                  <a:pt x="272" y="0"/>
                  <a:pt x="303" y="0"/>
                </a:cubicBezTo>
                <a:close/>
              </a:path>
            </a:pathLst>
          </a:custGeom>
          <a:solidFill>
            <a:schemeClr val="bg1"/>
          </a:solidFill>
          <a:ln>
            <a:noFill/>
          </a:ln>
          <a:extLst/>
        </p:spPr>
        <p:txBody>
          <a:bodyPr vert="horz" wrap="square" lIns="89612" tIns="44807" rIns="89612" bIns="44807" numCol="1" anchor="t" anchorCtr="0" compatLnSpc="1">
            <a:prstTxWarp prst="textNoShape">
              <a:avLst/>
            </a:prstTxWarp>
          </a:bodyPr>
          <a:lstStyle/>
          <a:p>
            <a:pPr defTabSz="896208"/>
            <a:endParaRPr lang="en-US" kern="0" dirty="0">
              <a:gradFill>
                <a:gsLst>
                  <a:gs pos="0">
                    <a:srgbClr val="FFFFFF"/>
                  </a:gs>
                  <a:gs pos="100000">
                    <a:srgbClr val="FFFFFF"/>
                  </a:gs>
                </a:gsLst>
                <a:lin ang="5400000" scaled="0"/>
              </a:gradFill>
            </a:endParaRPr>
          </a:p>
        </p:txBody>
      </p:sp>
      <p:sp>
        <p:nvSpPr>
          <p:cNvPr id="27" name="Oval 24"/>
          <p:cNvSpPr>
            <a:spLocks noChangeArrowheads="1"/>
          </p:cNvSpPr>
          <p:nvPr/>
        </p:nvSpPr>
        <p:spPr bwMode="auto">
          <a:xfrm>
            <a:off x="3753207" y="1956873"/>
            <a:ext cx="185157" cy="185610"/>
          </a:xfrm>
          <a:prstGeom prst="ellipse">
            <a:avLst/>
          </a:prstGeom>
          <a:solidFill>
            <a:schemeClr val="bg1"/>
          </a:solidFill>
          <a:ln>
            <a:noFill/>
          </a:ln>
          <a:extLst/>
        </p:spPr>
        <p:txBody>
          <a:bodyPr vert="horz" wrap="square" lIns="89612" tIns="44807" rIns="89612" bIns="44807" numCol="1" anchor="t" anchorCtr="0" compatLnSpc="1">
            <a:prstTxWarp prst="textNoShape">
              <a:avLst/>
            </a:prstTxWarp>
          </a:bodyPr>
          <a:lstStyle/>
          <a:p>
            <a:pPr defTabSz="896208"/>
            <a:endParaRPr lang="en-US" kern="0" dirty="0">
              <a:gradFill>
                <a:gsLst>
                  <a:gs pos="0">
                    <a:srgbClr val="FFFFFF"/>
                  </a:gs>
                  <a:gs pos="100000">
                    <a:srgbClr val="FFFFFF"/>
                  </a:gs>
                </a:gsLst>
                <a:lin ang="5400000" scaled="0"/>
              </a:gradFill>
            </a:endParaRPr>
          </a:p>
        </p:txBody>
      </p:sp>
      <p:grpSp>
        <p:nvGrpSpPr>
          <p:cNvPr id="32" name="Group 31"/>
          <p:cNvGrpSpPr/>
          <p:nvPr/>
        </p:nvGrpSpPr>
        <p:grpSpPr>
          <a:xfrm>
            <a:off x="3521499" y="4276508"/>
            <a:ext cx="831421" cy="822951"/>
            <a:chOff x="3547214" y="4292511"/>
            <a:chExt cx="831421" cy="822951"/>
          </a:xfrm>
        </p:grpSpPr>
        <p:sp>
          <p:nvSpPr>
            <p:cNvPr id="3" name="Rectangle 2"/>
            <p:cNvSpPr/>
            <p:nvPr/>
          </p:nvSpPr>
          <p:spPr>
            <a:xfrm>
              <a:off x="3547214" y="4292513"/>
              <a:ext cx="391150" cy="39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987485" y="4292511"/>
              <a:ext cx="391150" cy="39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47214" y="4724312"/>
              <a:ext cx="391150" cy="39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87485" y="4724310"/>
              <a:ext cx="391150" cy="39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7"/>
          <p:cNvSpPr txBox="1"/>
          <p:nvPr/>
        </p:nvSpPr>
        <p:spPr>
          <a:xfrm>
            <a:off x="5270501" y="1706529"/>
            <a:ext cx="6370119" cy="3939298"/>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spcAft>
                <a:spcPts val="300"/>
              </a:spcAft>
            </a:pPr>
            <a:r>
              <a:rPr lang="en-US" b="1" dirty="0">
                <a:solidFill>
                  <a:srgbClr val="0070C0"/>
                </a:solidFill>
              </a:rPr>
              <a:t>AZURE:</a:t>
            </a:r>
          </a:p>
          <a:p>
            <a:pPr marL="342900" indent="-342900">
              <a:spcAft>
                <a:spcPts val="300"/>
              </a:spcAft>
              <a:buFont typeface="Arial" panose="020B0604020202020204" pitchFamily="34" charset="0"/>
              <a:buChar char="•"/>
            </a:pPr>
            <a:r>
              <a:rPr lang="en-US" dirty="0">
                <a:solidFill>
                  <a:schemeClr val="tx1">
                    <a:lumMod val="65000"/>
                    <a:lumOff val="35000"/>
                  </a:schemeClr>
                </a:solidFill>
              </a:rPr>
              <a:t>Does not build back doors or weaken security protocols</a:t>
            </a:r>
          </a:p>
          <a:p>
            <a:pPr marL="342900" indent="-342900">
              <a:spcAft>
                <a:spcPts val="300"/>
              </a:spcAft>
              <a:buFont typeface="Arial" panose="020B0604020202020204" pitchFamily="34" charset="0"/>
              <a:buChar char="•"/>
            </a:pPr>
            <a:r>
              <a:rPr lang="en-US" dirty="0">
                <a:solidFill>
                  <a:schemeClr val="tx1">
                    <a:lumMod val="65000"/>
                    <a:lumOff val="35000"/>
                  </a:schemeClr>
                </a:solidFill>
              </a:rPr>
              <a:t>Enables customers to encrypt data and mange the keys</a:t>
            </a:r>
          </a:p>
          <a:p>
            <a:pPr marL="342900" indent="-342900">
              <a:spcAft>
                <a:spcPts val="300"/>
              </a:spcAft>
              <a:buFont typeface="Arial" panose="020B0604020202020204" pitchFamily="34" charset="0"/>
              <a:buChar char="•"/>
            </a:pPr>
            <a:r>
              <a:rPr lang="en-US" dirty="0">
                <a:solidFill>
                  <a:schemeClr val="tx1">
                    <a:lumMod val="65000"/>
                    <a:lumOff val="35000"/>
                  </a:schemeClr>
                </a:solidFill>
              </a:rPr>
              <a:t>Provides complete over data location and access</a:t>
            </a:r>
          </a:p>
          <a:p>
            <a:pPr marL="342900" indent="-342900">
              <a:spcAft>
                <a:spcPts val="300"/>
              </a:spcAft>
              <a:buFont typeface="Arial" panose="020B0604020202020204" pitchFamily="34" charset="0"/>
              <a:buChar char="•"/>
            </a:pPr>
            <a:r>
              <a:rPr lang="en-US" dirty="0">
                <a:solidFill>
                  <a:schemeClr val="tx1">
                    <a:lumMod val="65000"/>
                    <a:lumOff val="35000"/>
                  </a:schemeClr>
                </a:solidFill>
              </a:rPr>
              <a:t>Will not disclose Customer Data to a third party (including law enforcement, other government entity or civil litigant) except as you direct or required by law</a:t>
            </a:r>
          </a:p>
          <a:p>
            <a:pPr marL="342900" indent="-342900">
              <a:spcAft>
                <a:spcPts val="300"/>
              </a:spcAft>
              <a:buFont typeface="Arial" panose="020B0604020202020204" pitchFamily="34" charset="0"/>
              <a:buChar char="•"/>
            </a:pPr>
            <a:r>
              <a:rPr lang="en-US" dirty="0">
                <a:solidFill>
                  <a:schemeClr val="tx1">
                    <a:lumMod val="65000"/>
                    <a:lumOff val="35000"/>
                  </a:schemeClr>
                </a:solidFill>
              </a:rPr>
              <a:t>Will attempt to redirect third party request to the customer</a:t>
            </a:r>
          </a:p>
          <a:p>
            <a:pPr marL="342900" indent="-342900">
              <a:spcAft>
                <a:spcPts val="300"/>
              </a:spcAft>
              <a:buFont typeface="Arial" panose="020B0604020202020204" pitchFamily="34" charset="0"/>
              <a:buChar char="•"/>
            </a:pPr>
            <a:r>
              <a:rPr lang="en-US" dirty="0">
                <a:solidFill>
                  <a:schemeClr val="tx1">
                    <a:lumMod val="65000"/>
                    <a:lumOff val="35000"/>
                  </a:schemeClr>
                </a:solidFill>
              </a:rPr>
              <a:t>Will promptly notify the customer, unless legally prohibited from doing so</a:t>
            </a:r>
          </a:p>
          <a:p>
            <a:pPr marL="342900" indent="-342900">
              <a:spcAft>
                <a:spcPts val="300"/>
              </a:spcAft>
              <a:buFont typeface="Arial" panose="020B0604020202020204" pitchFamily="34" charset="0"/>
              <a:buChar char="•"/>
            </a:pPr>
            <a:r>
              <a:rPr lang="en-US" dirty="0">
                <a:solidFill>
                  <a:schemeClr val="tx1">
                    <a:lumMod val="65000"/>
                    <a:lumOff val="35000"/>
                  </a:schemeClr>
                </a:solidFill>
              </a:rPr>
              <a:t>Publishes a Law Enforcement Request Report that provides insight into the scope of requests</a:t>
            </a:r>
          </a:p>
        </p:txBody>
      </p:sp>
      <p:sp>
        <p:nvSpPr>
          <p:cNvPr id="4" name="Title 3"/>
          <p:cNvSpPr>
            <a:spLocks noGrp="1"/>
          </p:cNvSpPr>
          <p:nvPr>
            <p:ph type="title"/>
          </p:nvPr>
        </p:nvSpPr>
        <p:spPr/>
        <p:txBody>
          <a:bodyPr/>
          <a:lstStyle/>
          <a:p>
            <a:r>
              <a:rPr lang="en-US" dirty="0">
                <a:solidFill>
                  <a:schemeClr val="bg1"/>
                </a:solidFill>
              </a:rPr>
              <a:t>Restricted Access &amp; Use</a:t>
            </a:r>
            <a:endParaRPr lang="en-US" dirty="0"/>
          </a:p>
        </p:txBody>
      </p:sp>
    </p:spTree>
    <p:extLst>
      <p:ext uri="{BB962C8B-B14F-4D97-AF65-F5344CB8AC3E}">
        <p14:creationId xmlns:p14="http://schemas.microsoft.com/office/powerpoint/2010/main" val="202562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bwMode="auto">
          <a:xfrm>
            <a:off x="1" y="-1"/>
            <a:ext cx="12193456" cy="1305323"/>
          </a:xfrm>
          <a:prstGeom prst="rect">
            <a:avLst/>
          </a:prstGeom>
          <a:solidFill>
            <a:srgbClr val="80B94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0" bIns="46637" numCol="1" rtlCol="0" anchor="t" anchorCtr="0" compatLnSpc="1">
            <a:prstTxWarp prst="textNoShape">
              <a:avLst/>
            </a:prstTxWarp>
          </a:bodyPr>
          <a:lstStyle/>
          <a:p>
            <a:pPr defTabSz="932901">
              <a:lnSpc>
                <a:spcPct val="90000"/>
              </a:lnSpc>
              <a:spcAft>
                <a:spcPts val="602"/>
              </a:spcAft>
            </a:pPr>
            <a:endParaRPr lang="en-US" sz="2800" spc="-30" dirty="0">
              <a:gradFill>
                <a:gsLst>
                  <a:gs pos="2917">
                    <a:srgbClr val="FFFFFF"/>
                  </a:gs>
                  <a:gs pos="30000">
                    <a:srgbClr val="FFFFFF"/>
                  </a:gs>
                </a:gsLst>
                <a:lin ang="5400000" scaled="0"/>
              </a:gradFill>
              <a:latin typeface="Segoe UI Light"/>
            </a:endParaRPr>
          </a:p>
        </p:txBody>
      </p:sp>
      <p:sp>
        <p:nvSpPr>
          <p:cNvPr id="10" name="Title 1"/>
          <p:cNvSpPr txBox="1">
            <a:spLocks/>
          </p:cNvSpPr>
          <p:nvPr/>
        </p:nvSpPr>
        <p:spPr>
          <a:xfrm>
            <a:off x="548606" y="-20240"/>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chemeClr val="bg1"/>
              </a:solidFill>
            </a:endParaRPr>
          </a:p>
        </p:txBody>
      </p:sp>
      <p:pic>
        <p:nvPicPr>
          <p:cNvPr id="5" name="Picture 4"/>
          <p:cNvPicPr>
            <a:picLocks noChangeAspect="1"/>
          </p:cNvPicPr>
          <p:nvPr/>
        </p:nvPicPr>
        <p:blipFill rotWithShape="1">
          <a:blip r:embed="rId3"/>
          <a:srcRect l="19035" t="13626" r="35504" b="68214"/>
          <a:stretch/>
        </p:blipFill>
        <p:spPr>
          <a:xfrm>
            <a:off x="1503946" y="2755234"/>
            <a:ext cx="10059751" cy="2260356"/>
          </a:xfrm>
          <a:prstGeom prst="rect">
            <a:avLst/>
          </a:prstGeom>
        </p:spPr>
      </p:pic>
      <p:sp>
        <p:nvSpPr>
          <p:cNvPr id="6" name="TextBox 5"/>
          <p:cNvSpPr txBox="1"/>
          <p:nvPr/>
        </p:nvSpPr>
        <p:spPr>
          <a:xfrm>
            <a:off x="1503946" y="5055888"/>
            <a:ext cx="5969198" cy="307777"/>
          </a:xfrm>
          <a:prstGeom prst="rect">
            <a:avLst/>
          </a:prstGeom>
          <a:noFill/>
        </p:spPr>
        <p:txBody>
          <a:bodyPr wrap="none" rtlCol="0">
            <a:spAutoFit/>
          </a:bodyPr>
          <a:lstStyle/>
          <a:p>
            <a:r>
              <a:rPr lang="en-US" sz="1400" dirty="0">
                <a:hlinkClick r:id="rId4"/>
              </a:rPr>
              <a:t>https://www.eff.org/who-has-your-back-government-data-requests-2014</a:t>
            </a:r>
            <a:r>
              <a:rPr lang="en-US" sz="1400" dirty="0"/>
              <a:t>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20" y="1650296"/>
            <a:ext cx="5499317" cy="609959"/>
          </a:xfrm>
          <a:prstGeom prst="rect">
            <a:avLst/>
          </a:prstGeom>
        </p:spPr>
      </p:pic>
      <p:sp>
        <p:nvSpPr>
          <p:cNvPr id="2" name="Title 1"/>
          <p:cNvSpPr>
            <a:spLocks noGrp="1"/>
          </p:cNvSpPr>
          <p:nvPr>
            <p:ph type="title"/>
          </p:nvPr>
        </p:nvSpPr>
        <p:spPr/>
        <p:txBody>
          <a:bodyPr/>
          <a:lstStyle/>
          <a:p>
            <a:r>
              <a:rPr lang="en-US" dirty="0">
                <a:solidFill>
                  <a:schemeClr val="bg1"/>
                </a:solidFill>
              </a:rPr>
              <a:t>Restricted Access &amp; Use</a:t>
            </a:r>
            <a:endParaRPr lang="en-US" dirty="0"/>
          </a:p>
        </p:txBody>
      </p:sp>
    </p:spTree>
    <p:extLst>
      <p:ext uri="{BB962C8B-B14F-4D97-AF65-F5344CB8AC3E}">
        <p14:creationId xmlns:p14="http://schemas.microsoft.com/office/powerpoint/2010/main" val="42841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solidFill>
                  <a:srgbClr val="247BC2"/>
                </a:solidFill>
              </a:rPr>
              <a:t>Securing the Platform</a:t>
            </a:r>
            <a:endParaRPr lang="en-US" dirty="0"/>
          </a:p>
        </p:txBody>
      </p:sp>
      <p:sp>
        <p:nvSpPr>
          <p:cNvPr id="4" name="Rectangle 23"/>
          <p:cNvSpPr>
            <a:spLocks noChangeArrowheads="1"/>
          </p:cNvSpPr>
          <p:nvPr/>
        </p:nvSpPr>
        <p:spPr bwMode="auto">
          <a:xfrm>
            <a:off x="10689442" y="4334494"/>
            <a:ext cx="1254125" cy="253538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 name="Rectangle 24"/>
          <p:cNvSpPr>
            <a:spLocks noChangeArrowheads="1"/>
          </p:cNvSpPr>
          <p:nvPr/>
        </p:nvSpPr>
        <p:spPr bwMode="auto">
          <a:xfrm>
            <a:off x="11306175" y="6508973"/>
            <a:ext cx="340529" cy="360902"/>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 name="Rectangle 28"/>
          <p:cNvSpPr>
            <a:spLocks noChangeArrowheads="1"/>
          </p:cNvSpPr>
          <p:nvPr/>
        </p:nvSpPr>
        <p:spPr bwMode="auto">
          <a:xfrm>
            <a:off x="10813267" y="5237655"/>
            <a:ext cx="1014413" cy="18679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 name="Rectangle 29"/>
          <p:cNvSpPr>
            <a:spLocks noChangeArrowheads="1"/>
          </p:cNvSpPr>
          <p:nvPr/>
        </p:nvSpPr>
        <p:spPr bwMode="auto">
          <a:xfrm>
            <a:off x="10813267" y="5560472"/>
            <a:ext cx="1014413" cy="18679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Rectangle 30"/>
          <p:cNvSpPr>
            <a:spLocks noChangeArrowheads="1"/>
          </p:cNvSpPr>
          <p:nvPr/>
        </p:nvSpPr>
        <p:spPr bwMode="auto">
          <a:xfrm>
            <a:off x="10813267" y="5883288"/>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Rectangle 31"/>
          <p:cNvSpPr>
            <a:spLocks noChangeArrowheads="1"/>
          </p:cNvSpPr>
          <p:nvPr/>
        </p:nvSpPr>
        <p:spPr bwMode="auto">
          <a:xfrm>
            <a:off x="10813267" y="6206105"/>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Rectangle 32"/>
          <p:cNvSpPr>
            <a:spLocks noChangeArrowheads="1"/>
          </p:cNvSpPr>
          <p:nvPr/>
        </p:nvSpPr>
        <p:spPr bwMode="auto">
          <a:xfrm>
            <a:off x="10813267" y="4593836"/>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Rectangle 33"/>
          <p:cNvSpPr>
            <a:spLocks noChangeArrowheads="1"/>
          </p:cNvSpPr>
          <p:nvPr/>
        </p:nvSpPr>
        <p:spPr bwMode="auto">
          <a:xfrm>
            <a:off x="10813267" y="4916653"/>
            <a:ext cx="1014413" cy="184985"/>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Rectangle 41"/>
          <p:cNvSpPr>
            <a:spLocks noChangeArrowheads="1"/>
          </p:cNvSpPr>
          <p:nvPr/>
        </p:nvSpPr>
        <p:spPr bwMode="auto">
          <a:xfrm>
            <a:off x="8568945" y="5684837"/>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Rectangle 65"/>
          <p:cNvSpPr>
            <a:spLocks noChangeArrowheads="1"/>
          </p:cNvSpPr>
          <p:nvPr/>
        </p:nvSpPr>
        <p:spPr bwMode="auto">
          <a:xfrm>
            <a:off x="8898339" y="5090616"/>
            <a:ext cx="2388359" cy="1978924"/>
          </a:xfrm>
          <a:prstGeom prst="rect">
            <a:avLst/>
          </a:prstGeom>
          <a:solidFill>
            <a:schemeClr val="bg1"/>
          </a:solidFill>
          <a:ln w="95250">
            <a:solidFill>
              <a:schemeClr val="accent2"/>
            </a:solid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Rectangle 44"/>
          <p:cNvSpPr>
            <a:spLocks noChangeArrowheads="1"/>
          </p:cNvSpPr>
          <p:nvPr/>
        </p:nvSpPr>
        <p:spPr bwMode="auto">
          <a:xfrm>
            <a:off x="9134475" y="5331806"/>
            <a:ext cx="1949450" cy="1528763"/>
          </a:xfrm>
          <a:prstGeom prst="rect">
            <a:avLst/>
          </a:prstGeom>
          <a:solidFill>
            <a:srgbClr val="0072C6"/>
          </a:solidFill>
          <a:ln w="44450">
            <a:noFill/>
            <a:miter lim="800000"/>
            <a:headEnd/>
            <a:tailEnd/>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Rectangle 45"/>
          <p:cNvSpPr>
            <a:spLocks noChangeArrowheads="1"/>
          </p:cNvSpPr>
          <p:nvPr/>
        </p:nvSpPr>
        <p:spPr bwMode="auto">
          <a:xfrm>
            <a:off x="9328150" y="6424006"/>
            <a:ext cx="1573212" cy="252413"/>
          </a:xfrm>
          <a:prstGeom prst="rect">
            <a:avLst/>
          </a:prstGeom>
          <a:solidFill>
            <a:schemeClr val="bg1">
              <a:alpha val="14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Rectangle 46"/>
          <p:cNvSpPr>
            <a:spLocks noChangeArrowheads="1"/>
          </p:cNvSpPr>
          <p:nvPr/>
        </p:nvSpPr>
        <p:spPr bwMode="auto">
          <a:xfrm>
            <a:off x="9328150" y="5544531"/>
            <a:ext cx="1573212" cy="254000"/>
          </a:xfrm>
          <a:prstGeom prst="rect">
            <a:avLst/>
          </a:prstGeom>
          <a:solidFill>
            <a:schemeClr val="bg1">
              <a:alpha val="14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Rectangle 47"/>
          <p:cNvSpPr>
            <a:spLocks noChangeArrowheads="1"/>
          </p:cNvSpPr>
          <p:nvPr/>
        </p:nvSpPr>
        <p:spPr bwMode="auto">
          <a:xfrm>
            <a:off x="9328150" y="5985856"/>
            <a:ext cx="1573212" cy="254000"/>
          </a:xfrm>
          <a:prstGeom prst="rect">
            <a:avLst/>
          </a:prstGeom>
          <a:solidFill>
            <a:schemeClr val="bg1">
              <a:alpha val="14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61"/>
          <p:cNvSpPr>
            <a:spLocks/>
          </p:cNvSpPr>
          <p:nvPr/>
        </p:nvSpPr>
        <p:spPr bwMode="auto">
          <a:xfrm>
            <a:off x="10405636" y="3553661"/>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Rectangle 43"/>
          <p:cNvSpPr>
            <a:spLocks noChangeArrowheads="1"/>
          </p:cNvSpPr>
          <p:nvPr/>
        </p:nvSpPr>
        <p:spPr bwMode="auto">
          <a:xfrm>
            <a:off x="6403975" y="6552594"/>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Title 1"/>
          <p:cNvSpPr txBox="1">
            <a:spLocks/>
          </p:cNvSpPr>
          <p:nvPr/>
        </p:nvSpPr>
        <p:spPr>
          <a:xfrm>
            <a:off x="632423" y="124233"/>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grpSp>
        <p:nvGrpSpPr>
          <p:cNvPr id="22" name="Group 21"/>
          <p:cNvGrpSpPr/>
          <p:nvPr/>
        </p:nvGrpSpPr>
        <p:grpSpPr>
          <a:xfrm>
            <a:off x="9692489" y="5620149"/>
            <a:ext cx="837737" cy="958779"/>
            <a:chOff x="9692489" y="5620149"/>
            <a:chExt cx="837737" cy="958779"/>
          </a:xfrm>
        </p:grpSpPr>
        <p:sp>
          <p:nvSpPr>
            <p:cNvPr id="23"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no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5" name="Rectangle 7"/>
          <p:cNvSpPr>
            <a:spLocks noChangeArrowheads="1"/>
          </p:cNvSpPr>
          <p:nvPr/>
        </p:nvSpPr>
        <p:spPr bwMode="auto">
          <a:xfrm flipH="1">
            <a:off x="9066673" y="5287199"/>
            <a:ext cx="2084256" cy="45719"/>
          </a:xfrm>
          <a:prstGeom prst="rect">
            <a:avLst/>
          </a:prstGeom>
          <a:solidFill>
            <a:srgbClr val="0072C6"/>
          </a:solidFill>
          <a:ln w="44450">
            <a:noFill/>
            <a:miter lim="800000"/>
            <a:headEnd/>
            <a:tailEnd/>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Rectangle 43"/>
          <p:cNvSpPr>
            <a:spLocks noChangeArrowheads="1"/>
          </p:cNvSpPr>
          <p:nvPr/>
        </p:nvSpPr>
        <p:spPr bwMode="auto">
          <a:xfrm>
            <a:off x="11712245" y="6552594"/>
            <a:ext cx="38277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62"/>
          <p:cNvSpPr>
            <a:spLocks/>
          </p:cNvSpPr>
          <p:nvPr/>
        </p:nvSpPr>
        <p:spPr bwMode="auto">
          <a:xfrm>
            <a:off x="10069231" y="3943176"/>
            <a:ext cx="597411" cy="391317"/>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Rectangle 40"/>
          <p:cNvSpPr>
            <a:spLocks noChangeArrowheads="1"/>
          </p:cNvSpPr>
          <p:nvPr/>
        </p:nvSpPr>
        <p:spPr bwMode="auto">
          <a:xfrm>
            <a:off x="7818439" y="6265256"/>
            <a:ext cx="893076" cy="595313"/>
          </a:xfrm>
          <a:prstGeom prst="rect">
            <a:avLst/>
          </a:prstGeom>
          <a:solidFill>
            <a:srgbClr val="80B940"/>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Rectangle 32"/>
          <p:cNvSpPr>
            <a:spLocks noChangeArrowheads="1"/>
          </p:cNvSpPr>
          <p:nvPr/>
        </p:nvSpPr>
        <p:spPr bwMode="auto">
          <a:xfrm>
            <a:off x="7970695" y="6394061"/>
            <a:ext cx="254782" cy="46393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Rectangle 32"/>
          <p:cNvSpPr>
            <a:spLocks noChangeArrowheads="1"/>
          </p:cNvSpPr>
          <p:nvPr/>
        </p:nvSpPr>
        <p:spPr bwMode="auto">
          <a:xfrm>
            <a:off x="8304070" y="6394061"/>
            <a:ext cx="254782" cy="463939"/>
          </a:xfrm>
          <a:prstGeom prst="rect">
            <a:avLst/>
          </a:prstGeom>
          <a:solidFill>
            <a:schemeClr val="bg1">
              <a:alpha val="32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Rectangle 43"/>
          <p:cNvSpPr/>
          <p:nvPr/>
        </p:nvSpPr>
        <p:spPr>
          <a:xfrm>
            <a:off x="695850" y="3561833"/>
            <a:ext cx="2496831" cy="1061829"/>
          </a:xfrm>
          <a:prstGeom prst="rect">
            <a:avLst/>
          </a:prstGeom>
          <a:solidFill>
            <a:schemeClr val="bg1"/>
          </a:solidFill>
        </p:spPr>
        <p:txBody>
          <a:bodyPr wrap="square" tIns="91440">
            <a:spAutoFit/>
          </a:bodyPr>
          <a:lstStyle/>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Security Embedded </a:t>
            </a:r>
            <a:b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b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in Planning, Design, Development, &amp; Deployment</a:t>
            </a:r>
          </a:p>
        </p:txBody>
      </p:sp>
      <p:sp>
        <p:nvSpPr>
          <p:cNvPr id="47" name="Rectangle 46"/>
          <p:cNvSpPr/>
          <p:nvPr/>
        </p:nvSpPr>
        <p:spPr>
          <a:xfrm>
            <a:off x="5704785" y="3561833"/>
            <a:ext cx="2516646" cy="1677382"/>
          </a:xfrm>
          <a:prstGeom prst="rect">
            <a:avLst/>
          </a:prstGeom>
          <a:noFill/>
        </p:spPr>
        <p:txBody>
          <a:bodyPr wrap="square" tIns="91440">
            <a:spAutoFit/>
          </a:bodyPr>
          <a:lstStyle/>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Prevent &amp; Assume  Breach Strategy</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Incident Response</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Access Policy &amp; Controls</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Threat Detection</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Forensics</a:t>
            </a:r>
          </a:p>
        </p:txBody>
      </p:sp>
      <p:sp>
        <p:nvSpPr>
          <p:cNvPr id="51" name="Rectangle 50"/>
          <p:cNvSpPr/>
          <p:nvPr/>
        </p:nvSpPr>
        <p:spPr>
          <a:xfrm>
            <a:off x="3192681" y="3561833"/>
            <a:ext cx="2514852" cy="1715854"/>
          </a:xfrm>
          <a:prstGeom prst="rect">
            <a:avLst/>
          </a:prstGeom>
        </p:spPr>
        <p:txBody>
          <a:bodyPr wrap="square" tIns="91440">
            <a:spAutoFit/>
          </a:bodyPr>
          <a:lstStyle/>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Datacenter Security</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Secure Multi-tenancy</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Network Protection</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DDoS Defense</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Data Segregation</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Data Protection</a:t>
            </a:r>
          </a:p>
        </p:txBody>
      </p:sp>
      <p:sp>
        <p:nvSpPr>
          <p:cNvPr id="60" name="Rectangle 59"/>
          <p:cNvSpPr/>
          <p:nvPr/>
        </p:nvSpPr>
        <p:spPr bwMode="auto">
          <a:xfrm>
            <a:off x="3192681" y="1512524"/>
            <a:ext cx="2514853" cy="2049372"/>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32316">
              <a:lnSpc>
                <a:spcPts val="3000"/>
              </a:lnSpc>
              <a:defRPr/>
            </a:pPr>
            <a:r>
              <a:rPr lang="en-US" sz="2800" kern="0" spc="-90" dirty="0">
                <a:solidFill>
                  <a:srgbClr val="FFFFFF"/>
                </a:solidFill>
                <a:latin typeface="Segoe UI Light"/>
              </a:rPr>
              <a:t>Infrastructure security controls</a:t>
            </a:r>
          </a:p>
        </p:txBody>
      </p:sp>
      <p:sp>
        <p:nvSpPr>
          <p:cNvPr id="61" name="Rectangle 60"/>
          <p:cNvSpPr/>
          <p:nvPr/>
        </p:nvSpPr>
        <p:spPr bwMode="auto">
          <a:xfrm>
            <a:off x="689286" y="1512524"/>
            <a:ext cx="2514853" cy="2049372"/>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800">
                <a:gradFill>
                  <a:gsLst>
                    <a:gs pos="13274">
                      <a:srgbClr val="FFFFFF"/>
                    </a:gs>
                    <a:gs pos="54000">
                      <a:srgbClr val="FFFFFF"/>
                    </a:gs>
                  </a:gsLst>
                  <a:lin ang="5400000" scaled="1"/>
                </a:gradFill>
                <a:latin typeface="+mj-lt"/>
                <a:cs typeface="Segoe UI Semibold" panose="020B0702040204020203" pitchFamily="34" charset="0"/>
              </a:rPr>
              <a:t>Security Development Lifecycle (SDL)</a:t>
            </a:r>
            <a:endParaRPr lang="en-US" sz="2800" dirty="0">
              <a:gradFill>
                <a:gsLst>
                  <a:gs pos="13274">
                    <a:srgbClr val="FFFFFF"/>
                  </a:gs>
                  <a:gs pos="54000">
                    <a:srgbClr val="FFFFFF"/>
                  </a:gs>
                </a:gsLst>
                <a:lin ang="5400000" scaled="1"/>
              </a:gradFill>
              <a:latin typeface="+mj-lt"/>
              <a:cs typeface="Segoe UI Semibold" panose="020B0702040204020203" pitchFamily="34" charset="0"/>
            </a:endParaRPr>
          </a:p>
        </p:txBody>
      </p:sp>
      <p:sp>
        <p:nvSpPr>
          <p:cNvPr id="62" name="Rectangle 61"/>
          <p:cNvSpPr/>
          <p:nvPr/>
        </p:nvSpPr>
        <p:spPr bwMode="auto">
          <a:xfrm>
            <a:off x="5704785" y="1512524"/>
            <a:ext cx="2516646" cy="2049372"/>
          </a:xfrm>
          <a:prstGeom prst="rect">
            <a:avLst/>
          </a:prstGeom>
          <a:solidFill>
            <a:srgbClr val="80B94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32316">
              <a:lnSpc>
                <a:spcPts val="3000"/>
              </a:lnSpc>
              <a:defRPr/>
            </a:pPr>
            <a:r>
              <a:rPr lang="en-US" sz="2800" kern="0" spc="-50" dirty="0">
                <a:solidFill>
                  <a:srgbClr val="FFFFFF"/>
                </a:solidFill>
                <a:latin typeface="Segoe UI Light"/>
              </a:rPr>
              <a:t>Operational security controls</a:t>
            </a:r>
          </a:p>
        </p:txBody>
      </p:sp>
      <p:sp>
        <p:nvSpPr>
          <p:cNvPr id="35" name="Rectangle 34"/>
          <p:cNvSpPr/>
          <p:nvPr/>
        </p:nvSpPr>
        <p:spPr>
          <a:xfrm>
            <a:off x="8219637" y="3561833"/>
            <a:ext cx="2516646" cy="638636"/>
          </a:xfrm>
          <a:prstGeom prst="rect">
            <a:avLst/>
          </a:prstGeom>
          <a:noFill/>
        </p:spPr>
        <p:txBody>
          <a:bodyPr wrap="square" tIns="91440">
            <a:spAutoFit/>
          </a:bodyPr>
          <a:lstStyle/>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Strategy</a:t>
            </a:r>
          </a:p>
          <a:p>
            <a:pPr marL="230188" indent="-230188" defTabSz="932623">
              <a:spcAft>
                <a:spcPts val="300"/>
              </a:spcAft>
              <a:buFont typeface="Wingdings" panose="05000000000000000000" pitchFamily="2" charset="2"/>
              <a:buChar char="ü"/>
            </a:pPr>
            <a:r>
              <a:rPr lang="en-US" sz="1500" dirty="0">
                <a:solidFill>
                  <a:schemeClr val="tx1">
                    <a:lumMod val="65000"/>
                    <a:lumOff val="35000"/>
                  </a:schemeClr>
                </a:solidFill>
                <a:latin typeface="Segoe UI Semilight" panose="020B0402040204020203" pitchFamily="34" charset="0"/>
                <a:cs typeface="Segoe UI Semilight" panose="020B0402040204020203" pitchFamily="34" charset="0"/>
              </a:rPr>
              <a:t>Certifications</a:t>
            </a:r>
          </a:p>
        </p:txBody>
      </p:sp>
      <p:sp>
        <p:nvSpPr>
          <p:cNvPr id="36" name="Rectangle 35"/>
          <p:cNvSpPr/>
          <p:nvPr/>
        </p:nvSpPr>
        <p:spPr bwMode="auto">
          <a:xfrm>
            <a:off x="8219637" y="1512524"/>
            <a:ext cx="2516646" cy="2049372"/>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32316">
              <a:lnSpc>
                <a:spcPts val="3000"/>
              </a:lnSpc>
              <a:defRPr/>
            </a:pPr>
            <a:r>
              <a:rPr lang="en-US" sz="2800" kern="0" spc="-50" dirty="0">
                <a:solidFill>
                  <a:srgbClr val="FFFFFF"/>
                </a:solidFill>
                <a:latin typeface="Segoe UI Light"/>
              </a:rPr>
              <a:t>Compliance</a:t>
            </a:r>
          </a:p>
        </p:txBody>
      </p:sp>
    </p:spTree>
    <p:extLst>
      <p:ext uri="{BB962C8B-B14F-4D97-AF65-F5344CB8AC3E}">
        <p14:creationId xmlns:p14="http://schemas.microsoft.com/office/powerpoint/2010/main" val="323344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ppt_y</p:attrName>
                                        </p:attrNameLst>
                                      </p:cBhvr>
                                      <p:tavLst>
                                        <p:tav tm="0">
                                          <p:val>
                                            <p:strVal val="#ppt_y-#ppt_h*1.125000"/>
                                          </p:val>
                                        </p:tav>
                                        <p:tav tm="100000">
                                          <p:val>
                                            <p:strVal val="#ppt_y"/>
                                          </p:val>
                                        </p:tav>
                                      </p:tavLst>
                                    </p:anim>
                                    <p:animEffect transition="in" filter="wipe(down)">
                                      <p:cBhvr>
                                        <p:cTn id="13" dur="500"/>
                                        <p:tgtEl>
                                          <p:spTgt spid="51"/>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down)">
                                      <p:cBhvr>
                                        <p:cTn id="18" dur="500"/>
                                        <p:tgtEl>
                                          <p:spTgt spid="47"/>
                                        </p:tgtEl>
                                      </p:cBhvr>
                                    </p:animEffect>
                                  </p:childTnLst>
                                </p:cTn>
                              </p:par>
                            </p:childTnLst>
                          </p:cTn>
                        </p:par>
                        <p:par>
                          <p:cTn id="19" fill="hold">
                            <p:stCondLst>
                              <p:cond delay="1500"/>
                            </p:stCondLst>
                            <p:childTnLst>
                              <p:par>
                                <p:cTn id="20" presetID="12" presetClass="entr" presetSubtype="1"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p:tgtEl>
                                          <p:spTgt spid="35"/>
                                        </p:tgtEl>
                                        <p:attrNameLst>
                                          <p:attrName>ppt_y</p:attrName>
                                        </p:attrNameLst>
                                      </p:cBhvr>
                                      <p:tavLst>
                                        <p:tav tm="0">
                                          <p:val>
                                            <p:strVal val="#ppt_y-#ppt_h*1.125000"/>
                                          </p:val>
                                        </p:tav>
                                        <p:tav tm="100000">
                                          <p:val>
                                            <p:strVal val="#ppt_y"/>
                                          </p:val>
                                        </p:tav>
                                      </p:tavLst>
                                    </p:anim>
                                    <p:animEffect transition="in" filter="wipe(down)">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p:bldP spid="51"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3"/>
          <p:cNvSpPr>
            <a:spLocks noChangeAspect="1"/>
          </p:cNvSpPr>
          <p:nvPr/>
        </p:nvSpPr>
        <p:spPr>
          <a:xfrm>
            <a:off x="10294029" y="2845917"/>
            <a:ext cx="1417320" cy="1298343"/>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nSpc>
                <a:spcPct val="90000"/>
              </a:lnSpc>
            </a:pPr>
            <a:r>
              <a:rPr lang="en-US" sz="1400" dirty="0">
                <a:solidFill>
                  <a:schemeClr val="bg1"/>
                </a:solidFill>
              </a:rPr>
              <a:t>Incident</a:t>
            </a:r>
          </a:p>
          <a:p>
            <a:pPr>
              <a:lnSpc>
                <a:spcPct val="90000"/>
              </a:lnSpc>
            </a:pPr>
            <a:r>
              <a:rPr lang="en-US" sz="1400" dirty="0">
                <a:solidFill>
                  <a:schemeClr val="bg1"/>
                </a:solidFill>
              </a:rPr>
              <a:t>Response (MSRC) </a:t>
            </a:r>
          </a:p>
        </p:txBody>
      </p:sp>
      <p:sp>
        <p:nvSpPr>
          <p:cNvPr id="165" name="Rectangle 164"/>
          <p:cNvSpPr>
            <a:spLocks noChangeAspect="1"/>
          </p:cNvSpPr>
          <p:nvPr/>
        </p:nvSpPr>
        <p:spPr>
          <a:xfrm>
            <a:off x="8814209" y="2845916"/>
            <a:ext cx="1417320" cy="1298342"/>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nSpc>
                <a:spcPct val="90000"/>
              </a:lnSpc>
            </a:pPr>
            <a:r>
              <a:rPr lang="en-US" sz="1400" dirty="0">
                <a:solidFill>
                  <a:schemeClr val="bg1"/>
                </a:solidFill>
              </a:rPr>
              <a:t>Establish release criteria &amp; sign-off as part of FSR</a:t>
            </a:r>
          </a:p>
        </p:txBody>
      </p:sp>
      <p:sp>
        <p:nvSpPr>
          <p:cNvPr id="169" name="Rectangle 168"/>
          <p:cNvSpPr>
            <a:spLocks noChangeAspect="1"/>
          </p:cNvSpPr>
          <p:nvPr/>
        </p:nvSpPr>
        <p:spPr>
          <a:xfrm>
            <a:off x="3449655" y="2845916"/>
            <a:ext cx="5263717" cy="1298341"/>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defTabSz="914400">
              <a:lnSpc>
                <a:spcPct val="90000"/>
              </a:lnSpc>
            </a:pPr>
            <a:r>
              <a:rPr lang="en-US" spc="-20" dirty="0">
                <a:solidFill>
                  <a:prstClr val="white"/>
                </a:solidFill>
              </a:rPr>
              <a:t>Guide product teams to meet SDL requirements</a:t>
            </a:r>
          </a:p>
        </p:txBody>
      </p:sp>
      <p:sp>
        <p:nvSpPr>
          <p:cNvPr id="172" name="Rectangle 171"/>
          <p:cNvSpPr>
            <a:spLocks noChangeAspect="1"/>
          </p:cNvSpPr>
          <p:nvPr/>
        </p:nvSpPr>
        <p:spPr>
          <a:xfrm>
            <a:off x="454133" y="2845916"/>
            <a:ext cx="2884985" cy="1298339"/>
          </a:xfrm>
          <a:prstGeom prst="rect">
            <a:avLst/>
          </a:prstGeom>
          <a:solidFill>
            <a:srgbClr val="80B94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08054" rIns="182880" bIns="10805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nSpc>
                <a:spcPct val="90000"/>
              </a:lnSpc>
            </a:pPr>
            <a:r>
              <a:rPr lang="en-US" dirty="0">
                <a:solidFill>
                  <a:schemeClr val="bg1"/>
                </a:solidFill>
              </a:rPr>
              <a:t>Administer and track </a:t>
            </a:r>
            <a:br>
              <a:rPr lang="en-US" dirty="0">
                <a:solidFill>
                  <a:schemeClr val="bg1"/>
                </a:solidFill>
              </a:rPr>
            </a:br>
            <a:r>
              <a:rPr lang="en-US" dirty="0">
                <a:solidFill>
                  <a:schemeClr val="bg1"/>
                </a:solidFill>
              </a:rPr>
              <a:t>security training </a:t>
            </a:r>
          </a:p>
        </p:txBody>
      </p:sp>
      <p:grpSp>
        <p:nvGrpSpPr>
          <p:cNvPr id="152" name="Group 151"/>
          <p:cNvGrpSpPr/>
          <p:nvPr/>
        </p:nvGrpSpPr>
        <p:grpSpPr>
          <a:xfrm>
            <a:off x="454135" y="4259390"/>
            <a:ext cx="11425939" cy="745368"/>
            <a:chOff x="464912" y="3310996"/>
            <a:chExt cx="11425939" cy="558259"/>
          </a:xfrm>
          <a:solidFill>
            <a:srgbClr val="1D4380"/>
          </a:solidFill>
        </p:grpSpPr>
        <p:sp>
          <p:nvSpPr>
            <p:cNvPr id="175" name="1-Training Text"/>
            <p:cNvSpPr/>
            <p:nvPr/>
          </p:nvSpPr>
          <p:spPr>
            <a:xfrm>
              <a:off x="464912" y="3310996"/>
              <a:ext cx="1608848" cy="558259"/>
            </a:xfrm>
            <a:prstGeom prst="homePlate">
              <a:avLst>
                <a:gd name="adj" fmla="val 34439"/>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20650" defTabSz="911906">
                <a:lnSpc>
                  <a:spcPct val="90000"/>
                </a:lnSpc>
              </a:pPr>
              <a:r>
                <a:rPr lang="en-US" sz="1400" dirty="0">
                  <a:solidFill>
                    <a:schemeClr val="bg1"/>
                  </a:solidFill>
                  <a:latin typeface="Segoe Semibold" pitchFamily="34" charset="0"/>
                </a:rPr>
                <a:t>Training</a:t>
              </a:r>
            </a:p>
          </p:txBody>
        </p:sp>
        <p:sp>
          <p:nvSpPr>
            <p:cNvPr id="176" name="2-Requirements Text"/>
            <p:cNvSpPr/>
            <p:nvPr/>
          </p:nvSpPr>
          <p:spPr>
            <a:xfrm>
              <a:off x="1957627" y="3310996"/>
              <a:ext cx="1608848"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78126" defTabSz="911906">
                <a:lnSpc>
                  <a:spcPct val="90000"/>
                </a:lnSpc>
              </a:pPr>
              <a:r>
                <a:rPr lang="en-US" sz="1400" dirty="0">
                  <a:solidFill>
                    <a:schemeClr val="bg1"/>
                  </a:solidFill>
                  <a:latin typeface="Segoe Semibold" pitchFamily="34" charset="0"/>
                </a:rPr>
                <a:t>Requirements</a:t>
              </a:r>
            </a:p>
          </p:txBody>
        </p:sp>
        <p:sp>
          <p:nvSpPr>
            <p:cNvPr id="177" name="2-Requirements Text"/>
            <p:cNvSpPr/>
            <p:nvPr/>
          </p:nvSpPr>
          <p:spPr>
            <a:xfrm>
              <a:off x="3450342" y="3310996"/>
              <a:ext cx="1895782"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20650" defTabSz="911906">
                <a:lnSpc>
                  <a:spcPct val="90000"/>
                </a:lnSpc>
              </a:pPr>
              <a:r>
                <a:rPr lang="en-US" sz="1400" dirty="0">
                  <a:solidFill>
                    <a:schemeClr val="bg1"/>
                  </a:solidFill>
                  <a:latin typeface="Segoe Semibold" pitchFamily="34" charset="0"/>
                </a:rPr>
                <a:t>Design</a:t>
              </a:r>
            </a:p>
          </p:txBody>
        </p:sp>
        <p:sp>
          <p:nvSpPr>
            <p:cNvPr id="178" name="2-Requirements Text"/>
            <p:cNvSpPr/>
            <p:nvPr/>
          </p:nvSpPr>
          <p:spPr>
            <a:xfrm>
              <a:off x="5229992" y="3310996"/>
              <a:ext cx="1895782"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defTabSz="911906">
                <a:lnSpc>
                  <a:spcPct val="90000"/>
                </a:lnSpc>
              </a:pPr>
              <a:r>
                <a:rPr lang="en-US" sz="1400" dirty="0">
                  <a:solidFill>
                    <a:schemeClr val="bg1"/>
                  </a:solidFill>
                  <a:latin typeface="Segoe Semibold" pitchFamily="34" charset="0"/>
                </a:rPr>
                <a:t>Implementation</a:t>
              </a:r>
            </a:p>
          </p:txBody>
        </p:sp>
        <p:sp>
          <p:nvSpPr>
            <p:cNvPr id="179" name="2-Requirements Text"/>
            <p:cNvSpPr/>
            <p:nvPr/>
          </p:nvSpPr>
          <p:spPr>
            <a:xfrm>
              <a:off x="7009642" y="3310996"/>
              <a:ext cx="1895782"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defTabSz="911906">
                <a:lnSpc>
                  <a:spcPct val="90000"/>
                </a:lnSpc>
              </a:pPr>
              <a:r>
                <a:rPr lang="en-US" sz="1400" dirty="0">
                  <a:solidFill>
                    <a:schemeClr val="bg1"/>
                  </a:solidFill>
                  <a:latin typeface="Segoe Semibold" pitchFamily="34" charset="0"/>
                </a:rPr>
                <a:t>Verification</a:t>
              </a:r>
            </a:p>
          </p:txBody>
        </p:sp>
        <p:sp>
          <p:nvSpPr>
            <p:cNvPr id="180" name="2-Requirements Text"/>
            <p:cNvSpPr/>
            <p:nvPr/>
          </p:nvSpPr>
          <p:spPr>
            <a:xfrm>
              <a:off x="8789290" y="3310996"/>
              <a:ext cx="1608848"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defTabSz="911906">
                <a:lnSpc>
                  <a:spcPct val="90000"/>
                </a:lnSpc>
              </a:pPr>
              <a:r>
                <a:rPr lang="en-US" sz="1400" dirty="0">
                  <a:solidFill>
                    <a:schemeClr val="bg1"/>
                  </a:solidFill>
                  <a:latin typeface="Segoe Semibold" pitchFamily="34" charset="0"/>
                </a:rPr>
                <a:t>Release</a:t>
              </a:r>
            </a:p>
          </p:txBody>
        </p:sp>
        <p:sp>
          <p:nvSpPr>
            <p:cNvPr id="181" name="2-Requirements Text"/>
            <p:cNvSpPr/>
            <p:nvPr/>
          </p:nvSpPr>
          <p:spPr>
            <a:xfrm>
              <a:off x="10282003" y="3310996"/>
              <a:ext cx="1608848" cy="558259"/>
            </a:xfrm>
            <a:prstGeom prst="chevron">
              <a:avLst>
                <a:gd name="adj" fmla="val 33025"/>
              </a:avLst>
            </a:pr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lIns="0" tIns="60794" rIns="0" bIns="60794"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117475" defTabSz="911906">
                <a:lnSpc>
                  <a:spcPct val="90000"/>
                </a:lnSpc>
              </a:pPr>
              <a:r>
                <a:rPr lang="en-US" sz="1400" dirty="0">
                  <a:solidFill>
                    <a:schemeClr val="bg1"/>
                  </a:solidFill>
                  <a:latin typeface="Segoe Semibold" pitchFamily="34" charset="0"/>
                </a:rPr>
                <a:t>Response</a:t>
              </a:r>
            </a:p>
          </p:txBody>
        </p:sp>
      </p:grpSp>
      <p:sp>
        <p:nvSpPr>
          <p:cNvPr id="173" name="Rectangle 172"/>
          <p:cNvSpPr/>
          <p:nvPr/>
        </p:nvSpPr>
        <p:spPr bwMode="auto">
          <a:xfrm>
            <a:off x="446360" y="1898725"/>
            <a:ext cx="2892759" cy="954473"/>
          </a:xfrm>
          <a:prstGeom prst="rect">
            <a:avLst/>
          </a:prstGeom>
          <a:solidFill>
            <a:srgbClr val="0171B0"/>
          </a:solidFill>
          <a:ln w="25400" cap="flat" cmpd="sng" algn="ctr">
            <a:noFill/>
            <a:prstDash val="solid"/>
          </a:ln>
          <a:effectLst/>
        </p:spPr>
        <p:txBody>
          <a:bodyPr lIns="226962" tIns="56739" rIns="113476" bIns="56739"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2800" dirty="0">
                <a:solidFill>
                  <a:schemeClr val="bg1"/>
                </a:solidFill>
                <a:latin typeface="+mj-lt"/>
                <a:cs typeface="Segoe UI" pitchFamily="34" charset="0"/>
              </a:rPr>
              <a:t>Education</a:t>
            </a:r>
          </a:p>
        </p:txBody>
      </p:sp>
      <p:sp>
        <p:nvSpPr>
          <p:cNvPr id="170" name="Rectangle 169"/>
          <p:cNvSpPr/>
          <p:nvPr/>
        </p:nvSpPr>
        <p:spPr bwMode="auto">
          <a:xfrm>
            <a:off x="3449655" y="1898728"/>
            <a:ext cx="5263717" cy="954474"/>
          </a:xfrm>
          <a:prstGeom prst="rect">
            <a:avLst/>
          </a:prstGeom>
          <a:solidFill>
            <a:srgbClr val="0171B0"/>
          </a:solidFill>
          <a:ln w="25400" cap="flat" cmpd="sng" algn="ctr">
            <a:noFill/>
            <a:prstDash val="solid"/>
          </a:ln>
          <a:effectLst/>
        </p:spPr>
        <p:txBody>
          <a:bodyPr lIns="226962" tIns="56739" rIns="113476" bIns="56739"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2800" dirty="0">
                <a:solidFill>
                  <a:schemeClr val="bg1"/>
                </a:solidFill>
                <a:latin typeface="+mj-lt"/>
                <a:cs typeface="Segoe UI" pitchFamily="34" charset="0"/>
              </a:rPr>
              <a:t>Process</a:t>
            </a:r>
          </a:p>
        </p:txBody>
      </p:sp>
      <p:sp>
        <p:nvSpPr>
          <p:cNvPr id="166" name="Rectangle 165"/>
          <p:cNvSpPr/>
          <p:nvPr/>
        </p:nvSpPr>
        <p:spPr bwMode="auto">
          <a:xfrm>
            <a:off x="8814209" y="1898726"/>
            <a:ext cx="2897140" cy="954474"/>
          </a:xfrm>
          <a:prstGeom prst="rect">
            <a:avLst/>
          </a:prstGeom>
          <a:solidFill>
            <a:srgbClr val="0171B0"/>
          </a:solidFill>
          <a:ln w="25400" cap="flat" cmpd="sng" algn="ctr">
            <a:noFill/>
            <a:prstDash val="solid"/>
          </a:ln>
          <a:effectLst/>
        </p:spPr>
        <p:txBody>
          <a:bodyPr lIns="226962" tIns="56739" rIns="113476" bIns="56739"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2800" dirty="0">
                <a:solidFill>
                  <a:schemeClr val="bg1"/>
                </a:solidFill>
                <a:latin typeface="+mj-lt"/>
                <a:cs typeface="Segoe UI" pitchFamily="34" charset="0"/>
              </a:rPr>
              <a:t>Accountability</a:t>
            </a:r>
          </a:p>
        </p:txBody>
      </p:sp>
      <p:grpSp>
        <p:nvGrpSpPr>
          <p:cNvPr id="2" name="Group 1"/>
          <p:cNvGrpSpPr/>
          <p:nvPr/>
        </p:nvGrpSpPr>
        <p:grpSpPr>
          <a:xfrm>
            <a:off x="625477" y="5145526"/>
            <a:ext cx="11254597" cy="763486"/>
            <a:chOff x="652994" y="5064040"/>
            <a:chExt cx="11254597" cy="763486"/>
          </a:xfrm>
        </p:grpSpPr>
        <p:sp>
          <p:nvSpPr>
            <p:cNvPr id="182" name="Rectangle 181"/>
            <p:cNvSpPr/>
            <p:nvPr/>
          </p:nvSpPr>
          <p:spPr>
            <a:xfrm>
              <a:off x="652994" y="5114232"/>
              <a:ext cx="11254597" cy="492113"/>
            </a:xfrm>
            <a:prstGeom prst="rect">
              <a:avLst/>
            </a:prstGeom>
          </p:spPr>
          <p:txBody>
            <a:bodyPr wrap="square" lIns="121592" tIns="60797" rIns="121592" bIns="60797">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216001">
                <a:buSzPct val="95000"/>
                <a:defRPr/>
              </a:pPr>
              <a:r>
                <a:rPr lang="en-US" sz="2400" dirty="0">
                  <a:ln w="1905"/>
                  <a:solidFill>
                    <a:schemeClr val="bg2">
                      <a:lumMod val="50000"/>
                    </a:schemeClr>
                  </a:solidFill>
                  <a:ea typeface="ＭＳ Ｐゴシック" charset="-128"/>
                  <a:cs typeface="Segoe UI" pitchFamily="34" charset="0"/>
                </a:rPr>
                <a:t>Ongoing Process Improvements</a:t>
              </a:r>
            </a:p>
          </p:txBody>
        </p:sp>
        <p:grpSp>
          <p:nvGrpSpPr>
            <p:cNvPr id="183" name="Group 182"/>
            <p:cNvGrpSpPr/>
            <p:nvPr/>
          </p:nvGrpSpPr>
          <p:grpSpPr>
            <a:xfrm>
              <a:off x="3227353" y="5064040"/>
              <a:ext cx="678390" cy="763486"/>
              <a:chOff x="6673849" y="2965374"/>
              <a:chExt cx="1715787" cy="1931015"/>
            </a:xfrm>
            <a:solidFill>
              <a:srgbClr val="92D050"/>
            </a:solidFill>
          </p:grpSpPr>
          <p:sp>
            <p:nvSpPr>
              <p:cNvPr id="185" name="Freeform 184"/>
              <p:cNvSpPr>
                <a:spLocks/>
              </p:cNvSpPr>
              <p:nvPr/>
            </p:nvSpPr>
            <p:spPr bwMode="black">
              <a:xfrm>
                <a:off x="6673849" y="2965374"/>
                <a:ext cx="1143858" cy="1536354"/>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sp>
            <p:nvSpPr>
              <p:cNvPr id="186" name="Freeform 185"/>
              <p:cNvSpPr>
                <a:spLocks/>
              </p:cNvSpPr>
              <p:nvPr/>
            </p:nvSpPr>
            <p:spPr bwMode="black">
              <a:xfrm rot="10800000">
                <a:off x="7245778" y="3360034"/>
                <a:ext cx="1143858" cy="153635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grpSp>
      </p:grpSp>
      <p:sp>
        <p:nvSpPr>
          <p:cNvPr id="41" name="Title 1"/>
          <p:cNvSpPr txBox="1">
            <a:spLocks/>
          </p:cNvSpPr>
          <p:nvPr/>
        </p:nvSpPr>
        <p:spPr>
          <a:xfrm>
            <a:off x="284396" y="179429"/>
            <a:ext cx="113467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endParaRPr lang="en-US" dirty="0">
              <a:solidFill>
                <a:srgbClr val="247BC2"/>
              </a:solidFill>
            </a:endParaRPr>
          </a:p>
        </p:txBody>
      </p:sp>
      <p:sp>
        <p:nvSpPr>
          <p:cNvPr id="6" name="Title 5"/>
          <p:cNvSpPr>
            <a:spLocks noGrp="1"/>
          </p:cNvSpPr>
          <p:nvPr>
            <p:ph type="title"/>
          </p:nvPr>
        </p:nvSpPr>
        <p:spPr/>
        <p:txBody>
          <a:bodyPr/>
          <a:lstStyle/>
          <a:p>
            <a:r>
              <a:rPr lang="en-US"/>
              <a:t>Security Development Lifecycle </a:t>
            </a:r>
            <a:endParaRPr lang="en-US" dirty="0"/>
          </a:p>
        </p:txBody>
      </p:sp>
      <p:grpSp>
        <p:nvGrpSpPr>
          <p:cNvPr id="32" name="Group 31"/>
          <p:cNvGrpSpPr/>
          <p:nvPr/>
        </p:nvGrpSpPr>
        <p:grpSpPr>
          <a:xfrm>
            <a:off x="448633" y="-1916710"/>
            <a:ext cx="7704767" cy="1916710"/>
            <a:chOff x="448633" y="-1916710"/>
            <a:chExt cx="7704767" cy="1916710"/>
          </a:xfrm>
        </p:grpSpPr>
        <p:pic>
          <p:nvPicPr>
            <p:cNvPr id="33" name="Picture 32"/>
            <p:cNvPicPr>
              <a:picLocks noChangeAspect="1"/>
            </p:cNvPicPr>
            <p:nvPr userDrawn="1"/>
          </p:nvPicPr>
          <p:blipFill>
            <a:blip r:embed="rId3"/>
            <a:stretch>
              <a:fillRect/>
            </a:stretch>
          </p:blipFill>
          <p:spPr>
            <a:xfrm>
              <a:off x="448633" y="-1916710"/>
              <a:ext cx="1916710" cy="1916710"/>
            </a:xfrm>
            <a:prstGeom prst="rect">
              <a:avLst/>
            </a:prstGeom>
          </p:spPr>
        </p:pic>
        <p:sp>
          <p:nvSpPr>
            <p:cNvPr id="34" name="Rectangle 33"/>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p:cNvGrpSpPr/>
          <p:nvPr/>
        </p:nvGrpSpPr>
        <p:grpSpPr>
          <a:xfrm>
            <a:off x="2760" y="6512578"/>
            <a:ext cx="12192000" cy="345422"/>
            <a:chOff x="0" y="6520441"/>
            <a:chExt cx="12319257" cy="337559"/>
          </a:xfrm>
        </p:grpSpPr>
        <p:sp>
          <p:nvSpPr>
            <p:cNvPr id="46" name="Rectangle 45"/>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47" name="Rectangle 46"/>
            <p:cNvSpPr/>
            <p:nvPr/>
          </p:nvSpPr>
          <p:spPr bwMode="auto">
            <a:xfrm>
              <a:off x="0" y="6520441"/>
              <a:ext cx="3040558" cy="337559"/>
            </a:xfrm>
            <a:prstGeom prst="rect">
              <a:avLst/>
            </a:prstGeom>
            <a:solidFill>
              <a:srgbClr val="0171B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48" name="Rectangle 47"/>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49" name="Rectangle 48"/>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53532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
                                        <p:tgtEl>
                                          <p:spTgt spid="172"/>
                                        </p:tgtEl>
                                        <p:attrNameLst>
                                          <p:attrName>ppt_y</p:attrName>
                                        </p:attrNameLst>
                                      </p:cBhvr>
                                      <p:tavLst>
                                        <p:tav tm="0">
                                          <p:val>
                                            <p:strVal val="#ppt_y-#ppt_h*1.125000"/>
                                          </p:val>
                                        </p:tav>
                                        <p:tav tm="100000">
                                          <p:val>
                                            <p:strVal val="#ppt_y"/>
                                          </p:val>
                                        </p:tav>
                                      </p:tavLst>
                                    </p:anim>
                                    <p:animEffect transition="in" filter="wipe(down)">
                                      <p:cBhvr>
                                        <p:cTn id="8" dur="500"/>
                                        <p:tgtEl>
                                          <p:spTgt spid="172"/>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500"/>
                                        <p:tgtEl>
                                          <p:spTgt spid="169"/>
                                        </p:tgtEl>
                                        <p:attrNameLst>
                                          <p:attrName>ppt_y</p:attrName>
                                        </p:attrNameLst>
                                      </p:cBhvr>
                                      <p:tavLst>
                                        <p:tav tm="0">
                                          <p:val>
                                            <p:strVal val="#ppt_y-#ppt_h*1.125000"/>
                                          </p:val>
                                        </p:tav>
                                        <p:tav tm="100000">
                                          <p:val>
                                            <p:strVal val="#ppt_y"/>
                                          </p:val>
                                        </p:tav>
                                      </p:tavLst>
                                    </p:anim>
                                    <p:animEffect transition="in" filter="wipe(down)">
                                      <p:cBhvr>
                                        <p:cTn id="13" dur="500"/>
                                        <p:tgtEl>
                                          <p:spTgt spid="169"/>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p:tgtEl>
                                          <p:spTgt spid="165"/>
                                        </p:tgtEl>
                                        <p:attrNameLst>
                                          <p:attrName>ppt_y</p:attrName>
                                        </p:attrNameLst>
                                      </p:cBhvr>
                                      <p:tavLst>
                                        <p:tav tm="0">
                                          <p:val>
                                            <p:strVal val="#ppt_y-#ppt_h*1.125000"/>
                                          </p:val>
                                        </p:tav>
                                        <p:tav tm="100000">
                                          <p:val>
                                            <p:strVal val="#ppt_y"/>
                                          </p:val>
                                        </p:tav>
                                      </p:tavLst>
                                    </p:anim>
                                    <p:animEffect transition="in" filter="wipe(down)">
                                      <p:cBhvr>
                                        <p:cTn id="18" dur="500"/>
                                        <p:tgtEl>
                                          <p:spTgt spid="165"/>
                                        </p:tgtEl>
                                      </p:cBhvr>
                                    </p:animEffect>
                                  </p:childTnLst>
                                </p:cTn>
                              </p:par>
                            </p:childTnLst>
                          </p:cTn>
                        </p:par>
                        <p:par>
                          <p:cTn id="19" fill="hold">
                            <p:stCondLst>
                              <p:cond delay="1500"/>
                            </p:stCondLst>
                            <p:childTnLst>
                              <p:par>
                                <p:cTn id="20" presetID="12" presetClass="entr" presetSubtype="1" fill="hold" grpId="0" nodeType="after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p:tgtEl>
                                          <p:spTgt spid="164"/>
                                        </p:tgtEl>
                                        <p:attrNameLst>
                                          <p:attrName>ppt_y</p:attrName>
                                        </p:attrNameLst>
                                      </p:cBhvr>
                                      <p:tavLst>
                                        <p:tav tm="0">
                                          <p:val>
                                            <p:strVal val="#ppt_y-#ppt_h*1.125000"/>
                                          </p:val>
                                        </p:tav>
                                        <p:tav tm="100000">
                                          <p:val>
                                            <p:strVal val="#ppt_y"/>
                                          </p:val>
                                        </p:tav>
                                      </p:tavLst>
                                    </p:anim>
                                    <p:animEffect transition="in" filter="wipe(down)">
                                      <p:cBhvr>
                                        <p:cTn id="23" dur="500"/>
                                        <p:tgtEl>
                                          <p:spTgt spid="16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wipe(left)">
                                      <p:cBhvr>
                                        <p:cTn id="27" dur="2000"/>
                                        <p:tgtEl>
                                          <p:spTgt spid="152"/>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9" grpId="0" animBg="1"/>
      <p:bldP spid="17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07635"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IN"/>
              <a:t>Datacenter Security</a:t>
            </a:r>
            <a:endParaRPr lang="en-IN" dirty="0"/>
          </a:p>
        </p:txBody>
      </p:sp>
      <p:grpSp>
        <p:nvGrpSpPr>
          <p:cNvPr id="32" name="Group 31"/>
          <p:cNvGrpSpPr/>
          <p:nvPr/>
        </p:nvGrpSpPr>
        <p:grpSpPr>
          <a:xfrm>
            <a:off x="568048" y="1374694"/>
            <a:ext cx="11058280" cy="4830408"/>
            <a:chOff x="579438" y="1401763"/>
            <a:chExt cx="11280022" cy="4927268"/>
          </a:xfrm>
        </p:grpSpPr>
        <p:cxnSp>
          <p:nvCxnSpPr>
            <p:cNvPr id="134" name="Elbow Connector 77"/>
            <p:cNvCxnSpPr>
              <a:stCxn id="86" idx="2"/>
              <a:endCxn id="53" idx="0"/>
            </p:cNvCxnSpPr>
            <p:nvPr/>
          </p:nvCxnSpPr>
          <p:spPr>
            <a:xfrm flipH="1">
              <a:off x="6384253" y="2151193"/>
              <a:ext cx="1" cy="264776"/>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Elbow Connector 77"/>
            <p:cNvCxnSpPr>
              <a:stCxn id="89" idx="2"/>
              <a:endCxn id="52" idx="0"/>
            </p:cNvCxnSpPr>
            <p:nvPr/>
          </p:nvCxnSpPr>
          <p:spPr>
            <a:xfrm flipH="1">
              <a:off x="10032776" y="2151192"/>
              <a:ext cx="2423" cy="264777"/>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9" idx="2"/>
              <a:endCxn id="50" idx="0"/>
            </p:cNvCxnSpPr>
            <p:nvPr/>
          </p:nvCxnSpPr>
          <p:spPr>
            <a:xfrm>
              <a:off x="5474392" y="5737688"/>
              <a:ext cx="0" cy="339559"/>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Elbow Connector 77"/>
            <p:cNvCxnSpPr>
              <a:stCxn id="80" idx="2"/>
              <a:endCxn id="51" idx="0"/>
            </p:cNvCxnSpPr>
            <p:nvPr/>
          </p:nvCxnSpPr>
          <p:spPr>
            <a:xfrm flipH="1">
              <a:off x="7295326" y="5737688"/>
              <a:ext cx="1211" cy="339559"/>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Elbow Connector 77"/>
            <p:cNvCxnSpPr>
              <a:stCxn id="82" idx="2"/>
              <a:endCxn id="100" idx="0"/>
            </p:cNvCxnSpPr>
            <p:nvPr/>
          </p:nvCxnSpPr>
          <p:spPr>
            <a:xfrm>
              <a:off x="10032743" y="5737688"/>
              <a:ext cx="0" cy="339559"/>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Elbow Connector 77"/>
            <p:cNvCxnSpPr>
              <a:stCxn id="57" idx="2"/>
              <a:endCxn id="47" idx="0"/>
            </p:cNvCxnSpPr>
            <p:nvPr/>
          </p:nvCxnSpPr>
          <p:spPr>
            <a:xfrm>
              <a:off x="5473181" y="3920888"/>
              <a:ext cx="1211" cy="308829"/>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Elbow Connector 77"/>
            <p:cNvCxnSpPr>
              <a:stCxn id="71" idx="2"/>
              <a:endCxn id="39" idx="0"/>
            </p:cNvCxnSpPr>
            <p:nvPr/>
          </p:nvCxnSpPr>
          <p:spPr>
            <a:xfrm>
              <a:off x="7295326" y="3919937"/>
              <a:ext cx="0" cy="309780"/>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77"/>
            <p:cNvCxnSpPr>
              <a:stCxn id="72" idx="2"/>
              <a:endCxn id="46" idx="0"/>
            </p:cNvCxnSpPr>
            <p:nvPr/>
          </p:nvCxnSpPr>
          <p:spPr>
            <a:xfrm>
              <a:off x="9121704" y="3920888"/>
              <a:ext cx="0" cy="308829"/>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Elbow Connector 77"/>
            <p:cNvCxnSpPr>
              <a:stCxn id="73" idx="2"/>
              <a:endCxn id="40" idx="0"/>
            </p:cNvCxnSpPr>
            <p:nvPr/>
          </p:nvCxnSpPr>
          <p:spPr>
            <a:xfrm>
              <a:off x="10943849" y="3920888"/>
              <a:ext cx="0" cy="308829"/>
            </a:xfrm>
            <a:prstGeom prst="straightConnector1">
              <a:avLst/>
            </a:prstGeom>
            <a:ln w="19050" cap="sq">
              <a:solidFill>
                <a:schemeClr val="bg1">
                  <a:lumMod val="65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6229" y="2479535"/>
              <a:ext cx="10100809"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371726" y="2250453"/>
              <a:ext cx="1392966" cy="400110"/>
            </a:xfrm>
            <a:prstGeom prst="rect">
              <a:avLst/>
            </a:prstGeom>
            <a:solidFill>
              <a:schemeClr val="bg1"/>
            </a:solidFill>
          </p:spPr>
          <p:txBody>
            <a:bodyPr wrap="square" anchor="ctr">
              <a:noAutofit/>
            </a:bodyPr>
            <a:lstStyle/>
            <a:p>
              <a:pPr algn="ctr" defTabSz="914102" fontAlgn="base">
                <a:spcBef>
                  <a:spcPct val="0"/>
                </a:spcBef>
                <a:spcAft>
                  <a:spcPct val="0"/>
                </a:spcAft>
              </a:pPr>
              <a:r>
                <a:rPr lang="en-IN" sz="1961" dirty="0">
                  <a:solidFill>
                    <a:srgbClr val="247BC2"/>
                  </a:solidFill>
                  <a:latin typeface="Segoe UI Semibold" panose="020B0702040204020203" pitchFamily="34" charset="0"/>
                  <a:ea typeface="Segoe UI" pitchFamily="34" charset="0"/>
                  <a:cs typeface="Segoe UI Semibold" panose="020B0702040204020203" pitchFamily="34" charset="0"/>
                </a:rPr>
                <a:t>Perimeter</a:t>
              </a:r>
            </a:p>
          </p:txBody>
        </p:sp>
        <p:cxnSp>
          <p:nvCxnSpPr>
            <p:cNvPr id="19" name="Straight Connector 18"/>
            <p:cNvCxnSpPr/>
            <p:nvPr/>
          </p:nvCxnSpPr>
          <p:spPr>
            <a:xfrm>
              <a:off x="2129989" y="6141485"/>
              <a:ext cx="9727049"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16821" y="5928921"/>
              <a:ext cx="2048446" cy="400110"/>
            </a:xfrm>
            <a:prstGeom prst="rect">
              <a:avLst/>
            </a:prstGeom>
            <a:solidFill>
              <a:schemeClr val="bg1"/>
            </a:solidFill>
          </p:spPr>
          <p:txBody>
            <a:bodyPr wrap="square" anchor="ctr">
              <a:noAutofit/>
            </a:bodyPr>
            <a:lstStyle/>
            <a:p>
              <a:pPr algn="ctr" defTabSz="914102" fontAlgn="base">
                <a:spcBef>
                  <a:spcPct val="0"/>
                </a:spcBef>
                <a:spcAft>
                  <a:spcPct val="0"/>
                </a:spcAft>
              </a:pPr>
              <a:r>
                <a:rPr lang="en-IN" sz="1961" dirty="0">
                  <a:solidFill>
                    <a:srgbClr val="247BC2"/>
                  </a:solidFill>
                  <a:latin typeface="Segoe UI Semibold" panose="020B0702040204020203" pitchFamily="34" charset="0"/>
                  <a:ea typeface="Segoe UI" pitchFamily="34" charset="0"/>
                  <a:cs typeface="Segoe UI Semibold" panose="020B0702040204020203" pitchFamily="34" charset="0"/>
                </a:rPr>
                <a:t>Computer room</a:t>
              </a:r>
            </a:p>
          </p:txBody>
        </p:sp>
        <p:cxnSp>
          <p:nvCxnSpPr>
            <p:cNvPr id="21" name="Straight Connector 20"/>
            <p:cNvCxnSpPr/>
            <p:nvPr/>
          </p:nvCxnSpPr>
          <p:spPr>
            <a:xfrm>
              <a:off x="2983707" y="4295996"/>
              <a:ext cx="8827704"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893784" y="4093773"/>
              <a:ext cx="1148070" cy="400110"/>
            </a:xfrm>
            <a:prstGeom prst="rect">
              <a:avLst/>
            </a:prstGeom>
            <a:solidFill>
              <a:schemeClr val="bg1"/>
            </a:solidFill>
          </p:spPr>
          <p:txBody>
            <a:bodyPr wrap="square" anchor="ctr">
              <a:noAutofit/>
            </a:bodyPr>
            <a:lstStyle/>
            <a:p>
              <a:pPr algn="ctr" defTabSz="914102" fontAlgn="base">
                <a:spcBef>
                  <a:spcPct val="0"/>
                </a:spcBef>
                <a:spcAft>
                  <a:spcPct val="0"/>
                </a:spcAft>
              </a:pPr>
              <a:r>
                <a:rPr lang="en-IN" sz="1961" dirty="0">
                  <a:solidFill>
                    <a:srgbClr val="247BC2"/>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 name="Group 4"/>
            <p:cNvGrpSpPr/>
            <p:nvPr/>
          </p:nvGrpSpPr>
          <p:grpSpPr>
            <a:xfrm>
              <a:off x="579438" y="1609661"/>
              <a:ext cx="2324536" cy="4648264"/>
              <a:chOff x="581430" y="1933128"/>
              <a:chExt cx="2364192" cy="4727565"/>
            </a:xfrm>
          </p:grpSpPr>
          <p:sp>
            <p:nvSpPr>
              <p:cNvPr id="61" name="Freeform 60"/>
              <p:cNvSpPr/>
              <p:nvPr/>
            </p:nvSpPr>
            <p:spPr bwMode="auto">
              <a:xfrm rot="5400000">
                <a:off x="-600263" y="3114823"/>
                <a:ext cx="4727565" cy="2364176"/>
              </a:xfrm>
              <a:custGeom>
                <a:avLst/>
                <a:gdLst>
                  <a:gd name="connsiteX0" fmla="*/ 0 w 4727565"/>
                  <a:gd name="connsiteY0" fmla="*/ 2356695 h 2364176"/>
                  <a:gd name="connsiteX1" fmla="*/ 2367518 w 4727565"/>
                  <a:gd name="connsiteY1" fmla="*/ 3 h 2364176"/>
                  <a:gd name="connsiteX2" fmla="*/ 4727565 w 4727565"/>
                  <a:gd name="connsiteY2" fmla="*/ 2364176 h 2364176"/>
                  <a:gd name="connsiteX3" fmla="*/ 3113192 w 4727565"/>
                  <a:gd name="connsiteY3" fmla="*/ 2363911 h 2364176"/>
                  <a:gd name="connsiteX4" fmla="*/ 2364963 w 4727565"/>
                  <a:gd name="connsiteY4" fmla="*/ 1614374 h 2364176"/>
                  <a:gd name="connsiteX5" fmla="*/ 1614365 w 4727565"/>
                  <a:gd name="connsiteY5" fmla="*/ 2361539 h 236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7565" h="2364176">
                    <a:moveTo>
                      <a:pt x="0" y="2356695"/>
                    </a:moveTo>
                    <a:cubicBezTo>
                      <a:pt x="3914" y="1052526"/>
                      <a:pt x="1063345" y="-2061"/>
                      <a:pt x="2367518" y="3"/>
                    </a:cubicBezTo>
                    <a:cubicBezTo>
                      <a:pt x="3671691" y="2067"/>
                      <a:pt x="4727779" y="1060001"/>
                      <a:pt x="4727565" y="2364176"/>
                    </a:cubicBezTo>
                    <a:lnTo>
                      <a:pt x="3113192" y="2363911"/>
                    </a:lnTo>
                    <a:cubicBezTo>
                      <a:pt x="3113260" y="1950436"/>
                      <a:pt x="2778438" y="1615028"/>
                      <a:pt x="2364963" y="1614374"/>
                    </a:cubicBezTo>
                    <a:cubicBezTo>
                      <a:pt x="1951488" y="1613720"/>
                      <a:pt x="1615606" y="1948066"/>
                      <a:pt x="1614365" y="2361539"/>
                    </a:cubicBezTo>
                    <a:close/>
                  </a:path>
                </a:pathLst>
              </a:custGeom>
              <a:solidFill>
                <a:srgbClr val="0171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61"/>
              <p:cNvSpPr/>
              <p:nvPr/>
            </p:nvSpPr>
            <p:spPr bwMode="auto">
              <a:xfrm rot="5400000">
                <a:off x="-134884" y="3580187"/>
                <a:ext cx="3796820" cy="2364192"/>
              </a:xfrm>
              <a:custGeom>
                <a:avLst/>
                <a:gdLst>
                  <a:gd name="connsiteX0" fmla="*/ 0 w 3796820"/>
                  <a:gd name="connsiteY0" fmla="*/ 483933 h 2364192"/>
                  <a:gd name="connsiteX1" fmla="*/ 2482041 w 3796820"/>
                  <a:gd name="connsiteY1" fmla="*/ 245532 h 2364192"/>
                  <a:gd name="connsiteX2" fmla="*/ 3796820 w 3796820"/>
                  <a:gd name="connsiteY2" fmla="*/ 2364192 h 2364192"/>
                  <a:gd name="connsiteX3" fmla="*/ 2182447 w 3796820"/>
                  <a:gd name="connsiteY3" fmla="*/ 2363926 h 2364192"/>
                  <a:gd name="connsiteX4" fmla="*/ 1765609 w 3796820"/>
                  <a:gd name="connsiteY4" fmla="*/ 1692226 h 2364192"/>
                  <a:gd name="connsiteX5" fmla="*/ 978703 w 3796820"/>
                  <a:gd name="connsiteY5" fmla="*/ 1767809 h 23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6820" h="2364192">
                    <a:moveTo>
                      <a:pt x="0" y="483933"/>
                    </a:moveTo>
                    <a:cubicBezTo>
                      <a:pt x="714749" y="-60923"/>
                      <a:pt x="1676649" y="-153314"/>
                      <a:pt x="2482041" y="245532"/>
                    </a:cubicBezTo>
                    <a:cubicBezTo>
                      <a:pt x="3287433" y="644378"/>
                      <a:pt x="3796968" y="1465451"/>
                      <a:pt x="3796820" y="2364192"/>
                    </a:cubicBezTo>
                    <a:lnTo>
                      <a:pt x="2182447" y="2363926"/>
                    </a:lnTo>
                    <a:cubicBezTo>
                      <a:pt x="2182494" y="2078989"/>
                      <a:pt x="2020951" y="1818676"/>
                      <a:pt x="1765609" y="1692226"/>
                    </a:cubicBezTo>
                    <a:cubicBezTo>
                      <a:pt x="1510267" y="1565776"/>
                      <a:pt x="1205307" y="1595068"/>
                      <a:pt x="978703" y="1767809"/>
                    </a:cubicBezTo>
                    <a:close/>
                  </a:path>
                </a:pathLst>
              </a:cu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p:nvPr/>
            </p:nvSpPr>
            <p:spPr bwMode="auto">
              <a:xfrm rot="5400000">
                <a:off x="633160" y="4543215"/>
                <a:ext cx="2065750" cy="2169206"/>
              </a:xfrm>
              <a:custGeom>
                <a:avLst/>
                <a:gdLst>
                  <a:gd name="connsiteX0" fmla="*/ 0 w 2065750"/>
                  <a:gd name="connsiteY0" fmla="*/ 1481217 h 2169206"/>
                  <a:gd name="connsiteX1" fmla="*/ 642026 w 2065750"/>
                  <a:gd name="connsiteY1" fmla="*/ 0 h 2169206"/>
                  <a:gd name="connsiteX2" fmla="*/ 2065750 w 2065750"/>
                  <a:gd name="connsiteY2" fmla="*/ 2169206 h 2169206"/>
                  <a:gd name="connsiteX3" fmla="*/ 451377 w 2065750"/>
                  <a:gd name="connsiteY3" fmla="*/ 2168942 h 2169206"/>
                  <a:gd name="connsiteX4" fmla="*/ 0 w 2065750"/>
                  <a:gd name="connsiteY4" fmla="*/ 1481217 h 216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750" h="2169206">
                    <a:moveTo>
                      <a:pt x="0" y="1481217"/>
                    </a:moveTo>
                    <a:lnTo>
                      <a:pt x="642026" y="0"/>
                    </a:lnTo>
                    <a:cubicBezTo>
                      <a:pt x="1506506" y="374704"/>
                      <a:pt x="2065905" y="1227013"/>
                      <a:pt x="2065750" y="2169206"/>
                    </a:cubicBezTo>
                    <a:lnTo>
                      <a:pt x="451377" y="2168942"/>
                    </a:lnTo>
                    <a:cubicBezTo>
                      <a:pt x="451426" y="1870229"/>
                      <a:pt x="274074" y="1600013"/>
                      <a:pt x="0" y="1481217"/>
                    </a:cubicBezTo>
                    <a:close/>
                  </a:path>
                </a:pathLst>
              </a:cu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7">
                <a:biLevel thresh="25000"/>
              </a:blip>
              <a:stretch>
                <a:fillRect/>
              </a:stretch>
            </p:blipFill>
            <p:spPr>
              <a:xfrm>
                <a:off x="1924121" y="3730546"/>
                <a:ext cx="679379" cy="782665"/>
              </a:xfrm>
              <a:prstGeom prst="rect">
                <a:avLst/>
              </a:prstGeom>
              <a:noFill/>
            </p:spPr>
          </p:pic>
          <p:sp>
            <p:nvSpPr>
              <p:cNvPr id="15" name="Freeform 14"/>
              <p:cNvSpPr>
                <a:spLocks/>
              </p:cNvSpPr>
              <p:nvPr/>
            </p:nvSpPr>
            <p:spPr bwMode="auto">
              <a:xfrm>
                <a:off x="1025396" y="2622841"/>
                <a:ext cx="521150" cy="532550"/>
              </a:xfrm>
              <a:custGeom>
                <a:avLst/>
                <a:gdLst>
                  <a:gd name="connsiteX0" fmla="*/ 103851 w 452498"/>
                  <a:gd name="connsiteY0" fmla="*/ 58286 h 462396"/>
                  <a:gd name="connsiteX1" fmla="*/ 103528 w 452498"/>
                  <a:gd name="connsiteY1" fmla="*/ 58430 h 462396"/>
                  <a:gd name="connsiteX2" fmla="*/ 103286 w 452498"/>
                  <a:gd name="connsiteY2" fmla="*/ 58574 h 462396"/>
                  <a:gd name="connsiteX3" fmla="*/ 102963 w 452498"/>
                  <a:gd name="connsiteY3" fmla="*/ 58790 h 462396"/>
                  <a:gd name="connsiteX4" fmla="*/ 101187 w 452498"/>
                  <a:gd name="connsiteY4" fmla="*/ 61240 h 462396"/>
                  <a:gd name="connsiteX5" fmla="*/ 93600 w 452498"/>
                  <a:gd name="connsiteY5" fmla="*/ 72623 h 462396"/>
                  <a:gd name="connsiteX6" fmla="*/ 86659 w 452498"/>
                  <a:gd name="connsiteY6" fmla="*/ 84079 h 462396"/>
                  <a:gd name="connsiteX7" fmla="*/ 80444 w 452498"/>
                  <a:gd name="connsiteY7" fmla="*/ 95606 h 462396"/>
                  <a:gd name="connsiteX8" fmla="*/ 75037 w 452498"/>
                  <a:gd name="connsiteY8" fmla="*/ 107206 h 462396"/>
                  <a:gd name="connsiteX9" fmla="*/ 70194 w 452498"/>
                  <a:gd name="connsiteY9" fmla="*/ 118877 h 462396"/>
                  <a:gd name="connsiteX10" fmla="*/ 66159 w 452498"/>
                  <a:gd name="connsiteY10" fmla="*/ 130621 h 462396"/>
                  <a:gd name="connsiteX11" fmla="*/ 62930 w 452498"/>
                  <a:gd name="connsiteY11" fmla="*/ 142509 h 462396"/>
                  <a:gd name="connsiteX12" fmla="*/ 60267 w 452498"/>
                  <a:gd name="connsiteY12" fmla="*/ 154468 h 462396"/>
                  <a:gd name="connsiteX13" fmla="*/ 58572 w 452498"/>
                  <a:gd name="connsiteY13" fmla="*/ 166500 h 462396"/>
                  <a:gd name="connsiteX14" fmla="*/ 57361 w 452498"/>
                  <a:gd name="connsiteY14" fmla="*/ 178676 h 462396"/>
                  <a:gd name="connsiteX15" fmla="*/ 57038 w 452498"/>
                  <a:gd name="connsiteY15" fmla="*/ 190852 h 462396"/>
                  <a:gd name="connsiteX16" fmla="*/ 57442 w 452498"/>
                  <a:gd name="connsiteY16" fmla="*/ 203172 h 462396"/>
                  <a:gd name="connsiteX17" fmla="*/ 58572 w 452498"/>
                  <a:gd name="connsiteY17" fmla="*/ 215492 h 462396"/>
                  <a:gd name="connsiteX18" fmla="*/ 60509 w 452498"/>
                  <a:gd name="connsiteY18" fmla="*/ 228028 h 462396"/>
                  <a:gd name="connsiteX19" fmla="*/ 63092 w 452498"/>
                  <a:gd name="connsiteY19" fmla="*/ 240492 h 462396"/>
                  <a:gd name="connsiteX20" fmla="*/ 66643 w 452498"/>
                  <a:gd name="connsiteY20" fmla="*/ 253100 h 462396"/>
                  <a:gd name="connsiteX21" fmla="*/ 70759 w 452498"/>
                  <a:gd name="connsiteY21" fmla="*/ 265853 h 462396"/>
                  <a:gd name="connsiteX22" fmla="*/ 74875 w 452498"/>
                  <a:gd name="connsiteY22" fmla="*/ 276443 h 462396"/>
                  <a:gd name="connsiteX23" fmla="*/ 79395 w 452498"/>
                  <a:gd name="connsiteY23" fmla="*/ 286674 h 462396"/>
                  <a:gd name="connsiteX24" fmla="*/ 84319 w 452498"/>
                  <a:gd name="connsiteY24" fmla="*/ 296544 h 462396"/>
                  <a:gd name="connsiteX25" fmla="*/ 89646 w 452498"/>
                  <a:gd name="connsiteY25" fmla="*/ 305983 h 462396"/>
                  <a:gd name="connsiteX26" fmla="*/ 95376 w 452498"/>
                  <a:gd name="connsiteY26" fmla="*/ 315132 h 462396"/>
                  <a:gd name="connsiteX27" fmla="*/ 101672 w 452498"/>
                  <a:gd name="connsiteY27" fmla="*/ 323850 h 462396"/>
                  <a:gd name="connsiteX28" fmla="*/ 108209 w 452498"/>
                  <a:gd name="connsiteY28" fmla="*/ 332280 h 462396"/>
                  <a:gd name="connsiteX29" fmla="*/ 115312 w 452498"/>
                  <a:gd name="connsiteY29" fmla="*/ 340277 h 462396"/>
                  <a:gd name="connsiteX30" fmla="*/ 122818 w 452498"/>
                  <a:gd name="connsiteY30" fmla="*/ 347986 h 462396"/>
                  <a:gd name="connsiteX31" fmla="*/ 130728 w 452498"/>
                  <a:gd name="connsiteY31" fmla="*/ 355190 h 462396"/>
                  <a:gd name="connsiteX32" fmla="*/ 139122 w 452498"/>
                  <a:gd name="connsiteY32" fmla="*/ 362035 h 462396"/>
                  <a:gd name="connsiteX33" fmla="*/ 147919 w 452498"/>
                  <a:gd name="connsiteY33" fmla="*/ 368591 h 462396"/>
                  <a:gd name="connsiteX34" fmla="*/ 157120 w 452498"/>
                  <a:gd name="connsiteY34" fmla="*/ 374787 h 462396"/>
                  <a:gd name="connsiteX35" fmla="*/ 166805 w 452498"/>
                  <a:gd name="connsiteY35" fmla="*/ 380479 h 462396"/>
                  <a:gd name="connsiteX36" fmla="*/ 176894 w 452498"/>
                  <a:gd name="connsiteY36" fmla="*/ 385810 h 462396"/>
                  <a:gd name="connsiteX37" fmla="*/ 187387 w 452498"/>
                  <a:gd name="connsiteY37" fmla="*/ 390782 h 462396"/>
                  <a:gd name="connsiteX38" fmla="*/ 198525 w 452498"/>
                  <a:gd name="connsiteY38" fmla="*/ 395392 h 462396"/>
                  <a:gd name="connsiteX39" fmla="*/ 209905 w 452498"/>
                  <a:gd name="connsiteY39" fmla="*/ 399571 h 462396"/>
                  <a:gd name="connsiteX40" fmla="*/ 221689 w 452498"/>
                  <a:gd name="connsiteY40" fmla="*/ 403390 h 462396"/>
                  <a:gd name="connsiteX41" fmla="*/ 223707 w 452498"/>
                  <a:gd name="connsiteY41" fmla="*/ 403822 h 462396"/>
                  <a:gd name="connsiteX42" fmla="*/ 225805 w 452498"/>
                  <a:gd name="connsiteY42" fmla="*/ 404110 h 462396"/>
                  <a:gd name="connsiteX43" fmla="*/ 227823 w 452498"/>
                  <a:gd name="connsiteY43" fmla="*/ 404110 h 462396"/>
                  <a:gd name="connsiteX44" fmla="*/ 229679 w 452498"/>
                  <a:gd name="connsiteY44" fmla="*/ 403678 h 462396"/>
                  <a:gd name="connsiteX45" fmla="*/ 239607 w 452498"/>
                  <a:gd name="connsiteY45" fmla="*/ 400724 h 462396"/>
                  <a:gd name="connsiteX46" fmla="*/ 249292 w 452498"/>
                  <a:gd name="connsiteY46" fmla="*/ 397410 h 462396"/>
                  <a:gd name="connsiteX47" fmla="*/ 258655 w 452498"/>
                  <a:gd name="connsiteY47" fmla="*/ 393735 h 462396"/>
                  <a:gd name="connsiteX48" fmla="*/ 268017 w 452498"/>
                  <a:gd name="connsiteY48" fmla="*/ 389701 h 462396"/>
                  <a:gd name="connsiteX49" fmla="*/ 277057 w 452498"/>
                  <a:gd name="connsiteY49" fmla="*/ 385378 h 462396"/>
                  <a:gd name="connsiteX50" fmla="*/ 285774 w 452498"/>
                  <a:gd name="connsiteY50" fmla="*/ 380695 h 462396"/>
                  <a:gd name="connsiteX51" fmla="*/ 294248 w 452498"/>
                  <a:gd name="connsiteY51" fmla="*/ 375652 h 462396"/>
                  <a:gd name="connsiteX52" fmla="*/ 302642 w 452498"/>
                  <a:gd name="connsiteY52" fmla="*/ 370176 h 462396"/>
                  <a:gd name="connsiteX53" fmla="*/ 310633 w 452498"/>
                  <a:gd name="connsiteY53" fmla="*/ 364268 h 462396"/>
                  <a:gd name="connsiteX54" fmla="*/ 318300 w 452498"/>
                  <a:gd name="connsiteY54" fmla="*/ 358072 h 462396"/>
                  <a:gd name="connsiteX55" fmla="*/ 326049 w 452498"/>
                  <a:gd name="connsiteY55" fmla="*/ 351084 h 462396"/>
                  <a:gd name="connsiteX56" fmla="*/ 331618 w 452498"/>
                  <a:gd name="connsiteY56" fmla="*/ 346041 h 462396"/>
                  <a:gd name="connsiteX57" fmla="*/ 336702 w 452498"/>
                  <a:gd name="connsiteY57" fmla="*/ 340709 h 462396"/>
                  <a:gd name="connsiteX58" fmla="*/ 341626 w 452498"/>
                  <a:gd name="connsiteY58" fmla="*/ 335161 h 462396"/>
                  <a:gd name="connsiteX59" fmla="*/ 348890 w 452498"/>
                  <a:gd name="connsiteY59" fmla="*/ 326444 h 462396"/>
                  <a:gd name="connsiteX60" fmla="*/ 355670 w 452498"/>
                  <a:gd name="connsiteY60" fmla="*/ 317438 h 462396"/>
                  <a:gd name="connsiteX61" fmla="*/ 361884 w 452498"/>
                  <a:gd name="connsiteY61" fmla="*/ 308288 h 462396"/>
                  <a:gd name="connsiteX62" fmla="*/ 367534 w 452498"/>
                  <a:gd name="connsiteY62" fmla="*/ 298850 h 462396"/>
                  <a:gd name="connsiteX63" fmla="*/ 372619 w 452498"/>
                  <a:gd name="connsiteY63" fmla="*/ 289268 h 462396"/>
                  <a:gd name="connsiteX64" fmla="*/ 377058 w 452498"/>
                  <a:gd name="connsiteY64" fmla="*/ 279541 h 462396"/>
                  <a:gd name="connsiteX65" fmla="*/ 381094 w 452498"/>
                  <a:gd name="connsiteY65" fmla="*/ 269527 h 462396"/>
                  <a:gd name="connsiteX66" fmla="*/ 384645 w 452498"/>
                  <a:gd name="connsiteY66" fmla="*/ 259296 h 462396"/>
                  <a:gd name="connsiteX67" fmla="*/ 387551 w 452498"/>
                  <a:gd name="connsiteY67" fmla="*/ 248994 h 462396"/>
                  <a:gd name="connsiteX68" fmla="*/ 390133 w 452498"/>
                  <a:gd name="connsiteY68" fmla="*/ 238475 h 462396"/>
                  <a:gd name="connsiteX69" fmla="*/ 392151 w 452498"/>
                  <a:gd name="connsiteY69" fmla="*/ 227812 h 462396"/>
                  <a:gd name="connsiteX70" fmla="*/ 393685 w 452498"/>
                  <a:gd name="connsiteY70" fmla="*/ 216861 h 462396"/>
                  <a:gd name="connsiteX71" fmla="*/ 394734 w 452498"/>
                  <a:gd name="connsiteY71" fmla="*/ 205910 h 462396"/>
                  <a:gd name="connsiteX72" fmla="*/ 395460 w 452498"/>
                  <a:gd name="connsiteY72" fmla="*/ 194670 h 462396"/>
                  <a:gd name="connsiteX73" fmla="*/ 395460 w 452498"/>
                  <a:gd name="connsiteY73" fmla="*/ 183431 h 462396"/>
                  <a:gd name="connsiteX74" fmla="*/ 394976 w 452498"/>
                  <a:gd name="connsiteY74" fmla="*/ 172336 h 462396"/>
                  <a:gd name="connsiteX75" fmla="*/ 393685 w 452498"/>
                  <a:gd name="connsiteY75" fmla="*/ 161457 h 462396"/>
                  <a:gd name="connsiteX76" fmla="*/ 391909 w 452498"/>
                  <a:gd name="connsiteY76" fmla="*/ 150578 h 462396"/>
                  <a:gd name="connsiteX77" fmla="*/ 389488 w 452498"/>
                  <a:gd name="connsiteY77" fmla="*/ 139987 h 462396"/>
                  <a:gd name="connsiteX78" fmla="*/ 386421 w 452498"/>
                  <a:gd name="connsiteY78" fmla="*/ 129468 h 462396"/>
                  <a:gd name="connsiteX79" fmla="*/ 382869 w 452498"/>
                  <a:gd name="connsiteY79" fmla="*/ 119166 h 462396"/>
                  <a:gd name="connsiteX80" fmla="*/ 378753 w 452498"/>
                  <a:gd name="connsiteY80" fmla="*/ 108863 h 462396"/>
                  <a:gd name="connsiteX81" fmla="*/ 373991 w 452498"/>
                  <a:gd name="connsiteY81" fmla="*/ 98848 h 462396"/>
                  <a:gd name="connsiteX82" fmla="*/ 368826 w 452498"/>
                  <a:gd name="connsiteY82" fmla="*/ 88906 h 462396"/>
                  <a:gd name="connsiteX83" fmla="*/ 363176 w 452498"/>
                  <a:gd name="connsiteY83" fmla="*/ 79108 h 462396"/>
                  <a:gd name="connsiteX84" fmla="*/ 357042 w 452498"/>
                  <a:gd name="connsiteY84" fmla="*/ 69453 h 462396"/>
                  <a:gd name="connsiteX85" fmla="*/ 350423 w 452498"/>
                  <a:gd name="connsiteY85" fmla="*/ 59871 h 462396"/>
                  <a:gd name="connsiteX86" fmla="*/ 350101 w 452498"/>
                  <a:gd name="connsiteY86" fmla="*/ 59439 h 462396"/>
                  <a:gd name="connsiteX87" fmla="*/ 349778 w 452498"/>
                  <a:gd name="connsiteY87" fmla="*/ 59007 h 462396"/>
                  <a:gd name="connsiteX88" fmla="*/ 349374 w 452498"/>
                  <a:gd name="connsiteY88" fmla="*/ 58718 h 462396"/>
                  <a:gd name="connsiteX89" fmla="*/ 349051 w 452498"/>
                  <a:gd name="connsiteY89" fmla="*/ 58502 h 462396"/>
                  <a:gd name="connsiteX90" fmla="*/ 348809 w 452498"/>
                  <a:gd name="connsiteY90" fmla="*/ 58286 h 462396"/>
                  <a:gd name="connsiteX91" fmla="*/ 336783 w 452498"/>
                  <a:gd name="connsiteY91" fmla="*/ 61312 h 462396"/>
                  <a:gd name="connsiteX92" fmla="*/ 324919 w 452498"/>
                  <a:gd name="connsiteY92" fmla="*/ 63762 h 462396"/>
                  <a:gd name="connsiteX93" fmla="*/ 312893 w 452498"/>
                  <a:gd name="connsiteY93" fmla="*/ 65563 h 462396"/>
                  <a:gd name="connsiteX94" fmla="*/ 300947 w 452498"/>
                  <a:gd name="connsiteY94" fmla="*/ 66571 h 462396"/>
                  <a:gd name="connsiteX95" fmla="*/ 289083 w 452498"/>
                  <a:gd name="connsiteY95" fmla="*/ 67004 h 462396"/>
                  <a:gd name="connsiteX96" fmla="*/ 277218 w 452498"/>
                  <a:gd name="connsiteY96" fmla="*/ 66788 h 462396"/>
                  <a:gd name="connsiteX97" fmla="*/ 265435 w 452498"/>
                  <a:gd name="connsiteY97" fmla="*/ 65851 h 462396"/>
                  <a:gd name="connsiteX98" fmla="*/ 253489 w 452498"/>
                  <a:gd name="connsiteY98" fmla="*/ 64194 h 462396"/>
                  <a:gd name="connsiteX99" fmla="*/ 241625 w 452498"/>
                  <a:gd name="connsiteY99" fmla="*/ 61888 h 462396"/>
                  <a:gd name="connsiteX100" fmla="*/ 229679 w 452498"/>
                  <a:gd name="connsiteY100" fmla="*/ 58790 h 462396"/>
                  <a:gd name="connsiteX101" fmla="*/ 227581 w 452498"/>
                  <a:gd name="connsiteY101" fmla="*/ 58430 h 462396"/>
                  <a:gd name="connsiteX102" fmla="*/ 225240 w 452498"/>
                  <a:gd name="connsiteY102" fmla="*/ 58430 h 462396"/>
                  <a:gd name="connsiteX103" fmla="*/ 222980 w 452498"/>
                  <a:gd name="connsiteY103" fmla="*/ 58718 h 462396"/>
                  <a:gd name="connsiteX104" fmla="*/ 211197 w 452498"/>
                  <a:gd name="connsiteY104" fmla="*/ 61888 h 462396"/>
                  <a:gd name="connsiteX105" fmla="*/ 199332 w 452498"/>
                  <a:gd name="connsiteY105" fmla="*/ 64266 h 462396"/>
                  <a:gd name="connsiteX106" fmla="*/ 187387 w 452498"/>
                  <a:gd name="connsiteY106" fmla="*/ 65851 h 462396"/>
                  <a:gd name="connsiteX107" fmla="*/ 175522 w 452498"/>
                  <a:gd name="connsiteY107" fmla="*/ 66788 h 462396"/>
                  <a:gd name="connsiteX108" fmla="*/ 163577 w 452498"/>
                  <a:gd name="connsiteY108" fmla="*/ 67148 h 462396"/>
                  <a:gd name="connsiteX109" fmla="*/ 151712 w 452498"/>
                  <a:gd name="connsiteY109" fmla="*/ 66571 h 462396"/>
                  <a:gd name="connsiteX110" fmla="*/ 139848 w 452498"/>
                  <a:gd name="connsiteY110" fmla="*/ 65563 h 462396"/>
                  <a:gd name="connsiteX111" fmla="*/ 127822 w 452498"/>
                  <a:gd name="connsiteY111" fmla="*/ 63762 h 462396"/>
                  <a:gd name="connsiteX112" fmla="*/ 115877 w 452498"/>
                  <a:gd name="connsiteY112" fmla="*/ 61312 h 462396"/>
                  <a:gd name="connsiteX113" fmla="*/ 62592 w 452498"/>
                  <a:gd name="connsiteY113" fmla="*/ 0 h 462396"/>
                  <a:gd name="connsiteX114" fmla="*/ 78672 w 452498"/>
                  <a:gd name="connsiteY114" fmla="*/ 4046 h 462396"/>
                  <a:gd name="connsiteX115" fmla="*/ 94644 w 452498"/>
                  <a:gd name="connsiteY115" fmla="*/ 7321 h 462396"/>
                  <a:gd name="connsiteX116" fmla="*/ 110724 w 452498"/>
                  <a:gd name="connsiteY116" fmla="*/ 9730 h 462396"/>
                  <a:gd name="connsiteX117" fmla="*/ 126587 w 452498"/>
                  <a:gd name="connsiteY117" fmla="*/ 11078 h 462396"/>
                  <a:gd name="connsiteX118" fmla="*/ 142451 w 452498"/>
                  <a:gd name="connsiteY118" fmla="*/ 11849 h 462396"/>
                  <a:gd name="connsiteX119" fmla="*/ 158423 w 452498"/>
                  <a:gd name="connsiteY119" fmla="*/ 11367 h 462396"/>
                  <a:gd name="connsiteX120" fmla="*/ 174287 w 452498"/>
                  <a:gd name="connsiteY120" fmla="*/ 10115 h 462396"/>
                  <a:gd name="connsiteX121" fmla="*/ 190259 w 452498"/>
                  <a:gd name="connsiteY121" fmla="*/ 7996 h 462396"/>
                  <a:gd name="connsiteX122" fmla="*/ 206123 w 452498"/>
                  <a:gd name="connsiteY122" fmla="*/ 4817 h 462396"/>
                  <a:gd name="connsiteX123" fmla="*/ 221879 w 452498"/>
                  <a:gd name="connsiteY123" fmla="*/ 578 h 462396"/>
                  <a:gd name="connsiteX124" fmla="*/ 224900 w 452498"/>
                  <a:gd name="connsiteY124" fmla="*/ 193 h 462396"/>
                  <a:gd name="connsiteX125" fmla="*/ 228030 w 452498"/>
                  <a:gd name="connsiteY125" fmla="*/ 193 h 462396"/>
                  <a:gd name="connsiteX126" fmla="*/ 230836 w 452498"/>
                  <a:gd name="connsiteY126" fmla="*/ 674 h 462396"/>
                  <a:gd name="connsiteX127" fmla="*/ 246808 w 452498"/>
                  <a:gd name="connsiteY127" fmla="*/ 4817 h 462396"/>
                  <a:gd name="connsiteX128" fmla="*/ 262671 w 452498"/>
                  <a:gd name="connsiteY128" fmla="*/ 7899 h 462396"/>
                  <a:gd name="connsiteX129" fmla="*/ 278643 w 452498"/>
                  <a:gd name="connsiteY129" fmla="*/ 10115 h 462396"/>
                  <a:gd name="connsiteX130" fmla="*/ 294399 w 452498"/>
                  <a:gd name="connsiteY130" fmla="*/ 11367 h 462396"/>
                  <a:gd name="connsiteX131" fmla="*/ 310263 w 452498"/>
                  <a:gd name="connsiteY131" fmla="*/ 11656 h 462396"/>
                  <a:gd name="connsiteX132" fmla="*/ 326127 w 452498"/>
                  <a:gd name="connsiteY132" fmla="*/ 11078 h 462396"/>
                  <a:gd name="connsiteX133" fmla="*/ 342099 w 452498"/>
                  <a:gd name="connsiteY133" fmla="*/ 9730 h 462396"/>
                  <a:gd name="connsiteX134" fmla="*/ 358178 w 452498"/>
                  <a:gd name="connsiteY134" fmla="*/ 7321 h 462396"/>
                  <a:gd name="connsiteX135" fmla="*/ 374042 w 452498"/>
                  <a:gd name="connsiteY135" fmla="*/ 4046 h 462396"/>
                  <a:gd name="connsiteX136" fmla="*/ 390122 w 452498"/>
                  <a:gd name="connsiteY136" fmla="*/ 0 h 462396"/>
                  <a:gd name="connsiteX137" fmla="*/ 390446 w 452498"/>
                  <a:gd name="connsiteY137" fmla="*/ 289 h 462396"/>
                  <a:gd name="connsiteX138" fmla="*/ 390877 w 452498"/>
                  <a:gd name="connsiteY138" fmla="*/ 578 h 462396"/>
                  <a:gd name="connsiteX139" fmla="*/ 391417 w 452498"/>
                  <a:gd name="connsiteY139" fmla="*/ 963 h 462396"/>
                  <a:gd name="connsiteX140" fmla="*/ 391849 w 452498"/>
                  <a:gd name="connsiteY140" fmla="*/ 1541 h 462396"/>
                  <a:gd name="connsiteX141" fmla="*/ 392280 w 452498"/>
                  <a:gd name="connsiteY141" fmla="*/ 2119 h 462396"/>
                  <a:gd name="connsiteX142" fmla="*/ 401130 w 452498"/>
                  <a:gd name="connsiteY142" fmla="*/ 14932 h 462396"/>
                  <a:gd name="connsiteX143" fmla="*/ 409331 w 452498"/>
                  <a:gd name="connsiteY143" fmla="*/ 27840 h 462396"/>
                  <a:gd name="connsiteX144" fmla="*/ 416885 w 452498"/>
                  <a:gd name="connsiteY144" fmla="*/ 40941 h 462396"/>
                  <a:gd name="connsiteX145" fmla="*/ 423792 w 452498"/>
                  <a:gd name="connsiteY145" fmla="*/ 54235 h 462396"/>
                  <a:gd name="connsiteX146" fmla="*/ 430159 w 452498"/>
                  <a:gd name="connsiteY146" fmla="*/ 67626 h 462396"/>
                  <a:gd name="connsiteX147" fmla="*/ 435663 w 452498"/>
                  <a:gd name="connsiteY147" fmla="*/ 81401 h 462396"/>
                  <a:gd name="connsiteX148" fmla="*/ 440411 w 452498"/>
                  <a:gd name="connsiteY148" fmla="*/ 95177 h 462396"/>
                  <a:gd name="connsiteX149" fmla="*/ 444512 w 452498"/>
                  <a:gd name="connsiteY149" fmla="*/ 109241 h 462396"/>
                  <a:gd name="connsiteX150" fmla="*/ 447750 w 452498"/>
                  <a:gd name="connsiteY150" fmla="*/ 123402 h 462396"/>
                  <a:gd name="connsiteX151" fmla="*/ 450124 w 452498"/>
                  <a:gd name="connsiteY151" fmla="*/ 137948 h 462396"/>
                  <a:gd name="connsiteX152" fmla="*/ 451851 w 452498"/>
                  <a:gd name="connsiteY152" fmla="*/ 152494 h 462396"/>
                  <a:gd name="connsiteX153" fmla="*/ 452498 w 452498"/>
                  <a:gd name="connsiteY153" fmla="*/ 167330 h 462396"/>
                  <a:gd name="connsiteX154" fmla="*/ 452498 w 452498"/>
                  <a:gd name="connsiteY154" fmla="*/ 182358 h 462396"/>
                  <a:gd name="connsiteX155" fmla="*/ 451527 w 452498"/>
                  <a:gd name="connsiteY155" fmla="*/ 197385 h 462396"/>
                  <a:gd name="connsiteX156" fmla="*/ 450124 w 452498"/>
                  <a:gd name="connsiteY156" fmla="*/ 212028 h 462396"/>
                  <a:gd name="connsiteX157" fmla="*/ 448074 w 452498"/>
                  <a:gd name="connsiteY157" fmla="*/ 226671 h 462396"/>
                  <a:gd name="connsiteX158" fmla="*/ 445376 w 452498"/>
                  <a:gd name="connsiteY158" fmla="*/ 240928 h 462396"/>
                  <a:gd name="connsiteX159" fmla="*/ 441922 w 452498"/>
                  <a:gd name="connsiteY159" fmla="*/ 254992 h 462396"/>
                  <a:gd name="connsiteX160" fmla="*/ 438037 w 452498"/>
                  <a:gd name="connsiteY160" fmla="*/ 268768 h 462396"/>
                  <a:gd name="connsiteX161" fmla="*/ 433289 w 452498"/>
                  <a:gd name="connsiteY161" fmla="*/ 282447 h 462396"/>
                  <a:gd name="connsiteX162" fmla="*/ 427893 w 452498"/>
                  <a:gd name="connsiteY162" fmla="*/ 295837 h 462396"/>
                  <a:gd name="connsiteX163" fmla="*/ 421958 w 452498"/>
                  <a:gd name="connsiteY163" fmla="*/ 308842 h 462396"/>
                  <a:gd name="connsiteX164" fmla="*/ 415159 w 452498"/>
                  <a:gd name="connsiteY164" fmla="*/ 321654 h 462396"/>
                  <a:gd name="connsiteX165" fmla="*/ 407605 w 452498"/>
                  <a:gd name="connsiteY165" fmla="*/ 334274 h 462396"/>
                  <a:gd name="connsiteX166" fmla="*/ 399295 w 452498"/>
                  <a:gd name="connsiteY166" fmla="*/ 346508 h 462396"/>
                  <a:gd name="connsiteX167" fmla="*/ 390230 w 452498"/>
                  <a:gd name="connsiteY167" fmla="*/ 358550 h 462396"/>
                  <a:gd name="connsiteX168" fmla="*/ 380517 w 452498"/>
                  <a:gd name="connsiteY168" fmla="*/ 370206 h 462396"/>
                  <a:gd name="connsiteX169" fmla="*/ 373934 w 452498"/>
                  <a:gd name="connsiteY169" fmla="*/ 377624 h 462396"/>
                  <a:gd name="connsiteX170" fmla="*/ 367136 w 452498"/>
                  <a:gd name="connsiteY170" fmla="*/ 384752 h 462396"/>
                  <a:gd name="connsiteX171" fmla="*/ 359689 w 452498"/>
                  <a:gd name="connsiteY171" fmla="*/ 391495 h 462396"/>
                  <a:gd name="connsiteX172" fmla="*/ 349329 w 452498"/>
                  <a:gd name="connsiteY172" fmla="*/ 400840 h 462396"/>
                  <a:gd name="connsiteX173" fmla="*/ 339077 w 452498"/>
                  <a:gd name="connsiteY173" fmla="*/ 409124 h 462396"/>
                  <a:gd name="connsiteX174" fmla="*/ 328393 w 452498"/>
                  <a:gd name="connsiteY174" fmla="*/ 417024 h 462396"/>
                  <a:gd name="connsiteX175" fmla="*/ 317170 w 452498"/>
                  <a:gd name="connsiteY175" fmla="*/ 424345 h 462396"/>
                  <a:gd name="connsiteX176" fmla="*/ 305838 w 452498"/>
                  <a:gd name="connsiteY176" fmla="*/ 431088 h 462396"/>
                  <a:gd name="connsiteX177" fmla="*/ 294183 w 452498"/>
                  <a:gd name="connsiteY177" fmla="*/ 437350 h 462396"/>
                  <a:gd name="connsiteX178" fmla="*/ 282097 w 452498"/>
                  <a:gd name="connsiteY178" fmla="*/ 443130 h 462396"/>
                  <a:gd name="connsiteX179" fmla="*/ 269578 w 452498"/>
                  <a:gd name="connsiteY179" fmla="*/ 448524 h 462396"/>
                  <a:gd name="connsiteX180" fmla="*/ 257060 w 452498"/>
                  <a:gd name="connsiteY180" fmla="*/ 453437 h 462396"/>
                  <a:gd name="connsiteX181" fmla="*/ 244110 w 452498"/>
                  <a:gd name="connsiteY181" fmla="*/ 457869 h 462396"/>
                  <a:gd name="connsiteX182" fmla="*/ 230836 w 452498"/>
                  <a:gd name="connsiteY182" fmla="*/ 461818 h 462396"/>
                  <a:gd name="connsiteX183" fmla="*/ 228354 w 452498"/>
                  <a:gd name="connsiteY183" fmla="*/ 462396 h 462396"/>
                  <a:gd name="connsiteX184" fmla="*/ 225656 w 452498"/>
                  <a:gd name="connsiteY184" fmla="*/ 462396 h 462396"/>
                  <a:gd name="connsiteX185" fmla="*/ 222850 w 452498"/>
                  <a:gd name="connsiteY185" fmla="*/ 462011 h 462396"/>
                  <a:gd name="connsiteX186" fmla="*/ 220152 w 452498"/>
                  <a:gd name="connsiteY186" fmla="*/ 461433 h 462396"/>
                  <a:gd name="connsiteX187" fmla="*/ 204396 w 452498"/>
                  <a:gd name="connsiteY187" fmla="*/ 456327 h 462396"/>
                  <a:gd name="connsiteX188" fmla="*/ 189180 w 452498"/>
                  <a:gd name="connsiteY188" fmla="*/ 450740 h 462396"/>
                  <a:gd name="connsiteX189" fmla="*/ 174287 w 452498"/>
                  <a:gd name="connsiteY189" fmla="*/ 444575 h 462396"/>
                  <a:gd name="connsiteX190" fmla="*/ 160258 w 452498"/>
                  <a:gd name="connsiteY190" fmla="*/ 437928 h 462396"/>
                  <a:gd name="connsiteX191" fmla="*/ 146768 w 452498"/>
                  <a:gd name="connsiteY191" fmla="*/ 430799 h 462396"/>
                  <a:gd name="connsiteX192" fmla="*/ 133818 w 452498"/>
                  <a:gd name="connsiteY192" fmla="*/ 423189 h 462396"/>
                  <a:gd name="connsiteX193" fmla="*/ 121515 w 452498"/>
                  <a:gd name="connsiteY193" fmla="*/ 414904 h 462396"/>
                  <a:gd name="connsiteX194" fmla="*/ 109752 w 452498"/>
                  <a:gd name="connsiteY194" fmla="*/ 406138 h 462396"/>
                  <a:gd name="connsiteX195" fmla="*/ 98529 w 452498"/>
                  <a:gd name="connsiteY195" fmla="*/ 396986 h 462396"/>
                  <a:gd name="connsiteX196" fmla="*/ 87953 w 452498"/>
                  <a:gd name="connsiteY196" fmla="*/ 387353 h 462396"/>
                  <a:gd name="connsiteX197" fmla="*/ 77917 w 452498"/>
                  <a:gd name="connsiteY197" fmla="*/ 377046 h 462396"/>
                  <a:gd name="connsiteX198" fmla="*/ 68420 w 452498"/>
                  <a:gd name="connsiteY198" fmla="*/ 366353 h 462396"/>
                  <a:gd name="connsiteX199" fmla="*/ 59679 w 452498"/>
                  <a:gd name="connsiteY199" fmla="*/ 355082 h 462396"/>
                  <a:gd name="connsiteX200" fmla="*/ 51261 w 452498"/>
                  <a:gd name="connsiteY200" fmla="*/ 343426 h 462396"/>
                  <a:gd name="connsiteX201" fmla="*/ 43599 w 452498"/>
                  <a:gd name="connsiteY201" fmla="*/ 331191 h 462396"/>
                  <a:gd name="connsiteX202" fmla="*/ 36476 w 452498"/>
                  <a:gd name="connsiteY202" fmla="*/ 318572 h 462396"/>
                  <a:gd name="connsiteX203" fmla="*/ 29893 w 452498"/>
                  <a:gd name="connsiteY203" fmla="*/ 305374 h 462396"/>
                  <a:gd name="connsiteX204" fmla="*/ 23850 w 452498"/>
                  <a:gd name="connsiteY204" fmla="*/ 291695 h 462396"/>
                  <a:gd name="connsiteX205" fmla="*/ 18346 w 452498"/>
                  <a:gd name="connsiteY205" fmla="*/ 277534 h 462396"/>
                  <a:gd name="connsiteX206" fmla="*/ 12842 w 452498"/>
                  <a:gd name="connsiteY206" fmla="*/ 260483 h 462396"/>
                  <a:gd name="connsiteX207" fmla="*/ 8094 w 452498"/>
                  <a:gd name="connsiteY207" fmla="*/ 243625 h 462396"/>
                  <a:gd name="connsiteX208" fmla="*/ 4641 w 452498"/>
                  <a:gd name="connsiteY208" fmla="*/ 226960 h 462396"/>
                  <a:gd name="connsiteX209" fmla="*/ 2051 w 452498"/>
                  <a:gd name="connsiteY209" fmla="*/ 210198 h 462396"/>
                  <a:gd name="connsiteX210" fmla="*/ 540 w 452498"/>
                  <a:gd name="connsiteY210" fmla="*/ 193725 h 462396"/>
                  <a:gd name="connsiteX211" fmla="*/ 0 w 452498"/>
                  <a:gd name="connsiteY211" fmla="*/ 177252 h 462396"/>
                  <a:gd name="connsiteX212" fmla="*/ 432 w 452498"/>
                  <a:gd name="connsiteY212" fmla="*/ 160972 h 462396"/>
                  <a:gd name="connsiteX213" fmla="*/ 2051 w 452498"/>
                  <a:gd name="connsiteY213" fmla="*/ 144692 h 462396"/>
                  <a:gd name="connsiteX214" fmla="*/ 4317 w 452498"/>
                  <a:gd name="connsiteY214" fmla="*/ 128604 h 462396"/>
                  <a:gd name="connsiteX215" fmla="*/ 7878 w 452498"/>
                  <a:gd name="connsiteY215" fmla="*/ 112613 h 462396"/>
                  <a:gd name="connsiteX216" fmla="*/ 12195 w 452498"/>
                  <a:gd name="connsiteY216" fmla="*/ 96718 h 462396"/>
                  <a:gd name="connsiteX217" fmla="*/ 17591 w 452498"/>
                  <a:gd name="connsiteY217" fmla="*/ 81016 h 462396"/>
                  <a:gd name="connsiteX218" fmla="*/ 24066 w 452498"/>
                  <a:gd name="connsiteY218" fmla="*/ 65410 h 462396"/>
                  <a:gd name="connsiteX219" fmla="*/ 31296 w 452498"/>
                  <a:gd name="connsiteY219" fmla="*/ 49900 h 462396"/>
                  <a:gd name="connsiteX220" fmla="*/ 39606 w 452498"/>
                  <a:gd name="connsiteY220" fmla="*/ 34487 h 462396"/>
                  <a:gd name="connsiteX221" fmla="*/ 48887 w 452498"/>
                  <a:gd name="connsiteY221" fmla="*/ 19170 h 462396"/>
                  <a:gd name="connsiteX222" fmla="*/ 59031 w 452498"/>
                  <a:gd name="connsiteY222" fmla="*/ 3950 h 462396"/>
                  <a:gd name="connsiteX223" fmla="*/ 61405 w 452498"/>
                  <a:gd name="connsiteY223" fmla="*/ 674 h 462396"/>
                  <a:gd name="connsiteX224" fmla="*/ 61837 w 452498"/>
                  <a:gd name="connsiteY224" fmla="*/ 385 h 462396"/>
                  <a:gd name="connsiteX225" fmla="*/ 62161 w 452498"/>
                  <a:gd name="connsiteY225" fmla="*/ 193 h 46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452498" h="462396">
                    <a:moveTo>
                      <a:pt x="103851" y="58286"/>
                    </a:moveTo>
                    <a:lnTo>
                      <a:pt x="103528" y="58430"/>
                    </a:lnTo>
                    <a:lnTo>
                      <a:pt x="103286" y="58574"/>
                    </a:lnTo>
                    <a:lnTo>
                      <a:pt x="102963" y="58790"/>
                    </a:lnTo>
                    <a:lnTo>
                      <a:pt x="101187" y="61240"/>
                    </a:lnTo>
                    <a:lnTo>
                      <a:pt x="93600" y="72623"/>
                    </a:lnTo>
                    <a:lnTo>
                      <a:pt x="86659" y="84079"/>
                    </a:lnTo>
                    <a:lnTo>
                      <a:pt x="80444" y="95606"/>
                    </a:lnTo>
                    <a:lnTo>
                      <a:pt x="75037" y="107206"/>
                    </a:lnTo>
                    <a:lnTo>
                      <a:pt x="70194" y="118877"/>
                    </a:lnTo>
                    <a:lnTo>
                      <a:pt x="66159" y="130621"/>
                    </a:lnTo>
                    <a:lnTo>
                      <a:pt x="62930" y="142509"/>
                    </a:lnTo>
                    <a:lnTo>
                      <a:pt x="60267" y="154468"/>
                    </a:lnTo>
                    <a:lnTo>
                      <a:pt x="58572" y="166500"/>
                    </a:lnTo>
                    <a:lnTo>
                      <a:pt x="57361" y="178676"/>
                    </a:lnTo>
                    <a:lnTo>
                      <a:pt x="57038" y="190852"/>
                    </a:lnTo>
                    <a:lnTo>
                      <a:pt x="57442" y="203172"/>
                    </a:lnTo>
                    <a:lnTo>
                      <a:pt x="58572" y="215492"/>
                    </a:lnTo>
                    <a:lnTo>
                      <a:pt x="60509" y="228028"/>
                    </a:lnTo>
                    <a:lnTo>
                      <a:pt x="63092" y="240492"/>
                    </a:lnTo>
                    <a:lnTo>
                      <a:pt x="66643" y="253100"/>
                    </a:lnTo>
                    <a:lnTo>
                      <a:pt x="70759" y="265853"/>
                    </a:lnTo>
                    <a:lnTo>
                      <a:pt x="74875" y="276443"/>
                    </a:lnTo>
                    <a:lnTo>
                      <a:pt x="79395" y="286674"/>
                    </a:lnTo>
                    <a:lnTo>
                      <a:pt x="84319" y="296544"/>
                    </a:lnTo>
                    <a:lnTo>
                      <a:pt x="89646" y="305983"/>
                    </a:lnTo>
                    <a:lnTo>
                      <a:pt x="95376" y="315132"/>
                    </a:lnTo>
                    <a:lnTo>
                      <a:pt x="101672" y="323850"/>
                    </a:lnTo>
                    <a:lnTo>
                      <a:pt x="108209" y="332280"/>
                    </a:lnTo>
                    <a:lnTo>
                      <a:pt x="115312" y="340277"/>
                    </a:lnTo>
                    <a:lnTo>
                      <a:pt x="122818" y="347986"/>
                    </a:lnTo>
                    <a:lnTo>
                      <a:pt x="130728" y="355190"/>
                    </a:lnTo>
                    <a:lnTo>
                      <a:pt x="139122" y="362035"/>
                    </a:lnTo>
                    <a:lnTo>
                      <a:pt x="147919" y="368591"/>
                    </a:lnTo>
                    <a:lnTo>
                      <a:pt x="157120" y="374787"/>
                    </a:lnTo>
                    <a:lnTo>
                      <a:pt x="166805" y="380479"/>
                    </a:lnTo>
                    <a:lnTo>
                      <a:pt x="176894" y="385810"/>
                    </a:lnTo>
                    <a:lnTo>
                      <a:pt x="187387" y="390782"/>
                    </a:lnTo>
                    <a:lnTo>
                      <a:pt x="198525" y="395392"/>
                    </a:lnTo>
                    <a:lnTo>
                      <a:pt x="209905" y="399571"/>
                    </a:lnTo>
                    <a:lnTo>
                      <a:pt x="221689" y="403390"/>
                    </a:lnTo>
                    <a:lnTo>
                      <a:pt x="223707" y="403822"/>
                    </a:lnTo>
                    <a:lnTo>
                      <a:pt x="225805" y="404110"/>
                    </a:lnTo>
                    <a:lnTo>
                      <a:pt x="227823" y="404110"/>
                    </a:lnTo>
                    <a:lnTo>
                      <a:pt x="229679" y="403678"/>
                    </a:lnTo>
                    <a:lnTo>
                      <a:pt x="239607" y="400724"/>
                    </a:lnTo>
                    <a:lnTo>
                      <a:pt x="249292" y="397410"/>
                    </a:lnTo>
                    <a:lnTo>
                      <a:pt x="258655" y="393735"/>
                    </a:lnTo>
                    <a:lnTo>
                      <a:pt x="268017" y="389701"/>
                    </a:lnTo>
                    <a:lnTo>
                      <a:pt x="277057" y="385378"/>
                    </a:lnTo>
                    <a:lnTo>
                      <a:pt x="285774" y="380695"/>
                    </a:lnTo>
                    <a:lnTo>
                      <a:pt x="294248" y="375652"/>
                    </a:lnTo>
                    <a:lnTo>
                      <a:pt x="302642" y="370176"/>
                    </a:lnTo>
                    <a:lnTo>
                      <a:pt x="310633" y="364268"/>
                    </a:lnTo>
                    <a:lnTo>
                      <a:pt x="318300" y="358072"/>
                    </a:lnTo>
                    <a:lnTo>
                      <a:pt x="326049" y="351084"/>
                    </a:lnTo>
                    <a:lnTo>
                      <a:pt x="331618" y="346041"/>
                    </a:lnTo>
                    <a:lnTo>
                      <a:pt x="336702" y="340709"/>
                    </a:lnTo>
                    <a:lnTo>
                      <a:pt x="341626" y="335161"/>
                    </a:lnTo>
                    <a:lnTo>
                      <a:pt x="348890" y="326444"/>
                    </a:lnTo>
                    <a:lnTo>
                      <a:pt x="355670" y="317438"/>
                    </a:lnTo>
                    <a:lnTo>
                      <a:pt x="361884" y="308288"/>
                    </a:lnTo>
                    <a:lnTo>
                      <a:pt x="367534" y="298850"/>
                    </a:lnTo>
                    <a:lnTo>
                      <a:pt x="372619" y="289268"/>
                    </a:lnTo>
                    <a:lnTo>
                      <a:pt x="377058" y="279541"/>
                    </a:lnTo>
                    <a:lnTo>
                      <a:pt x="381094" y="269527"/>
                    </a:lnTo>
                    <a:lnTo>
                      <a:pt x="384645" y="259296"/>
                    </a:lnTo>
                    <a:lnTo>
                      <a:pt x="387551" y="248994"/>
                    </a:lnTo>
                    <a:lnTo>
                      <a:pt x="390133" y="238475"/>
                    </a:lnTo>
                    <a:lnTo>
                      <a:pt x="392151" y="227812"/>
                    </a:lnTo>
                    <a:lnTo>
                      <a:pt x="393685" y="216861"/>
                    </a:lnTo>
                    <a:lnTo>
                      <a:pt x="394734" y="205910"/>
                    </a:lnTo>
                    <a:lnTo>
                      <a:pt x="395460" y="194670"/>
                    </a:lnTo>
                    <a:lnTo>
                      <a:pt x="395460" y="183431"/>
                    </a:lnTo>
                    <a:lnTo>
                      <a:pt x="394976" y="172336"/>
                    </a:lnTo>
                    <a:lnTo>
                      <a:pt x="393685" y="161457"/>
                    </a:lnTo>
                    <a:lnTo>
                      <a:pt x="391909" y="150578"/>
                    </a:lnTo>
                    <a:lnTo>
                      <a:pt x="389488" y="139987"/>
                    </a:lnTo>
                    <a:lnTo>
                      <a:pt x="386421" y="129468"/>
                    </a:lnTo>
                    <a:lnTo>
                      <a:pt x="382869" y="119166"/>
                    </a:lnTo>
                    <a:lnTo>
                      <a:pt x="378753" y="108863"/>
                    </a:lnTo>
                    <a:lnTo>
                      <a:pt x="373991" y="98848"/>
                    </a:lnTo>
                    <a:lnTo>
                      <a:pt x="368826" y="88906"/>
                    </a:lnTo>
                    <a:lnTo>
                      <a:pt x="363176" y="79108"/>
                    </a:lnTo>
                    <a:lnTo>
                      <a:pt x="357042" y="69453"/>
                    </a:lnTo>
                    <a:lnTo>
                      <a:pt x="350423" y="59871"/>
                    </a:lnTo>
                    <a:lnTo>
                      <a:pt x="350101" y="59439"/>
                    </a:lnTo>
                    <a:lnTo>
                      <a:pt x="349778" y="59007"/>
                    </a:lnTo>
                    <a:lnTo>
                      <a:pt x="349374" y="58718"/>
                    </a:lnTo>
                    <a:lnTo>
                      <a:pt x="349051" y="58502"/>
                    </a:lnTo>
                    <a:lnTo>
                      <a:pt x="348809" y="58286"/>
                    </a:lnTo>
                    <a:lnTo>
                      <a:pt x="336783" y="61312"/>
                    </a:lnTo>
                    <a:lnTo>
                      <a:pt x="324919" y="63762"/>
                    </a:lnTo>
                    <a:lnTo>
                      <a:pt x="312893" y="65563"/>
                    </a:lnTo>
                    <a:lnTo>
                      <a:pt x="300947" y="66571"/>
                    </a:lnTo>
                    <a:lnTo>
                      <a:pt x="289083" y="67004"/>
                    </a:lnTo>
                    <a:lnTo>
                      <a:pt x="277218" y="66788"/>
                    </a:lnTo>
                    <a:lnTo>
                      <a:pt x="265435" y="65851"/>
                    </a:lnTo>
                    <a:lnTo>
                      <a:pt x="253489" y="64194"/>
                    </a:lnTo>
                    <a:lnTo>
                      <a:pt x="241625" y="61888"/>
                    </a:lnTo>
                    <a:lnTo>
                      <a:pt x="229679" y="58790"/>
                    </a:lnTo>
                    <a:lnTo>
                      <a:pt x="227581" y="58430"/>
                    </a:lnTo>
                    <a:lnTo>
                      <a:pt x="225240" y="58430"/>
                    </a:lnTo>
                    <a:lnTo>
                      <a:pt x="222980" y="58718"/>
                    </a:lnTo>
                    <a:lnTo>
                      <a:pt x="211197" y="61888"/>
                    </a:lnTo>
                    <a:lnTo>
                      <a:pt x="199332" y="64266"/>
                    </a:lnTo>
                    <a:lnTo>
                      <a:pt x="187387" y="65851"/>
                    </a:lnTo>
                    <a:lnTo>
                      <a:pt x="175522" y="66788"/>
                    </a:lnTo>
                    <a:lnTo>
                      <a:pt x="163577" y="67148"/>
                    </a:lnTo>
                    <a:lnTo>
                      <a:pt x="151712" y="66571"/>
                    </a:lnTo>
                    <a:lnTo>
                      <a:pt x="139848" y="65563"/>
                    </a:lnTo>
                    <a:lnTo>
                      <a:pt x="127822" y="63762"/>
                    </a:lnTo>
                    <a:lnTo>
                      <a:pt x="115877" y="61312"/>
                    </a:lnTo>
                    <a:close/>
                    <a:moveTo>
                      <a:pt x="62592" y="0"/>
                    </a:moveTo>
                    <a:lnTo>
                      <a:pt x="78672" y="4046"/>
                    </a:lnTo>
                    <a:lnTo>
                      <a:pt x="94644" y="7321"/>
                    </a:lnTo>
                    <a:lnTo>
                      <a:pt x="110724" y="9730"/>
                    </a:lnTo>
                    <a:lnTo>
                      <a:pt x="126587" y="11078"/>
                    </a:lnTo>
                    <a:lnTo>
                      <a:pt x="142451" y="11849"/>
                    </a:lnTo>
                    <a:lnTo>
                      <a:pt x="158423" y="11367"/>
                    </a:lnTo>
                    <a:lnTo>
                      <a:pt x="174287" y="10115"/>
                    </a:lnTo>
                    <a:lnTo>
                      <a:pt x="190259" y="7996"/>
                    </a:lnTo>
                    <a:lnTo>
                      <a:pt x="206123" y="4817"/>
                    </a:lnTo>
                    <a:lnTo>
                      <a:pt x="221879" y="578"/>
                    </a:lnTo>
                    <a:lnTo>
                      <a:pt x="224900" y="193"/>
                    </a:lnTo>
                    <a:lnTo>
                      <a:pt x="228030" y="193"/>
                    </a:lnTo>
                    <a:lnTo>
                      <a:pt x="230836" y="674"/>
                    </a:lnTo>
                    <a:lnTo>
                      <a:pt x="246808" y="4817"/>
                    </a:lnTo>
                    <a:lnTo>
                      <a:pt x="262671" y="7899"/>
                    </a:lnTo>
                    <a:lnTo>
                      <a:pt x="278643" y="10115"/>
                    </a:lnTo>
                    <a:lnTo>
                      <a:pt x="294399" y="11367"/>
                    </a:lnTo>
                    <a:lnTo>
                      <a:pt x="310263" y="11656"/>
                    </a:lnTo>
                    <a:lnTo>
                      <a:pt x="326127" y="11078"/>
                    </a:lnTo>
                    <a:lnTo>
                      <a:pt x="342099" y="9730"/>
                    </a:lnTo>
                    <a:lnTo>
                      <a:pt x="358178" y="7321"/>
                    </a:lnTo>
                    <a:lnTo>
                      <a:pt x="374042" y="4046"/>
                    </a:lnTo>
                    <a:lnTo>
                      <a:pt x="390122" y="0"/>
                    </a:lnTo>
                    <a:lnTo>
                      <a:pt x="390446" y="289"/>
                    </a:lnTo>
                    <a:lnTo>
                      <a:pt x="390877" y="578"/>
                    </a:lnTo>
                    <a:lnTo>
                      <a:pt x="391417" y="963"/>
                    </a:lnTo>
                    <a:lnTo>
                      <a:pt x="391849" y="1541"/>
                    </a:lnTo>
                    <a:lnTo>
                      <a:pt x="392280" y="2119"/>
                    </a:lnTo>
                    <a:lnTo>
                      <a:pt x="401130" y="14932"/>
                    </a:lnTo>
                    <a:lnTo>
                      <a:pt x="409331" y="27840"/>
                    </a:lnTo>
                    <a:lnTo>
                      <a:pt x="416885" y="40941"/>
                    </a:lnTo>
                    <a:lnTo>
                      <a:pt x="423792" y="54235"/>
                    </a:lnTo>
                    <a:lnTo>
                      <a:pt x="430159" y="67626"/>
                    </a:lnTo>
                    <a:lnTo>
                      <a:pt x="435663" y="81401"/>
                    </a:lnTo>
                    <a:lnTo>
                      <a:pt x="440411" y="95177"/>
                    </a:lnTo>
                    <a:lnTo>
                      <a:pt x="444512" y="109241"/>
                    </a:lnTo>
                    <a:lnTo>
                      <a:pt x="447750" y="123402"/>
                    </a:lnTo>
                    <a:lnTo>
                      <a:pt x="450124" y="137948"/>
                    </a:lnTo>
                    <a:lnTo>
                      <a:pt x="451851" y="152494"/>
                    </a:lnTo>
                    <a:lnTo>
                      <a:pt x="452498" y="167330"/>
                    </a:lnTo>
                    <a:lnTo>
                      <a:pt x="452498" y="182358"/>
                    </a:lnTo>
                    <a:lnTo>
                      <a:pt x="451527" y="197385"/>
                    </a:lnTo>
                    <a:lnTo>
                      <a:pt x="450124" y="212028"/>
                    </a:lnTo>
                    <a:lnTo>
                      <a:pt x="448074" y="226671"/>
                    </a:lnTo>
                    <a:lnTo>
                      <a:pt x="445376" y="240928"/>
                    </a:lnTo>
                    <a:lnTo>
                      <a:pt x="441922" y="254992"/>
                    </a:lnTo>
                    <a:lnTo>
                      <a:pt x="438037" y="268768"/>
                    </a:lnTo>
                    <a:lnTo>
                      <a:pt x="433289" y="282447"/>
                    </a:lnTo>
                    <a:lnTo>
                      <a:pt x="427893" y="295837"/>
                    </a:lnTo>
                    <a:lnTo>
                      <a:pt x="421958" y="308842"/>
                    </a:lnTo>
                    <a:lnTo>
                      <a:pt x="415159" y="321654"/>
                    </a:lnTo>
                    <a:lnTo>
                      <a:pt x="407605" y="334274"/>
                    </a:lnTo>
                    <a:lnTo>
                      <a:pt x="399295" y="346508"/>
                    </a:lnTo>
                    <a:lnTo>
                      <a:pt x="390230" y="358550"/>
                    </a:lnTo>
                    <a:lnTo>
                      <a:pt x="380517" y="370206"/>
                    </a:lnTo>
                    <a:lnTo>
                      <a:pt x="373934" y="377624"/>
                    </a:lnTo>
                    <a:lnTo>
                      <a:pt x="367136" y="384752"/>
                    </a:lnTo>
                    <a:lnTo>
                      <a:pt x="359689" y="391495"/>
                    </a:lnTo>
                    <a:lnTo>
                      <a:pt x="349329" y="400840"/>
                    </a:lnTo>
                    <a:lnTo>
                      <a:pt x="339077" y="409124"/>
                    </a:lnTo>
                    <a:lnTo>
                      <a:pt x="328393" y="417024"/>
                    </a:lnTo>
                    <a:lnTo>
                      <a:pt x="317170" y="424345"/>
                    </a:lnTo>
                    <a:lnTo>
                      <a:pt x="305838" y="431088"/>
                    </a:lnTo>
                    <a:lnTo>
                      <a:pt x="294183" y="437350"/>
                    </a:lnTo>
                    <a:lnTo>
                      <a:pt x="282097" y="443130"/>
                    </a:lnTo>
                    <a:lnTo>
                      <a:pt x="269578" y="448524"/>
                    </a:lnTo>
                    <a:lnTo>
                      <a:pt x="257060" y="453437"/>
                    </a:lnTo>
                    <a:lnTo>
                      <a:pt x="244110" y="457869"/>
                    </a:lnTo>
                    <a:lnTo>
                      <a:pt x="230836" y="461818"/>
                    </a:lnTo>
                    <a:lnTo>
                      <a:pt x="228354" y="462396"/>
                    </a:lnTo>
                    <a:lnTo>
                      <a:pt x="225656" y="462396"/>
                    </a:lnTo>
                    <a:lnTo>
                      <a:pt x="222850" y="462011"/>
                    </a:lnTo>
                    <a:lnTo>
                      <a:pt x="220152" y="461433"/>
                    </a:lnTo>
                    <a:lnTo>
                      <a:pt x="204396" y="456327"/>
                    </a:lnTo>
                    <a:lnTo>
                      <a:pt x="189180" y="450740"/>
                    </a:lnTo>
                    <a:lnTo>
                      <a:pt x="174287" y="444575"/>
                    </a:lnTo>
                    <a:lnTo>
                      <a:pt x="160258" y="437928"/>
                    </a:lnTo>
                    <a:lnTo>
                      <a:pt x="146768" y="430799"/>
                    </a:lnTo>
                    <a:lnTo>
                      <a:pt x="133818" y="423189"/>
                    </a:lnTo>
                    <a:lnTo>
                      <a:pt x="121515" y="414904"/>
                    </a:lnTo>
                    <a:lnTo>
                      <a:pt x="109752" y="406138"/>
                    </a:lnTo>
                    <a:lnTo>
                      <a:pt x="98529" y="396986"/>
                    </a:lnTo>
                    <a:lnTo>
                      <a:pt x="87953" y="387353"/>
                    </a:lnTo>
                    <a:lnTo>
                      <a:pt x="77917" y="377046"/>
                    </a:lnTo>
                    <a:lnTo>
                      <a:pt x="68420" y="366353"/>
                    </a:lnTo>
                    <a:lnTo>
                      <a:pt x="59679" y="355082"/>
                    </a:lnTo>
                    <a:lnTo>
                      <a:pt x="51261" y="343426"/>
                    </a:lnTo>
                    <a:lnTo>
                      <a:pt x="43599" y="331191"/>
                    </a:lnTo>
                    <a:lnTo>
                      <a:pt x="36476" y="318572"/>
                    </a:lnTo>
                    <a:lnTo>
                      <a:pt x="29893" y="305374"/>
                    </a:lnTo>
                    <a:lnTo>
                      <a:pt x="23850" y="291695"/>
                    </a:lnTo>
                    <a:lnTo>
                      <a:pt x="18346" y="277534"/>
                    </a:lnTo>
                    <a:lnTo>
                      <a:pt x="12842" y="260483"/>
                    </a:lnTo>
                    <a:lnTo>
                      <a:pt x="8094" y="243625"/>
                    </a:lnTo>
                    <a:lnTo>
                      <a:pt x="4641" y="226960"/>
                    </a:lnTo>
                    <a:lnTo>
                      <a:pt x="2051" y="210198"/>
                    </a:lnTo>
                    <a:lnTo>
                      <a:pt x="540" y="193725"/>
                    </a:lnTo>
                    <a:lnTo>
                      <a:pt x="0" y="177252"/>
                    </a:lnTo>
                    <a:lnTo>
                      <a:pt x="432" y="160972"/>
                    </a:lnTo>
                    <a:lnTo>
                      <a:pt x="2051" y="144692"/>
                    </a:lnTo>
                    <a:lnTo>
                      <a:pt x="4317" y="128604"/>
                    </a:lnTo>
                    <a:lnTo>
                      <a:pt x="7878" y="112613"/>
                    </a:lnTo>
                    <a:lnTo>
                      <a:pt x="12195" y="96718"/>
                    </a:lnTo>
                    <a:lnTo>
                      <a:pt x="17591" y="81016"/>
                    </a:lnTo>
                    <a:lnTo>
                      <a:pt x="24066" y="65410"/>
                    </a:lnTo>
                    <a:lnTo>
                      <a:pt x="31296" y="49900"/>
                    </a:lnTo>
                    <a:lnTo>
                      <a:pt x="39606" y="34487"/>
                    </a:lnTo>
                    <a:lnTo>
                      <a:pt x="48887" y="19170"/>
                    </a:lnTo>
                    <a:lnTo>
                      <a:pt x="59031" y="3950"/>
                    </a:lnTo>
                    <a:lnTo>
                      <a:pt x="61405" y="674"/>
                    </a:lnTo>
                    <a:lnTo>
                      <a:pt x="61837" y="385"/>
                    </a:lnTo>
                    <a:lnTo>
                      <a:pt x="62161" y="193"/>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a:solidFill>
                    <a:prstClr val="black"/>
                  </a:solidFill>
                </a:endParaRPr>
              </a:p>
            </p:txBody>
          </p:sp>
          <p:pic>
            <p:nvPicPr>
              <p:cNvPr id="7" name="Picture 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9204" y="5268542"/>
                <a:ext cx="638925" cy="638925"/>
              </a:xfrm>
              <a:prstGeom prst="rect">
                <a:avLst/>
              </a:prstGeom>
            </p:spPr>
          </p:pic>
        </p:grpSp>
        <p:sp>
          <p:nvSpPr>
            <p:cNvPr id="39" name="Oval 38"/>
            <p:cNvSpPr/>
            <p:nvPr/>
          </p:nvSpPr>
          <p:spPr bwMode="auto">
            <a:xfrm>
              <a:off x="7230387" y="422971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10878910" y="422971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9056765" y="422971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p:cNvSpPr/>
            <p:nvPr/>
          </p:nvSpPr>
          <p:spPr bwMode="auto">
            <a:xfrm>
              <a:off x="5409453" y="422971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409453" y="607724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7230387" y="607724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9967837" y="2415969"/>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6319314" y="2415969"/>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559992" y="3174337"/>
              <a:ext cx="1826378"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Seismic</a:t>
              </a:r>
              <a:b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b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bracing</a:t>
              </a:r>
            </a:p>
          </p:txBody>
        </p:sp>
        <p:sp>
          <p:nvSpPr>
            <p:cNvPr id="71" name="Rectangle 70"/>
            <p:cNvSpPr/>
            <p:nvPr/>
          </p:nvSpPr>
          <p:spPr bwMode="auto">
            <a:xfrm>
              <a:off x="6382137" y="3173386"/>
              <a:ext cx="1826378"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Security </a:t>
              </a:r>
              <a:b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b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operations center</a:t>
              </a:r>
            </a:p>
          </p:txBody>
        </p:sp>
        <p:sp>
          <p:nvSpPr>
            <p:cNvPr id="72" name="Rectangle 71"/>
            <p:cNvSpPr/>
            <p:nvPr/>
          </p:nvSpPr>
          <p:spPr bwMode="auto">
            <a:xfrm>
              <a:off x="8208515" y="3174337"/>
              <a:ext cx="1826378"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24X7 </a:t>
              </a:r>
              <a:b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b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security staff</a:t>
              </a:r>
            </a:p>
          </p:txBody>
        </p:sp>
        <p:sp>
          <p:nvSpPr>
            <p:cNvPr id="73" name="Rectangle 72"/>
            <p:cNvSpPr/>
            <p:nvPr/>
          </p:nvSpPr>
          <p:spPr bwMode="auto">
            <a:xfrm>
              <a:off x="10030660" y="3174337"/>
              <a:ext cx="1826378"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Days of </a:t>
              </a:r>
              <a:b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b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backup power</a:t>
              </a:r>
            </a:p>
          </p:txBody>
        </p:sp>
        <p:sp>
          <p:nvSpPr>
            <p:cNvPr id="77" name="Rectangle 76"/>
            <p:cNvSpPr/>
            <p:nvPr/>
          </p:nvSpPr>
          <p:spPr bwMode="auto">
            <a:xfrm>
              <a:off x="4629001" y="4988258"/>
              <a:ext cx="6929183" cy="743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372" dirty="0">
                <a:solidFill>
                  <a:srgbClr val="0078D7"/>
                </a:solidFill>
                <a:latin typeface="Segoe UI Semibold" panose="020B0702040204020203" pitchFamily="34" charset="0"/>
                <a:ea typeface="Segoe UI" pitchFamily="34" charset="0"/>
                <a:cs typeface="Segoe UI Semibold" panose="020B0702040204020203" pitchFamily="34" charset="0"/>
              </a:endParaRPr>
            </a:p>
          </p:txBody>
        </p:sp>
        <p:sp>
          <p:nvSpPr>
            <p:cNvPr id="79" name="Rectangle 78"/>
            <p:cNvSpPr/>
            <p:nvPr/>
          </p:nvSpPr>
          <p:spPr bwMode="auto">
            <a:xfrm>
              <a:off x="4559992" y="4991137"/>
              <a:ext cx="1828800"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Cameras</a:t>
              </a:r>
            </a:p>
          </p:txBody>
        </p:sp>
        <p:sp>
          <p:nvSpPr>
            <p:cNvPr id="80" name="Rectangle 79"/>
            <p:cNvSpPr/>
            <p:nvPr/>
          </p:nvSpPr>
          <p:spPr bwMode="auto">
            <a:xfrm>
              <a:off x="6382137" y="4991137"/>
              <a:ext cx="1828800"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Alarms</a:t>
              </a:r>
            </a:p>
          </p:txBody>
        </p:sp>
        <p:sp>
          <p:nvSpPr>
            <p:cNvPr id="82" name="Rectangle 81"/>
            <p:cNvSpPr/>
            <p:nvPr/>
          </p:nvSpPr>
          <p:spPr bwMode="auto">
            <a:xfrm>
              <a:off x="8208515" y="4991137"/>
              <a:ext cx="3648456"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Two-factor access control: </a:t>
              </a:r>
              <a:b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b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Biometric readers &amp; card readers</a:t>
              </a:r>
            </a:p>
          </p:txBody>
        </p:sp>
        <p:sp>
          <p:nvSpPr>
            <p:cNvPr id="84" name="Rectangle 83"/>
            <p:cNvSpPr/>
            <p:nvPr/>
          </p:nvSpPr>
          <p:spPr bwMode="auto">
            <a:xfrm>
              <a:off x="4629001" y="1401763"/>
              <a:ext cx="6929183" cy="743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372" dirty="0">
                <a:solidFill>
                  <a:srgbClr val="0078D7"/>
                </a:solidFill>
                <a:latin typeface="Segoe UI Semibold" panose="020B0702040204020203" pitchFamily="34" charset="0"/>
                <a:ea typeface="Segoe UI" pitchFamily="34" charset="0"/>
                <a:cs typeface="Segoe UI Semibold" panose="020B0702040204020203" pitchFamily="34" charset="0"/>
              </a:endParaRPr>
            </a:p>
          </p:txBody>
        </p:sp>
        <p:sp>
          <p:nvSpPr>
            <p:cNvPr id="86" name="Rectangle 85"/>
            <p:cNvSpPr/>
            <p:nvPr/>
          </p:nvSpPr>
          <p:spPr bwMode="auto">
            <a:xfrm>
              <a:off x="4559992" y="1404642"/>
              <a:ext cx="3648523"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Barriers</a:t>
              </a:r>
            </a:p>
          </p:txBody>
        </p:sp>
        <p:sp>
          <p:nvSpPr>
            <p:cNvPr id="89" name="Rectangle 88"/>
            <p:cNvSpPr/>
            <p:nvPr/>
          </p:nvSpPr>
          <p:spPr bwMode="auto">
            <a:xfrm>
              <a:off x="8210937" y="1404642"/>
              <a:ext cx="3648523" cy="746551"/>
            </a:xfrm>
            <a:prstGeom prst="rect">
              <a:avLst/>
            </a:prstGeom>
            <a:no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dirty="0">
                  <a:solidFill>
                    <a:srgbClr val="247BC2"/>
                  </a:solidFill>
                  <a:latin typeface="Segoe UI Semibold" panose="020B0702040204020203" pitchFamily="34" charset="0"/>
                  <a:ea typeface="Segoe UI" pitchFamily="34" charset="0"/>
                  <a:cs typeface="Segoe UI Semibold" panose="020B0702040204020203" pitchFamily="34" charset="0"/>
                </a:rPr>
                <a:t>Fencing</a:t>
              </a:r>
            </a:p>
          </p:txBody>
        </p:sp>
        <p:sp>
          <p:nvSpPr>
            <p:cNvPr id="100" name="Oval 99"/>
            <p:cNvSpPr/>
            <p:nvPr/>
          </p:nvSpPr>
          <p:spPr bwMode="auto">
            <a:xfrm>
              <a:off x="9967804" y="6077247"/>
              <a:ext cx="129878" cy="129878"/>
            </a:xfrm>
            <a:prstGeom prst="ellipse">
              <a:avLst/>
            </a:prstGeom>
            <a:solidFill>
              <a:schemeClr val="bg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 name="Flowchart: Process 73"/>
          <p:cNvSpPr/>
          <p:nvPr/>
        </p:nvSpPr>
        <p:spPr bwMode="auto">
          <a:xfrm>
            <a:off x="1" y="1014705"/>
            <a:ext cx="579438" cy="5596915"/>
          </a:xfrm>
          <a:prstGeom prst="flowChartProcess">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2760" y="6512578"/>
            <a:ext cx="12192000" cy="345422"/>
            <a:chOff x="0" y="6520441"/>
            <a:chExt cx="12319257" cy="337559"/>
          </a:xfrm>
        </p:grpSpPr>
        <p:sp>
          <p:nvSpPr>
            <p:cNvPr id="58" name="Rectangle 57"/>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59" name="Rectangle 58"/>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60" name="Rectangle 59"/>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64" name="Rectangle 63"/>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30070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TextBox 7"/>
          <p:cNvSpPr txBox="1"/>
          <p:nvPr/>
        </p:nvSpPr>
        <p:spPr>
          <a:xfrm>
            <a:off x="7929282" y="2246214"/>
            <a:ext cx="3534392" cy="3269884"/>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Isolates customer environments using the Fabric Controller</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Runs a configuration-hardened version of Windows Server as the Host OS </a:t>
            </a:r>
          </a:p>
          <a:p>
            <a:pPr marL="342900" indent="-342900">
              <a:spcAft>
                <a:spcPts val="300"/>
              </a:spcAft>
              <a:buFont typeface="Wingdings" panose="05000000000000000000" pitchFamily="2" charset="2"/>
              <a:buChar char="ü"/>
            </a:pPr>
            <a:endParaRPr lang="en-US"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spcAft>
                <a:spcPts val="300"/>
              </a:spcAft>
              <a:buFont typeface="Wingdings" panose="05000000000000000000" pitchFamily="2" charset="2"/>
              <a:buChar char="ü"/>
            </a:pPr>
            <a:r>
              <a:rPr lang="en-US" dirty="0">
                <a:solidFill>
                  <a:schemeClr val="tx1">
                    <a:lumMod val="65000"/>
                    <a:lumOff val="35000"/>
                  </a:schemeClr>
                </a:solidFill>
                <a:latin typeface="Segoe UI Semilight" panose="020B0402040204020203" pitchFamily="34" charset="0"/>
                <a:cs typeface="Segoe UI Semilight" panose="020B0402040204020203" pitchFamily="34" charset="0"/>
              </a:rPr>
              <a:t>Uses Hyper-V – a battle tested and enterprise proven hypervisor</a:t>
            </a:r>
          </a:p>
        </p:txBody>
      </p:sp>
      <p:cxnSp>
        <p:nvCxnSpPr>
          <p:cNvPr id="139" name="Straight Connector 138"/>
          <p:cNvCxnSpPr/>
          <p:nvPr/>
        </p:nvCxnSpPr>
        <p:spPr>
          <a:xfrm flipV="1">
            <a:off x="7580800" y="1531408"/>
            <a:ext cx="0" cy="4784538"/>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0798" y="1941218"/>
            <a:ext cx="6572280" cy="3858458"/>
            <a:chOff x="579943" y="2441052"/>
            <a:chExt cx="5908302" cy="3468649"/>
          </a:xfrm>
        </p:grpSpPr>
        <p:sp>
          <p:nvSpPr>
            <p:cNvPr id="79" name="Rectangle 78"/>
            <p:cNvSpPr/>
            <p:nvPr/>
          </p:nvSpPr>
          <p:spPr>
            <a:xfrm>
              <a:off x="3328839" y="2824681"/>
              <a:ext cx="2921079" cy="2914937"/>
            </a:xfrm>
            <a:prstGeom prst="rect">
              <a:avLst/>
            </a:prstGeom>
            <a:solidFill>
              <a:schemeClr val="bg1"/>
            </a:solidFill>
            <a:ln>
              <a:solidFill>
                <a:srgbClr val="0171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80" name="TextBox 132"/>
            <p:cNvSpPr txBox="1"/>
            <p:nvPr/>
          </p:nvSpPr>
          <p:spPr>
            <a:xfrm>
              <a:off x="4998364" y="4490274"/>
              <a:ext cx="460661"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Segoe UI Semibold" panose="020B0702040204020203" pitchFamily="34" charset="0"/>
                </a:rPr>
                <a:t>Azure Storage </a:t>
              </a:r>
            </a:p>
          </p:txBody>
        </p:sp>
        <p:sp>
          <p:nvSpPr>
            <p:cNvPr id="81" name="Rounded Rectangle 80"/>
            <p:cNvSpPr/>
            <p:nvPr/>
          </p:nvSpPr>
          <p:spPr>
            <a:xfrm>
              <a:off x="2253396" y="2665010"/>
              <a:ext cx="4234849" cy="3244691"/>
            </a:xfrm>
            <a:prstGeom prst="roundRect">
              <a:avLst>
                <a:gd name="adj" fmla="val 0"/>
              </a:avLst>
            </a:prstGeom>
            <a:noFill/>
            <a:ln w="19050" cap="rnd">
              <a:solidFill>
                <a:srgbClr val="1D438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pic>
          <p:nvPicPr>
            <p:cNvPr id="99" name="Picture 98"/>
            <p:cNvPicPr>
              <a:picLocks noChangeAspect="1"/>
            </p:cNvPicPr>
            <p:nvPr/>
          </p:nvPicPr>
          <p:blipFill>
            <a:blip r:embed="rId3"/>
            <a:stretch>
              <a:fillRect/>
            </a:stretch>
          </p:blipFill>
          <p:spPr>
            <a:xfrm>
              <a:off x="4588316" y="4936186"/>
              <a:ext cx="313692" cy="406868"/>
            </a:xfrm>
            <a:prstGeom prst="rect">
              <a:avLst/>
            </a:prstGeom>
          </p:spPr>
        </p:pic>
        <p:sp>
          <p:nvSpPr>
            <p:cNvPr id="122" name="TextBox 132"/>
            <p:cNvSpPr txBox="1"/>
            <p:nvPr/>
          </p:nvSpPr>
          <p:spPr>
            <a:xfrm>
              <a:off x="4940360" y="5035277"/>
              <a:ext cx="601255"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Segoe UI Semibold" panose="020B0702040204020203" pitchFamily="34" charset="0"/>
                </a:rPr>
                <a:t>SQL Database</a:t>
              </a:r>
            </a:p>
          </p:txBody>
        </p:sp>
        <p:sp>
          <p:nvSpPr>
            <p:cNvPr id="123" name="Trapezoid 122"/>
            <p:cNvSpPr/>
            <p:nvPr/>
          </p:nvSpPr>
          <p:spPr>
            <a:xfrm rot="5400000">
              <a:off x="1624377" y="4092895"/>
              <a:ext cx="2416789" cy="786927"/>
            </a:xfrm>
            <a:prstGeom prst="trapezoid">
              <a:avLst>
                <a:gd name="adj" fmla="val 31044"/>
              </a:avLst>
            </a:prstGeom>
            <a:solidFill>
              <a:srgbClr val="0171B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endParaRPr>
            </a:p>
          </p:txBody>
        </p:sp>
        <p:sp>
          <p:nvSpPr>
            <p:cNvPr id="124" name="TextBox 172"/>
            <p:cNvSpPr txBox="1"/>
            <p:nvPr/>
          </p:nvSpPr>
          <p:spPr>
            <a:xfrm>
              <a:off x="2540761" y="3896842"/>
              <a:ext cx="1060775" cy="28212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100"/>
                </a:lnSpc>
              </a:pPr>
              <a:r>
                <a:rPr lang="en-US" sz="1050" dirty="0">
                  <a:solidFill>
                    <a:schemeClr val="bg1"/>
                  </a:solidFill>
                  <a:latin typeface="Segoe UI Semibold" panose="020B0702040204020203" pitchFamily="34" charset="0"/>
                </a:rPr>
                <a:t>Fabric</a:t>
              </a:r>
            </a:p>
            <a:p>
              <a:pPr>
                <a:lnSpc>
                  <a:spcPts val="1100"/>
                </a:lnSpc>
              </a:pPr>
              <a:r>
                <a:rPr lang="en-US" sz="1050" dirty="0">
                  <a:solidFill>
                    <a:schemeClr val="bg1"/>
                  </a:solidFill>
                  <a:latin typeface="Segoe UI Semibold" panose="020B0702040204020203" pitchFamily="34" charset="0"/>
                </a:rPr>
                <a:t>Controller</a:t>
              </a:r>
            </a:p>
          </p:txBody>
        </p:sp>
        <p:grpSp>
          <p:nvGrpSpPr>
            <p:cNvPr id="125" name="Group 124"/>
            <p:cNvGrpSpPr/>
            <p:nvPr/>
          </p:nvGrpSpPr>
          <p:grpSpPr>
            <a:xfrm>
              <a:off x="855518" y="2441052"/>
              <a:ext cx="1519913" cy="1631251"/>
              <a:chOff x="996672" y="2441052"/>
              <a:chExt cx="1519913" cy="1631251"/>
            </a:xfrm>
          </p:grpSpPr>
          <p:sp>
            <p:nvSpPr>
              <p:cNvPr id="126" name="TextBox 152"/>
              <p:cNvSpPr txBox="1"/>
              <p:nvPr/>
            </p:nvSpPr>
            <p:spPr>
              <a:xfrm>
                <a:off x="996672" y="2441052"/>
                <a:ext cx="82791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30" dirty="0">
                    <a:solidFill>
                      <a:schemeClr val="tx1">
                        <a:lumMod val="75000"/>
                        <a:lumOff val="25000"/>
                      </a:schemeClr>
                    </a:solidFill>
                    <a:latin typeface="Segoe UI Semibold" panose="020B0702040204020203" pitchFamily="34" charset="0"/>
                  </a:rPr>
                  <a:t>Customer</a:t>
                </a:r>
              </a:p>
              <a:p>
                <a:pPr algn="ctr"/>
                <a:r>
                  <a:rPr lang="en-US" sz="1200" spc="-30" dirty="0">
                    <a:solidFill>
                      <a:schemeClr val="tx1">
                        <a:lumMod val="75000"/>
                        <a:lumOff val="25000"/>
                      </a:schemeClr>
                    </a:solidFill>
                    <a:latin typeface="Segoe UI Semibold" panose="020B0702040204020203" pitchFamily="34" charset="0"/>
                  </a:rPr>
                  <a:t>Admin</a:t>
                </a:r>
              </a:p>
            </p:txBody>
          </p:sp>
          <p:cxnSp>
            <p:nvCxnSpPr>
              <p:cNvPr id="127" name="Straight Arrow Connector 126"/>
              <p:cNvCxnSpPr/>
              <p:nvPr/>
            </p:nvCxnSpPr>
            <p:spPr>
              <a:xfrm>
                <a:off x="1393106" y="4068173"/>
                <a:ext cx="1123479" cy="413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393106" y="3789515"/>
                <a:ext cx="0" cy="2786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a:off x="3223514" y="3606602"/>
              <a:ext cx="249154"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3223514" y="4599036"/>
              <a:ext cx="1238375"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4"/>
            <a:stretch>
              <a:fillRect/>
            </a:stretch>
          </p:blipFill>
          <p:spPr>
            <a:xfrm>
              <a:off x="4547975" y="4473469"/>
              <a:ext cx="380666" cy="332058"/>
            </a:xfrm>
            <a:prstGeom prst="rect">
              <a:avLst/>
            </a:prstGeom>
          </p:spPr>
        </p:pic>
        <p:sp>
          <p:nvSpPr>
            <p:cNvPr id="133" name="Rounded Rectangle 132"/>
            <p:cNvSpPr/>
            <p:nvPr/>
          </p:nvSpPr>
          <p:spPr>
            <a:xfrm>
              <a:off x="4358872" y="2948542"/>
              <a:ext cx="1451146" cy="846820"/>
            </a:xfrm>
            <a:prstGeom prst="roundRect">
              <a:avLst>
                <a:gd name="adj" fmla="val 2778"/>
              </a:avLst>
            </a:prstGeom>
            <a:solidFill>
              <a:schemeClr val="bg1"/>
            </a:solid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34" name="Rounded Rectangle 133"/>
            <p:cNvSpPr/>
            <p:nvPr/>
          </p:nvSpPr>
          <p:spPr>
            <a:xfrm>
              <a:off x="4462466" y="3238498"/>
              <a:ext cx="569178" cy="515427"/>
            </a:xfrm>
            <a:prstGeom prst="roundRect">
              <a:avLst>
                <a:gd name="adj" fmla="val 3644"/>
              </a:avLst>
            </a:prstGeom>
            <a:no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grpSp>
          <p:nvGrpSpPr>
            <p:cNvPr id="135" name="Group 134"/>
            <p:cNvGrpSpPr/>
            <p:nvPr/>
          </p:nvGrpSpPr>
          <p:grpSpPr>
            <a:xfrm>
              <a:off x="4532955" y="3298920"/>
              <a:ext cx="456856" cy="427640"/>
              <a:chOff x="4406112" y="3262974"/>
              <a:chExt cx="456856" cy="427640"/>
            </a:xfrm>
          </p:grpSpPr>
          <p:pic>
            <p:nvPicPr>
              <p:cNvPr id="136" name="Picture 135"/>
              <p:cNvPicPr>
                <a:picLocks noChangeAspect="1"/>
              </p:cNvPicPr>
              <p:nvPr/>
            </p:nvPicPr>
            <p:blipFill>
              <a:blip r:embed="rId5"/>
              <a:stretch>
                <a:fillRect/>
              </a:stretch>
            </p:blipFill>
            <p:spPr>
              <a:xfrm>
                <a:off x="4481323" y="3262974"/>
                <a:ext cx="318786" cy="292950"/>
              </a:xfrm>
              <a:prstGeom prst="rect">
                <a:avLst/>
              </a:prstGeom>
            </p:spPr>
          </p:pic>
          <p:sp>
            <p:nvSpPr>
              <p:cNvPr id="138" name="TextBox 146"/>
              <p:cNvSpPr txBox="1"/>
              <p:nvPr/>
            </p:nvSpPr>
            <p:spPr>
              <a:xfrm>
                <a:off x="4406112" y="3567503"/>
                <a:ext cx="456856"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Guest VM</a:t>
                </a:r>
              </a:p>
            </p:txBody>
          </p:sp>
        </p:grpSp>
        <p:sp>
          <p:nvSpPr>
            <p:cNvPr id="141" name="Rounded Rectangle 140"/>
            <p:cNvSpPr/>
            <p:nvPr/>
          </p:nvSpPr>
          <p:spPr>
            <a:xfrm>
              <a:off x="5131857" y="3236520"/>
              <a:ext cx="569178" cy="515427"/>
            </a:xfrm>
            <a:prstGeom prst="roundRect">
              <a:avLst>
                <a:gd name="adj" fmla="val 3644"/>
              </a:avLst>
            </a:prstGeom>
            <a:no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grpSp>
          <p:nvGrpSpPr>
            <p:cNvPr id="142" name="Group 141"/>
            <p:cNvGrpSpPr/>
            <p:nvPr/>
          </p:nvGrpSpPr>
          <p:grpSpPr>
            <a:xfrm>
              <a:off x="5190269" y="3289939"/>
              <a:ext cx="456856" cy="427640"/>
              <a:chOff x="4406112" y="3262974"/>
              <a:chExt cx="456856" cy="427640"/>
            </a:xfrm>
          </p:grpSpPr>
          <p:pic>
            <p:nvPicPr>
              <p:cNvPr id="145" name="Picture 144"/>
              <p:cNvPicPr>
                <a:picLocks noChangeAspect="1"/>
              </p:cNvPicPr>
              <p:nvPr/>
            </p:nvPicPr>
            <p:blipFill>
              <a:blip r:embed="rId5"/>
              <a:stretch>
                <a:fillRect/>
              </a:stretch>
            </p:blipFill>
            <p:spPr>
              <a:xfrm>
                <a:off x="4481323" y="3262974"/>
                <a:ext cx="318786" cy="292950"/>
              </a:xfrm>
              <a:prstGeom prst="rect">
                <a:avLst/>
              </a:prstGeom>
            </p:spPr>
          </p:pic>
          <p:sp>
            <p:nvSpPr>
              <p:cNvPr id="148" name="TextBox 146"/>
              <p:cNvSpPr txBox="1"/>
              <p:nvPr/>
            </p:nvSpPr>
            <p:spPr>
              <a:xfrm>
                <a:off x="4406112" y="3567503"/>
                <a:ext cx="456856"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Guest VM</a:t>
                </a:r>
              </a:p>
            </p:txBody>
          </p:sp>
        </p:grpSp>
        <p:sp>
          <p:nvSpPr>
            <p:cNvPr id="149" name="TextBox 148"/>
            <p:cNvSpPr txBox="1"/>
            <p:nvPr/>
          </p:nvSpPr>
          <p:spPr>
            <a:xfrm>
              <a:off x="4610901" y="2977101"/>
              <a:ext cx="885179" cy="253916"/>
            </a:xfrm>
            <a:prstGeom prst="rect">
              <a:avLst/>
            </a:prstGeom>
            <a:noFill/>
          </p:spPr>
          <p:txBody>
            <a:bodyPr wrap="none" rtlCol="0">
              <a:spAutoFit/>
            </a:bodyPr>
            <a:lstStyle/>
            <a:p>
              <a:pPr algn="ctr"/>
              <a:r>
                <a:rPr lang="en-US" sz="1000" dirty="0">
                  <a:solidFill>
                    <a:schemeClr val="tx2"/>
                  </a:solidFill>
                  <a:latin typeface="Segoe UI Semibold" panose="020B0702040204020203" pitchFamily="34" charset="0"/>
                </a:rPr>
                <a:t>Customer 2</a:t>
              </a:r>
            </a:p>
          </p:txBody>
        </p:sp>
        <p:sp>
          <p:nvSpPr>
            <p:cNvPr id="150" name="Rounded Rectangle 149"/>
            <p:cNvSpPr/>
            <p:nvPr/>
          </p:nvSpPr>
          <p:spPr>
            <a:xfrm>
              <a:off x="3495922" y="2940151"/>
              <a:ext cx="758206" cy="849364"/>
            </a:xfrm>
            <a:prstGeom prst="roundRect">
              <a:avLst>
                <a:gd name="adj" fmla="val 2778"/>
              </a:avLst>
            </a:prstGeom>
            <a:solidFill>
              <a:schemeClr val="bg1"/>
            </a:solid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51" name="Rounded Rectangle 150"/>
            <p:cNvSpPr/>
            <p:nvPr/>
          </p:nvSpPr>
          <p:spPr>
            <a:xfrm>
              <a:off x="3599516" y="3232651"/>
              <a:ext cx="569178" cy="515427"/>
            </a:xfrm>
            <a:prstGeom prst="roundRect">
              <a:avLst>
                <a:gd name="adj" fmla="val 3644"/>
              </a:avLst>
            </a:prstGeom>
            <a:noFill/>
            <a:ln w="19050" cap="rnd">
              <a:solidFill>
                <a:srgbClr val="289FD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grpSp>
          <p:nvGrpSpPr>
            <p:cNvPr id="152" name="Group 151"/>
            <p:cNvGrpSpPr/>
            <p:nvPr/>
          </p:nvGrpSpPr>
          <p:grpSpPr>
            <a:xfrm>
              <a:off x="3670005" y="3293073"/>
              <a:ext cx="456856" cy="427640"/>
              <a:chOff x="4406112" y="3262974"/>
              <a:chExt cx="456856" cy="427640"/>
            </a:xfrm>
          </p:grpSpPr>
          <p:pic>
            <p:nvPicPr>
              <p:cNvPr id="153" name="Picture 152"/>
              <p:cNvPicPr>
                <a:picLocks noChangeAspect="1"/>
              </p:cNvPicPr>
              <p:nvPr/>
            </p:nvPicPr>
            <p:blipFill>
              <a:blip r:embed="rId5"/>
              <a:stretch>
                <a:fillRect/>
              </a:stretch>
            </p:blipFill>
            <p:spPr>
              <a:xfrm>
                <a:off x="4481323" y="3262974"/>
                <a:ext cx="318786" cy="292950"/>
              </a:xfrm>
              <a:prstGeom prst="rect">
                <a:avLst/>
              </a:prstGeom>
            </p:spPr>
          </p:pic>
          <p:sp>
            <p:nvSpPr>
              <p:cNvPr id="154" name="TextBox 146"/>
              <p:cNvSpPr txBox="1"/>
              <p:nvPr/>
            </p:nvSpPr>
            <p:spPr>
              <a:xfrm>
                <a:off x="4406112" y="3567503"/>
                <a:ext cx="456856" cy="12311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2"/>
                    </a:solidFill>
                    <a:latin typeface="Segoe UI Semibold" panose="020B0702040204020203" pitchFamily="34" charset="0"/>
                  </a:rPr>
                  <a:t>Guest VM</a:t>
                </a:r>
              </a:p>
            </p:txBody>
          </p:sp>
        </p:grpSp>
        <p:sp>
          <p:nvSpPr>
            <p:cNvPr id="155" name="TextBox 154"/>
            <p:cNvSpPr txBox="1"/>
            <p:nvPr/>
          </p:nvSpPr>
          <p:spPr>
            <a:xfrm>
              <a:off x="3432435" y="2970267"/>
              <a:ext cx="885179" cy="253916"/>
            </a:xfrm>
            <a:prstGeom prst="rect">
              <a:avLst/>
            </a:prstGeom>
            <a:noFill/>
          </p:spPr>
          <p:txBody>
            <a:bodyPr wrap="none" rtlCol="0">
              <a:spAutoFit/>
            </a:bodyPr>
            <a:lstStyle/>
            <a:p>
              <a:pPr algn="ctr"/>
              <a:r>
                <a:rPr lang="en-US" sz="1000" dirty="0">
                  <a:solidFill>
                    <a:schemeClr val="tx2"/>
                  </a:solidFill>
                  <a:latin typeface="Segoe UI Semibold" panose="020B0702040204020203" pitchFamily="34" charset="0"/>
                </a:rPr>
                <a:t>Customer 1</a:t>
              </a:r>
            </a:p>
          </p:txBody>
        </p:sp>
        <p:cxnSp>
          <p:nvCxnSpPr>
            <p:cNvPr id="158" name="Straight Arrow Connector 157"/>
            <p:cNvCxnSpPr/>
            <p:nvPr/>
          </p:nvCxnSpPr>
          <p:spPr>
            <a:xfrm>
              <a:off x="3220701" y="5140158"/>
              <a:ext cx="1241765"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3" name="Picture 162"/>
            <p:cNvPicPr>
              <a:picLocks noChangeAspect="1"/>
            </p:cNvPicPr>
            <p:nvPr/>
          </p:nvPicPr>
          <p:blipFill>
            <a:blip r:embed="rId6">
              <a:duotone>
                <a:prstClr val="black"/>
                <a:schemeClr val="tx2">
                  <a:tint val="45000"/>
                  <a:satMod val="400000"/>
                </a:schemeClr>
              </a:duotone>
            </a:blip>
            <a:stretch>
              <a:fillRect/>
            </a:stretch>
          </p:blipFill>
          <p:spPr>
            <a:xfrm>
              <a:off x="756758" y="2885726"/>
              <a:ext cx="1013888" cy="935312"/>
            </a:xfrm>
            <a:prstGeom prst="rect">
              <a:avLst/>
            </a:prstGeom>
          </p:spPr>
        </p:pic>
        <p:sp>
          <p:nvSpPr>
            <p:cNvPr id="164" name="TextBox 152"/>
            <p:cNvSpPr txBox="1"/>
            <p:nvPr/>
          </p:nvSpPr>
          <p:spPr>
            <a:xfrm>
              <a:off x="869019" y="3056976"/>
              <a:ext cx="7649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Segoe UI Semibold" panose="020B0702040204020203" pitchFamily="34" charset="0"/>
                </a:rPr>
                <a:t>Portal</a:t>
              </a:r>
            </a:p>
            <a:p>
              <a:pPr algn="ctr"/>
              <a:r>
                <a:rPr lang="en-US" sz="1000" dirty="0">
                  <a:solidFill>
                    <a:schemeClr val="tx2"/>
                  </a:solidFill>
                  <a:latin typeface="Segoe UI Semibold" panose="020B0702040204020203" pitchFamily="34" charset="0"/>
                </a:rPr>
                <a:t>Smart API</a:t>
              </a:r>
            </a:p>
          </p:txBody>
        </p:sp>
        <p:cxnSp>
          <p:nvCxnSpPr>
            <p:cNvPr id="172" name="Straight Arrow Connector 171"/>
            <p:cNvCxnSpPr/>
            <p:nvPr/>
          </p:nvCxnSpPr>
          <p:spPr>
            <a:xfrm>
              <a:off x="1728694" y="4835946"/>
              <a:ext cx="646737" cy="0"/>
            </a:xfrm>
            <a:prstGeom prst="straightConnector1">
              <a:avLst/>
            </a:prstGeom>
            <a:ln w="127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79943" y="4525206"/>
              <a:ext cx="1054029" cy="461665"/>
              <a:chOff x="4546171" y="1658102"/>
              <a:chExt cx="1054029" cy="461665"/>
            </a:xfrm>
          </p:grpSpPr>
          <p:sp>
            <p:nvSpPr>
              <p:cNvPr id="168" name="TextBox 152"/>
              <p:cNvSpPr txBox="1"/>
              <p:nvPr/>
            </p:nvSpPr>
            <p:spPr>
              <a:xfrm>
                <a:off x="4546171" y="1658102"/>
                <a:ext cx="54630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spc="-30" dirty="0">
                    <a:solidFill>
                      <a:schemeClr val="tx1">
                        <a:lumMod val="75000"/>
                        <a:lumOff val="25000"/>
                      </a:schemeClr>
                    </a:solidFill>
                    <a:latin typeface="Segoe UI Semibold" panose="020B0702040204020203" pitchFamily="34" charset="0"/>
                  </a:rPr>
                  <a:t>End</a:t>
                </a:r>
              </a:p>
              <a:p>
                <a:pPr algn="r"/>
                <a:r>
                  <a:rPr lang="en-US" sz="1200" spc="-30" dirty="0">
                    <a:solidFill>
                      <a:schemeClr val="tx1">
                        <a:lumMod val="75000"/>
                        <a:lumOff val="25000"/>
                      </a:schemeClr>
                    </a:solidFill>
                    <a:latin typeface="Segoe UI Semibold" panose="020B0702040204020203" pitchFamily="34" charset="0"/>
                  </a:rPr>
                  <a:t>Users</a:t>
                </a:r>
              </a:p>
            </p:txBody>
          </p:sp>
          <p:pic>
            <p:nvPicPr>
              <p:cNvPr id="169" name="Picture 168"/>
              <p:cNvPicPr>
                <a:picLocks noChangeAspect="1"/>
              </p:cNvPicPr>
              <p:nvPr/>
            </p:nvPicPr>
            <p:blipFill>
              <a:blip r:embed="rId7"/>
              <a:stretch>
                <a:fillRect/>
              </a:stretch>
            </p:blipFill>
            <p:spPr>
              <a:xfrm>
                <a:off x="5386135" y="1817918"/>
                <a:ext cx="214065" cy="301849"/>
              </a:xfrm>
              <a:prstGeom prst="rect">
                <a:avLst/>
              </a:prstGeom>
            </p:spPr>
          </p:pic>
          <p:pic>
            <p:nvPicPr>
              <p:cNvPr id="170" name="Picture 169"/>
              <p:cNvPicPr>
                <a:picLocks noChangeAspect="1"/>
              </p:cNvPicPr>
              <p:nvPr/>
            </p:nvPicPr>
            <p:blipFill>
              <a:blip r:embed="rId8"/>
              <a:stretch>
                <a:fillRect/>
              </a:stretch>
            </p:blipFill>
            <p:spPr>
              <a:xfrm>
                <a:off x="5161595" y="1859383"/>
                <a:ext cx="308795" cy="203891"/>
              </a:xfrm>
              <a:prstGeom prst="rect">
                <a:avLst/>
              </a:prstGeom>
            </p:spPr>
          </p:pic>
          <p:pic>
            <p:nvPicPr>
              <p:cNvPr id="171" name="Picture 170"/>
              <p:cNvPicPr>
                <a:picLocks noChangeAspect="1"/>
              </p:cNvPicPr>
              <p:nvPr/>
            </p:nvPicPr>
            <p:blipFill>
              <a:blip r:embed="rId6"/>
              <a:stretch>
                <a:fillRect/>
              </a:stretch>
            </p:blipFill>
            <p:spPr>
              <a:xfrm>
                <a:off x="5072044" y="1724027"/>
                <a:ext cx="308544" cy="284632"/>
              </a:xfrm>
              <a:prstGeom prst="rect">
                <a:avLst/>
              </a:prstGeom>
            </p:spPr>
          </p:pic>
        </p:grpSp>
        <p:sp>
          <p:nvSpPr>
            <p:cNvPr id="176" name="Rounded Rectangle 175"/>
            <p:cNvSpPr/>
            <p:nvPr/>
          </p:nvSpPr>
          <p:spPr>
            <a:xfrm>
              <a:off x="3484111" y="4068173"/>
              <a:ext cx="2345750" cy="208827"/>
            </a:xfrm>
            <a:prstGeom prst="roundRect">
              <a:avLst>
                <a:gd name="adj" fmla="val 0"/>
              </a:avLst>
            </a:prstGeom>
            <a:solidFill>
              <a:srgbClr val="0171B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77" name="TextBox 130"/>
            <p:cNvSpPr txBox="1"/>
            <p:nvPr/>
          </p:nvSpPr>
          <p:spPr>
            <a:xfrm>
              <a:off x="4461889" y="4081968"/>
              <a:ext cx="641985" cy="15826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Host OS</a:t>
              </a:r>
            </a:p>
          </p:txBody>
        </p:sp>
        <p:grpSp>
          <p:nvGrpSpPr>
            <p:cNvPr id="178" name="Group 177"/>
            <p:cNvGrpSpPr/>
            <p:nvPr/>
          </p:nvGrpSpPr>
          <p:grpSpPr>
            <a:xfrm>
              <a:off x="3486459" y="3839156"/>
              <a:ext cx="2345058" cy="187566"/>
              <a:chOff x="3740389" y="3237740"/>
              <a:chExt cx="1794055" cy="203046"/>
            </a:xfrm>
          </p:grpSpPr>
          <p:sp>
            <p:nvSpPr>
              <p:cNvPr id="179" name="Rounded Rectangle 178"/>
              <p:cNvSpPr/>
              <p:nvPr/>
            </p:nvSpPr>
            <p:spPr>
              <a:xfrm>
                <a:off x="3740389" y="3237740"/>
                <a:ext cx="1794055" cy="203046"/>
              </a:xfrm>
              <a:prstGeom prst="roundRect">
                <a:avLst>
                  <a:gd name="adj" fmla="val 0"/>
                </a:avLst>
              </a:prstGeom>
              <a:solidFill>
                <a:srgbClr val="0171B0"/>
              </a:solidFill>
              <a:ln w="127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Segoe UI Semibold" panose="020B0702040204020203" pitchFamily="34" charset="0"/>
                </a:endParaRPr>
              </a:p>
            </p:txBody>
          </p:sp>
          <p:sp>
            <p:nvSpPr>
              <p:cNvPr id="180" name="TextBox 130"/>
              <p:cNvSpPr txBox="1"/>
              <p:nvPr/>
            </p:nvSpPr>
            <p:spPr>
              <a:xfrm>
                <a:off x="4446408" y="3262001"/>
                <a:ext cx="65883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Hypervisor</a:t>
                </a:r>
              </a:p>
            </p:txBody>
          </p:sp>
        </p:grpSp>
        <p:sp>
          <p:nvSpPr>
            <p:cNvPr id="73" name="Slide Number Placeholder 5"/>
            <p:cNvSpPr txBox="1">
              <a:spLocks/>
            </p:cNvSpPr>
            <p:nvPr/>
          </p:nvSpPr>
          <p:spPr>
            <a:xfrm>
              <a:off x="2497641" y="2459557"/>
              <a:ext cx="1446120" cy="337760"/>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1F4E79"/>
                  </a:solidFill>
                  <a:latin typeface="+mn-lt"/>
                </a:rPr>
                <a:t>Microsoft Azure</a:t>
              </a:r>
            </a:p>
          </p:txBody>
        </p:sp>
      </p:grpSp>
      <p:sp>
        <p:nvSpPr>
          <p:cNvPr id="7" name="Title 6"/>
          <p:cNvSpPr>
            <a:spLocks noGrp="1"/>
          </p:cNvSpPr>
          <p:nvPr>
            <p:ph type="title"/>
          </p:nvPr>
        </p:nvSpPr>
        <p:spPr/>
        <p:txBody>
          <a:bodyPr/>
          <a:lstStyle/>
          <a:p>
            <a:r>
              <a:rPr lang="en-US" dirty="0"/>
              <a:t>Secure Multi-tenancy</a:t>
            </a:r>
          </a:p>
        </p:txBody>
      </p:sp>
      <p:grpSp>
        <p:nvGrpSpPr>
          <p:cNvPr id="55" name="Group 54"/>
          <p:cNvGrpSpPr/>
          <p:nvPr/>
        </p:nvGrpSpPr>
        <p:grpSpPr>
          <a:xfrm>
            <a:off x="2760" y="6512578"/>
            <a:ext cx="12192000" cy="345422"/>
            <a:chOff x="0" y="6520441"/>
            <a:chExt cx="12319257" cy="337559"/>
          </a:xfrm>
        </p:grpSpPr>
        <p:sp>
          <p:nvSpPr>
            <p:cNvPr id="56" name="Rectangle 55"/>
            <p:cNvSpPr/>
            <p:nvPr/>
          </p:nvSpPr>
          <p:spPr bwMode="auto">
            <a:xfrm>
              <a:off x="3093367" y="6520441"/>
              <a:ext cx="3040558" cy="337559"/>
            </a:xfrm>
            <a:prstGeom prst="rect">
              <a:avLst/>
            </a:prstGeom>
            <a:solidFill>
              <a:srgbClr val="00ABEC"/>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Infrastructure security controls</a:t>
              </a:r>
            </a:p>
          </p:txBody>
        </p:sp>
        <p:sp>
          <p:nvSpPr>
            <p:cNvPr id="57" name="Rectangle 56"/>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14192">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58" name="Rectangle 57"/>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Operational security controls</a:t>
              </a:r>
            </a:p>
          </p:txBody>
        </p:sp>
        <p:sp>
          <p:nvSpPr>
            <p:cNvPr id="59" name="Rectangle 58"/>
            <p:cNvSpPr/>
            <p:nvPr/>
          </p:nvSpPr>
          <p:spPr bwMode="auto">
            <a:xfrm>
              <a:off x="9276531"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45720" bIns="45720" numCol="1" rtlCol="0" anchor="ctr" anchorCtr="0" compatLnSpc="1">
              <a:prstTxWarp prst="textNoShape">
                <a:avLst/>
              </a:prstTxWarp>
              <a:noAutofit/>
            </a:bodyPr>
            <a:lstStyle/>
            <a:p>
              <a:pPr algn="ctr" defTabSz="932316">
                <a:defRPr/>
              </a:pPr>
              <a:r>
                <a:rPr lang="en-US" sz="1300" kern="0" dirty="0">
                  <a:solidFill>
                    <a:srgbClr val="FFFFFF"/>
                  </a:solidFill>
                </a:rPr>
                <a:t>Compliance</a:t>
              </a:r>
            </a:p>
          </p:txBody>
        </p:sp>
      </p:grpSp>
    </p:spTree>
    <p:extLst>
      <p:ext uri="{BB962C8B-B14F-4D97-AF65-F5344CB8AC3E}">
        <p14:creationId xmlns:p14="http://schemas.microsoft.com/office/powerpoint/2010/main" val="421379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6" presetClass="entr" presetSubtype="42"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barn(outHorizontal)">
                                      <p:cBhvr>
                                        <p:cTn id="10"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5.xml><?xml version="1.0" encoding="utf-8"?>
<a:theme xmlns:a="http://schemas.openxmlformats.org/drawingml/2006/main" name="13_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97475F39D2AB42B3107F0BAD50E76C" ma:contentTypeVersion="2" ma:contentTypeDescription="Create a new document." ma:contentTypeScope="" ma:versionID="f94d90cd7abb3566c4342d46320ed90f">
  <xsd:schema xmlns:xsd="http://www.w3.org/2001/XMLSchema" xmlns:xs="http://www.w3.org/2001/XMLSchema" xmlns:p="http://schemas.microsoft.com/office/2006/metadata/properties" xmlns:ns2="0776c9b6-4229-4869-9103-f2846a230104" targetNamespace="http://schemas.microsoft.com/office/2006/metadata/properties" ma:root="true" ma:fieldsID="00a7d57cd0aa0d5552a09fb3f7c95828" ns2:_="">
    <xsd:import namespace="0776c9b6-4229-4869-9103-f2846a23010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76c9b6-4229-4869-9103-f2846a23010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7589C3-6501-4759-8475-36DD24A0C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76c9b6-4229-4869-9103-f2846a230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9C2422-6109-4268-98EF-707E3B2249E5}">
  <ds:schemaRefs>
    <ds:schemaRef ds:uri="http://purl.org/dc/elements/1.1/"/>
    <ds:schemaRef ds:uri="b3bc04a5-d503-43b1-b98c-a8cf663329d9"/>
    <ds:schemaRef ds:uri="http://schemas.microsoft.com/office/2006/documentManagement/types"/>
    <ds:schemaRef ds:uri="http://schemas.microsoft.com/sharepoint/v3"/>
    <ds:schemaRef ds:uri="http://purl.org/dc/terms/"/>
    <ds:schemaRef ds:uri="http://schemas.microsoft.com/office/2006/metadata/properties"/>
    <ds:schemaRef ds:uri="http://schemas.openxmlformats.org/package/2006/metadata/core-properties"/>
    <ds:schemaRef ds:uri="http://purl.org/dc/dcmitype/"/>
    <ds:schemaRef ds:uri="230e9df3-be65-4c73-a93b-d1236ebd677e"/>
    <ds:schemaRef ds:uri="http://schemas.microsoft.com/office/infopath/2007/PartnerControls"/>
    <ds:schemaRef ds:uri="230E9DF3-BE65-4C73-A93B-D1236EBD677E"/>
    <ds:schemaRef ds:uri="http://www.w3.org/XML/1998/namespace"/>
  </ds:schemaRefs>
</ds:datastoreItem>
</file>

<file path=customXml/itemProps3.xml><?xml version="1.0" encoding="utf-8"?>
<ds:datastoreItem xmlns:ds="http://schemas.openxmlformats.org/officeDocument/2006/customXml" ds:itemID="{CE9C28DC-3D91-4F64-A2CD-4EE42ED88A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14106</TotalTime>
  <Words>14027</Words>
  <Application>Microsoft Office PowerPoint</Application>
  <PresentationFormat>Panorámica</PresentationFormat>
  <Paragraphs>1804</Paragraphs>
  <Slides>58</Slides>
  <Notes>57</Notes>
  <HiddenSlides>6</HiddenSlides>
  <MMClips>0</MMClips>
  <ScaleCrop>false</ScaleCrop>
  <HeadingPairs>
    <vt:vector size="8" baseType="variant">
      <vt:variant>
        <vt:lpstr>Fuentes usadas</vt:lpstr>
      </vt:variant>
      <vt:variant>
        <vt:i4>18</vt:i4>
      </vt:variant>
      <vt:variant>
        <vt:lpstr>Tema</vt:lpstr>
      </vt:variant>
      <vt:variant>
        <vt:i4>5</vt:i4>
      </vt:variant>
      <vt:variant>
        <vt:lpstr>Servidores OLE incrustados</vt:lpstr>
      </vt:variant>
      <vt:variant>
        <vt:i4>1</vt:i4>
      </vt:variant>
      <vt:variant>
        <vt:lpstr>Títulos de diapositiva</vt:lpstr>
      </vt:variant>
      <vt:variant>
        <vt:i4>58</vt:i4>
      </vt:variant>
    </vt:vector>
  </HeadingPairs>
  <TitlesOfParts>
    <vt:vector size="82" baseType="lpstr">
      <vt:lpstr>ＭＳ Ｐゴシック</vt:lpstr>
      <vt:lpstr>ＭＳ Ｐゴシック</vt:lpstr>
      <vt:lpstr>Arial</vt:lpstr>
      <vt:lpstr>Arial Unicode MS</vt:lpstr>
      <vt:lpstr>Calibri</vt:lpstr>
      <vt:lpstr>Consolas</vt:lpstr>
      <vt:lpstr>Kozuka Gothic Pro R</vt:lpstr>
      <vt:lpstr>Segoe</vt:lpstr>
      <vt:lpstr>Segoe Light</vt:lpstr>
      <vt:lpstr>Segoe Pro Light</vt:lpstr>
      <vt:lpstr>Segoe Semibold</vt:lpstr>
      <vt:lpstr>Segoe UI</vt:lpstr>
      <vt:lpstr>Segoe UI Black</vt:lpstr>
      <vt:lpstr>Segoe UI Light</vt:lpstr>
      <vt:lpstr>Segoe UI Semibold</vt:lpstr>
      <vt:lpstr>Segoe UI Semilight</vt:lpstr>
      <vt:lpstr>Times New Roman</vt:lpstr>
      <vt:lpstr>Wingdings</vt:lpstr>
      <vt:lpstr>Azure Medium</vt:lpstr>
      <vt:lpstr>Azure Basic</vt:lpstr>
      <vt:lpstr>5-30660_TR21_BO_CT_Template</vt:lpstr>
      <vt:lpstr>WHITE TEMPLATE</vt:lpstr>
      <vt:lpstr>13_MSVID_White_16x9_2012-08-18</vt:lpstr>
      <vt:lpstr>think-cell Slide</vt:lpstr>
      <vt:lpstr>Azure IaaS  Security Overview</vt:lpstr>
      <vt:lpstr>Security in a Cloud Enabled World</vt:lpstr>
      <vt:lpstr>Presentación de PowerPoint</vt:lpstr>
      <vt:lpstr>Presentación de PowerPoint</vt:lpstr>
      <vt:lpstr>Presentación de PowerPoint</vt:lpstr>
      <vt:lpstr>Securing the Platform</vt:lpstr>
      <vt:lpstr>Security Development Lifecycle </vt:lpstr>
      <vt:lpstr>Datacenter Security</vt:lpstr>
      <vt:lpstr>Secure Multi-tenancy</vt:lpstr>
      <vt:lpstr>Network Protection</vt:lpstr>
      <vt:lpstr>DDoS Defense System</vt:lpstr>
      <vt:lpstr>Data Segregation</vt:lpstr>
      <vt:lpstr>Data Protection</vt:lpstr>
      <vt:lpstr>Prevent &amp; Assume Breach</vt:lpstr>
      <vt:lpstr>Incident Response</vt:lpstr>
      <vt:lpstr>Access Policy &amp; Controls</vt:lpstr>
      <vt:lpstr>Threat Detection</vt:lpstr>
      <vt:lpstr>Forensics</vt:lpstr>
      <vt:lpstr>Security compliance strategy</vt:lpstr>
      <vt:lpstr>Certifications &amp; programs</vt:lpstr>
      <vt:lpstr>Azure Compliance</vt:lpstr>
      <vt:lpstr>Azure Compliance</vt:lpstr>
      <vt:lpstr>Empowering You</vt:lpstr>
      <vt:lpstr>Identity &amp; Access: Overview</vt:lpstr>
      <vt:lpstr>Access monitoring and logging</vt:lpstr>
      <vt:lpstr>Identity &amp; Access: Azure AD</vt:lpstr>
      <vt:lpstr>Identity &amp; Access: Single Sign-On</vt:lpstr>
      <vt:lpstr>Identity &amp; Access: Multi Factor Authentication</vt:lpstr>
      <vt:lpstr>Data Control: Overview</vt:lpstr>
      <vt:lpstr>Choice of Data Location &amp; Replication</vt:lpstr>
      <vt:lpstr>Host Protection: Monitoring, Firewalls, AV</vt:lpstr>
      <vt:lpstr>Update Management</vt:lpstr>
      <vt:lpstr>Operations Management Suite</vt:lpstr>
      <vt:lpstr>New! Azure Security Center</vt:lpstr>
      <vt:lpstr>Microsoft Azure Key Vault</vt:lpstr>
      <vt:lpstr>Options for Encryption at Rest</vt:lpstr>
      <vt:lpstr>Options for Encryption in Transit</vt:lpstr>
      <vt:lpstr>Disk Encryption</vt:lpstr>
      <vt:lpstr>SQL Encryption: Overview</vt:lpstr>
      <vt:lpstr>Secure Networking: Options</vt:lpstr>
      <vt:lpstr>Virtual Networks &amp; Security Groups</vt:lpstr>
      <vt:lpstr>VPN Connections</vt:lpstr>
      <vt:lpstr>Azure ExpressRoute</vt:lpstr>
      <vt:lpstr>Trusted by Leading Companies</vt:lpstr>
      <vt:lpstr>Security Partners</vt:lpstr>
      <vt:lpstr>Enabling Hybrid Identity</vt:lpstr>
      <vt:lpstr>Extending On-Premises AD to Azure</vt:lpstr>
      <vt:lpstr>Extending On-Premises AD - Networking</vt:lpstr>
      <vt:lpstr>Domain Controllers in Azure IaaS</vt:lpstr>
      <vt:lpstr>Extending On-Premises AD - Security</vt:lpstr>
      <vt:lpstr>Recommendations</vt:lpstr>
      <vt:lpstr>Presentación de PowerPoint</vt:lpstr>
      <vt:lpstr>Privacy by design</vt:lpstr>
      <vt:lpstr>Restricted use</vt:lpstr>
      <vt:lpstr>Contractual commitments</vt:lpstr>
      <vt:lpstr>Extensive experience and credentials </vt:lpstr>
      <vt:lpstr>Restricted Access &amp; Use</vt:lpstr>
      <vt:lpstr>Restricted Access &amp;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 and Compliance Deep Dive</dc:title>
  <dc:creator>Bridge Partners</dc:creator>
  <cp:keywords/>
  <cp:lastModifiedBy>Juan Carlos Zamora Sanchis</cp:lastModifiedBy>
  <cp:revision>1033</cp:revision>
  <cp:lastPrinted>2014-04-29T20:55:22Z</cp:lastPrinted>
  <dcterms:created xsi:type="dcterms:W3CDTF">2013-08-05T17:04:56Z</dcterms:created>
  <dcterms:modified xsi:type="dcterms:W3CDTF">2016-07-26T13:25:15Z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f15fbd1d-5d12-4b51-a450-73d7e7b73f68</vt:lpwstr>
  </property>
  <property fmtid="{D5CDD505-2E9C-101B-9397-08002B2CF9AE}" pid="3" name="ContentTypeId">
    <vt:lpwstr>0x010100F497475F39D2AB42B3107F0BAD50E76C</vt:lpwstr>
  </property>
  <property fmtid="{D5CDD505-2E9C-101B-9397-08002B2CF9AE}" pid="4" name="IsMyDocuments">
    <vt:bool>true</vt:bool>
  </property>
  <property fmtid="{D5CDD505-2E9C-101B-9397-08002B2CF9AE}" pid="5" name="p1cd454bacc149bfbcfd764edd279de7">
    <vt:lpwstr/>
  </property>
  <property fmtid="{D5CDD505-2E9C-101B-9397-08002B2CF9AE}" pid="6" name="of67e5d4b76f4a9db8769983fda9cec0">
    <vt:lpwstr/>
  </property>
  <property fmtid="{D5CDD505-2E9C-101B-9397-08002B2CF9AE}" pid="7" name="TaxKeyword">
    <vt:lpwstr/>
  </property>
  <property fmtid="{D5CDD505-2E9C-101B-9397-08002B2CF9AE}" pid="8" name="Order">
    <vt:r8>3085700</vt:r8>
  </property>
  <property fmtid="{D5CDD505-2E9C-101B-9397-08002B2CF9AE}" pid="9" name="NewsType">
    <vt:lpwstr/>
  </property>
  <property fmtid="{D5CDD505-2E9C-101B-9397-08002B2CF9AE}" pid="10" name="_dlc_policyId">
    <vt:lpwstr/>
  </property>
  <property fmtid="{D5CDD505-2E9C-101B-9397-08002B2CF9AE}" pid="11" name="Region">
    <vt:lpwstr>310;#China|0f275d9d-9fcb-4bdb-9fdc-f425e5d35066</vt:lpwstr>
  </property>
  <property fmtid="{D5CDD505-2E9C-101B-9397-08002B2CF9AE}" pid="12" name="Confidentiality">
    <vt:lpwstr>14;#customer ready|8986c41d-21c5-4f8f-8a12-ea4625b46858</vt:lpwstr>
  </property>
  <property fmtid="{D5CDD505-2E9C-101B-9397-08002B2CF9AE}" pid="13" name="ItemType">
    <vt:lpwstr>16;#customer presentations|18e9ae94-e321-4eea-82d2-ad5b2f470f3c;#351;#feedback requests|00ce1828-98a3-430e-af54-eda270e1be04</vt:lpwstr>
  </property>
  <property fmtid="{D5CDD505-2E9C-101B-9397-08002B2CF9AE}" pid="14" name="_EmailSubject">
    <vt:lpwstr>Comments on deep-dive deck</vt:lpwstr>
  </property>
  <property fmtid="{D5CDD505-2E9C-101B-9397-08002B2CF9AE}" pid="15" name="bc28b5f076654a3b96073bbbebfeb8c9">
    <vt:lpwstr/>
  </property>
  <property fmtid="{D5CDD505-2E9C-101B-9397-08002B2CF9AE}" pid="16" name="ga0c0bf70a6644469c61b3efa7025301">
    <vt:lpwstr/>
  </property>
  <property fmtid="{D5CDD505-2E9C-101B-9397-08002B2CF9AE}" pid="17" name="Industries">
    <vt:lpwstr>49;#government industry|0a090a42-8fcf-4c58-8d4f-10b57a9eafc0</vt:lpwstr>
  </property>
  <property fmtid="{D5CDD505-2E9C-101B-9397-08002B2CF9AE}" pid="18" name="j4d667fb28274e85b2214f6e751c8d1f">
    <vt:lpwstr/>
  </property>
  <property fmtid="{D5CDD505-2E9C-101B-9397-08002B2CF9AE}" pid="19" name="MSProducts">
    <vt:lpwstr/>
  </property>
  <property fmtid="{D5CDD505-2E9C-101B-9397-08002B2CF9AE}" pid="20" name="Audience">
    <vt:lpwstr/>
  </property>
  <property fmtid="{D5CDD505-2E9C-101B-9397-08002B2CF9AE}" pid="21" name="SMSGDomain">
    <vt:lpwstr>20;#Microsoft Azure Domain|d600a391-d529-4311-892b-2c05c1ab2538;#21;#Cloud and Enterprise|adc2fe87-c79a-4ded-a449-3f86b954069d;#381;#Public Sector Domain|4a30387b-538a-401d-a52e-c8859ed72771;#37;#Sales, Marketing, Services Group|ecda8836-afa0-40aa-878e-63</vt:lpwstr>
  </property>
  <property fmtid="{D5CDD505-2E9C-101B-9397-08002B2CF9AE}" pid="22" name="Competitors">
    <vt:lpwstr/>
  </property>
  <property fmtid="{D5CDD505-2E9C-101B-9397-08002B2CF9AE}" pid="23" name="ExperienceContentType">
    <vt:lpwstr/>
  </property>
  <property fmtid="{D5CDD505-2E9C-101B-9397-08002B2CF9AE}" pid="24" name="BusinessArchitecture">
    <vt:lpwstr>164;#Cloud Platform (solution)|8e62087a-5af4-429b-974d-d6aee352a28f;#32;#Cloud Platform (sales theme)|ec248454-62d9-485e-995d-0cfad61f7f4c</vt:lpwstr>
  </property>
  <property fmtid="{D5CDD505-2E9C-101B-9397-08002B2CF9AE}" pid="25" name="j031aa32f4154c8c9a646efae715ebde">
    <vt:lpwstr/>
  </property>
  <property fmtid="{D5CDD505-2E9C-101B-9397-08002B2CF9AE}" pid="26" name="Products">
    <vt:lpwstr>26;#Microsoft Azure|669a3112-5edf-444b-a003-630063601f07</vt:lpwstr>
  </property>
  <property fmtid="{D5CDD505-2E9C-101B-9397-08002B2CF9AE}" pid="27" name="WorkflowChangePath">
    <vt:lpwstr>b015aa7d-dcd3-45fa-9f16-f621f50b596a,9;b015aa7d-dcd3-45fa-9f16-f621f50b596a,9;b015aa7d-dcd3-45fa-9f16-f621f50b596a,9;b015aa7d-dcd3-45fa-9f16-f621f50b596a,20;b015aa7d-dcd3-45fa-9f16-f621f50b596a,26;b015aa7d-dcd3-45fa-9f16-f621f50b596a,33;e929cdc8-ef5a-4aed</vt:lpwstr>
  </property>
  <property fmtid="{D5CDD505-2E9C-101B-9397-08002B2CF9AE}" pid="28" name="l6f004f21209409da86a713c0f24627d">
    <vt:lpwstr/>
  </property>
  <property fmtid="{D5CDD505-2E9C-101B-9397-08002B2CF9AE}" pid="29" name="ContentExtensions">
    <vt:lpwstr/>
  </property>
  <property fmtid="{D5CDD505-2E9C-101B-9397-08002B2CF9AE}" pid="30" name="MSProductsTaxHTField0">
    <vt:lpwstr/>
  </property>
  <property fmtid="{D5CDD505-2E9C-101B-9397-08002B2CF9AE}" pid="31" name="_docset_NoMedatataSyncRequired">
    <vt:lpwstr>False</vt:lpwstr>
  </property>
  <property fmtid="{D5CDD505-2E9C-101B-9397-08002B2CF9AE}" pid="32" name="Languages">
    <vt:lpwstr>23;#English|cb91f272-ce4d-4a7e-9bbf-78b58e3d188d</vt:lpwstr>
  </property>
  <property fmtid="{D5CDD505-2E9C-101B-9397-08002B2CF9AE}" pid="33" name="messageframeworktype">
    <vt:lpwstr/>
  </property>
  <property fmtid="{D5CDD505-2E9C-101B-9397-08002B2CF9AE}" pid="34" name="LastUpdatedByBatchTagging">
    <vt:bool>true</vt:bool>
  </property>
  <property fmtid="{D5CDD505-2E9C-101B-9397-08002B2CF9AE}" pid="35" name="MSLanguage">
    <vt:lpwstr/>
  </property>
  <property fmtid="{D5CDD505-2E9C-101B-9397-08002B2CF9AE}" pid="36" name="cb7870d3641f4a52807a63577a9c1b08">
    <vt:lpwstr/>
  </property>
  <property fmtid="{D5CDD505-2E9C-101B-9397-08002B2CF9AE}" pid="37" name="e8080b0481964c759b2c36ae49591b31">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ldac8aee9d1f469e8cd8c3f8d6a615f2">
    <vt:lpwstr/>
  </property>
  <property fmtid="{D5CDD505-2E9C-101B-9397-08002B2CF9AE}" pid="42" name="EmployeeRole">
    <vt:lpwstr/>
  </property>
  <property fmtid="{D5CDD505-2E9C-101B-9397-08002B2CF9AE}" pid="43" name="_AuthorEmailDisplayName">
    <vt:lpwstr>Joel Sloss (UNIFYCLOUD LLC)</vt:lpwstr>
  </property>
  <property fmtid="{D5CDD505-2E9C-101B-9397-08002B2CF9AE}" pid="44" name="NewsTopic">
    <vt:lpwstr/>
  </property>
  <property fmtid="{D5CDD505-2E9C-101B-9397-08002B2CF9AE}" pid="45" name="Product">
    <vt:lpwstr/>
  </property>
  <property fmtid="{D5CDD505-2E9C-101B-9397-08002B2CF9AE}" pid="46" name="LearningDeliveryMethod">
    <vt:lpwstr/>
  </property>
  <property fmtid="{D5CDD505-2E9C-101B-9397-08002B2CF9AE}" pid="47" name="_AdHocReviewCycleID">
    <vt:i4>1927963369</vt:i4>
  </property>
  <property fmtid="{D5CDD505-2E9C-101B-9397-08002B2CF9AE}" pid="48" name="SalesGeography">
    <vt:lpwstr/>
  </property>
  <property fmtid="{D5CDD505-2E9C-101B-9397-08002B2CF9AE}" pid="49" name="Roles">
    <vt:lpwstr/>
  </property>
  <property fmtid="{D5CDD505-2E9C-101B-9397-08002B2CF9AE}" pid="50" name="Event1">
    <vt:lpwstr>217;#Unassigned|e51362f4-782c-41a8-bb7b-e0cfc8669933</vt:lpwstr>
  </property>
  <property fmtid="{D5CDD505-2E9C-101B-9397-08002B2CF9AE}" pid="51" name="ItemRetentionFormula">
    <vt:lpwstr/>
  </property>
  <property fmtid="{D5CDD505-2E9C-101B-9397-08002B2CF9AE}" pid="52" name="NewsSource">
    <vt:lpwstr/>
  </property>
  <property fmtid="{D5CDD505-2E9C-101B-9397-08002B2CF9AE}" pid="53" name="SMSGTags">
    <vt:lpwstr/>
  </property>
  <property fmtid="{D5CDD505-2E9C-101B-9397-08002B2CF9AE}" pid="54" name="_AuthorEmail">
    <vt:lpwstr>v-joslos@microsoft.com</vt:lpwstr>
  </property>
  <property fmtid="{D5CDD505-2E9C-101B-9397-08002B2CF9AE}" pid="55" name="MSPhysicalGeography">
    <vt:lpwstr/>
  </property>
  <property fmtid="{D5CDD505-2E9C-101B-9397-08002B2CF9AE}" pid="56" name="EnterpriseDomainTags">
    <vt:lpwstr/>
  </property>
  <property fmtid="{D5CDD505-2E9C-101B-9397-08002B2CF9AE}" pid="57" name="l311460e3fdf46688abc31ddb7bdc05a">
    <vt:lpwstr/>
  </property>
  <property fmtid="{D5CDD505-2E9C-101B-9397-08002B2CF9AE}" pid="58" name="j3562c58ee414e028925bc902cfc01a1">
    <vt:lpwstr/>
  </property>
  <property fmtid="{D5CDD505-2E9C-101B-9397-08002B2CF9AE}" pid="59" name="Segments">
    <vt:lpwstr/>
  </property>
  <property fmtid="{D5CDD505-2E9C-101B-9397-08002B2CF9AE}" pid="60" name="ActivitiesAndPrograms">
    <vt:lpwstr>522;#events|5536d709-e7d6-481a-975d-ce80f6473ae1;#395;#Trustworthy Cloud Initiative|aced8b3a-e496-4107-aa2d-cf26ace22358;#396;#Trustworthy Computing|a0d4083f-7e36-418c-91ce-79b5cb0de986</vt:lpwstr>
  </property>
  <property fmtid="{D5CDD505-2E9C-101B-9397-08002B2CF9AE}" pid="61" name="Partners">
    <vt:lpwstr/>
  </property>
  <property fmtid="{D5CDD505-2E9C-101B-9397-08002B2CF9AE}" pid="62" name="la4444b61d19467597d63190b69ac227">
    <vt:lpwstr/>
  </property>
  <property fmtid="{D5CDD505-2E9C-101B-9397-08002B2CF9AE}" pid="63" name="Groups">
    <vt:lpwstr>31;#Microsoft Azure Marketing|0958c357-5252-473f-8b4e-42f27525a99d;#34;#SMSG Readiness|c6595b84-b463-470a-bb46-2a47364645be;#42;#Cloud and Enterprise Marketing Group|4f75e184-e5aa-4234-a07f-b032d60df254;#394;#Trustworthy Computing Group|06807e8c-40b0-47ac</vt:lpwstr>
  </property>
  <property fmtid="{D5CDD505-2E9C-101B-9397-08002B2CF9AE}" pid="64" name="Topics">
    <vt:lpwstr>30;#hub subset|c6bfd112-b986-4a0a-aa8d-90e767bfdfa6</vt:lpwstr>
  </property>
  <property fmtid="{D5CDD505-2E9C-101B-9397-08002B2CF9AE}" pid="65" name="_NewReviewCycle">
    <vt:lpwstr/>
  </property>
</Properties>
</file>